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3.xml" ContentType="application/vnd.openxmlformats-officedocument.theme+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4.xml" ContentType="application/vnd.openxmlformats-officedocument.theme+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theme/themeOverride1.xml" ContentType="application/vnd.openxmlformats-officedocument.themeOverr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 id="2147483669" r:id="rId2"/>
    <p:sldMasterId id="2147483688" r:id="rId3"/>
    <p:sldMasterId id="2147483701" r:id="rId4"/>
    <p:sldMasterId id="2147483714" r:id="rId5"/>
  </p:sldMasterIdLst>
  <p:notesMasterIdLst>
    <p:notesMasterId r:id="rId62"/>
  </p:notesMasterIdLst>
  <p:sldIdLst>
    <p:sldId id="1194" r:id="rId6"/>
    <p:sldId id="1232" r:id="rId7"/>
    <p:sldId id="1104" r:id="rId8"/>
    <p:sldId id="1101" r:id="rId9"/>
    <p:sldId id="1102" r:id="rId10"/>
    <p:sldId id="873" r:id="rId11"/>
    <p:sldId id="874" r:id="rId12"/>
    <p:sldId id="1202" r:id="rId13"/>
    <p:sldId id="876" r:id="rId14"/>
    <p:sldId id="877" r:id="rId15"/>
    <p:sldId id="878" r:id="rId16"/>
    <p:sldId id="1163" r:id="rId17"/>
    <p:sldId id="1183" r:id="rId18"/>
    <p:sldId id="1166" r:id="rId19"/>
    <p:sldId id="879" r:id="rId20"/>
    <p:sldId id="880" r:id="rId21"/>
    <p:sldId id="1219" r:id="rId22"/>
    <p:sldId id="1224" r:id="rId23"/>
    <p:sldId id="1227" r:id="rId24"/>
    <p:sldId id="1164" r:id="rId25"/>
    <p:sldId id="1165" r:id="rId26"/>
    <p:sldId id="1209" r:id="rId27"/>
    <p:sldId id="1206" r:id="rId28"/>
    <p:sldId id="1171" r:id="rId29"/>
    <p:sldId id="1170" r:id="rId30"/>
    <p:sldId id="1169" r:id="rId31"/>
    <p:sldId id="1217" r:id="rId32"/>
    <p:sldId id="1172" r:id="rId33"/>
    <p:sldId id="1228" r:id="rId34"/>
    <p:sldId id="1229" r:id="rId35"/>
    <p:sldId id="1198" r:id="rId36"/>
    <p:sldId id="1167" r:id="rId37"/>
    <p:sldId id="1221" r:id="rId38"/>
    <p:sldId id="1199" r:id="rId39"/>
    <p:sldId id="894" r:id="rId40"/>
    <p:sldId id="1240" r:id="rId41"/>
    <p:sldId id="1239" r:id="rId42"/>
    <p:sldId id="1238" r:id="rId43"/>
    <p:sldId id="1237" r:id="rId44"/>
    <p:sldId id="1236" r:id="rId45"/>
    <p:sldId id="1235" r:id="rId46"/>
    <p:sldId id="1234" r:id="rId47"/>
    <p:sldId id="1233" r:id="rId48"/>
    <p:sldId id="256" r:id="rId49"/>
    <p:sldId id="1189" r:id="rId50"/>
    <p:sldId id="1175" r:id="rId51"/>
    <p:sldId id="1160" r:id="rId52"/>
    <p:sldId id="1180" r:id="rId53"/>
    <p:sldId id="1068" r:id="rId54"/>
    <p:sldId id="1177" r:id="rId55"/>
    <p:sldId id="1178" r:id="rId56"/>
    <p:sldId id="1222" r:id="rId57"/>
    <p:sldId id="258" r:id="rId58"/>
    <p:sldId id="1070" r:id="rId59"/>
    <p:sldId id="1105" r:id="rId60"/>
    <p:sldId id="1182" r:id="rId61"/>
  </p:sldIdLst>
  <p:sldSz cx="9144000" cy="6858000" type="screen4x3"/>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Diana Marek" initials="DM" lastIdx="19" clrIdx="0"/>
  <p:cmAuthor id="1" name="Gregoire" initials="G" lastIdx="37" clrIdx="1"/>
  <p:cmAuthor id="2" name="Alex SMITH" initials="AS" lastIdx="199" clrIdx="2"/>
</p:cmAuthorLst>
</file>

<file path=ppt/presProps.xml><?xml version="1.0" encoding="utf-8"?>
<p:presentationPr xmlns:a="http://schemas.openxmlformats.org/drawingml/2006/main" xmlns:r="http://schemas.openxmlformats.org/officeDocument/2006/relationships" xmlns:p="http://schemas.openxmlformats.org/presentationml/2006/main">
  <p:prnPr prnWhat="notes"/>
  <p:showPr showAnimation="0"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E81BD"/>
    <a:srgbClr val="FF9900"/>
    <a:srgbClr val="E60003"/>
    <a:srgbClr val="AEAEAE"/>
    <a:srgbClr val="D9D9D9"/>
    <a:srgbClr val="E7E1ED"/>
    <a:srgbClr val="F6F6F6"/>
    <a:srgbClr val="E7E0EC"/>
    <a:srgbClr val="DED9C4"/>
    <a:srgbClr val="1E497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338" autoAdjust="0"/>
    <p:restoredTop sz="95374" autoAdjust="0"/>
  </p:normalViewPr>
  <p:slideViewPr>
    <p:cSldViewPr snapToGrid="0">
      <p:cViewPr varScale="1">
        <p:scale>
          <a:sx n="117" d="100"/>
          <a:sy n="117" d="100"/>
        </p:scale>
        <p:origin x="1344" y="184"/>
      </p:cViewPr>
      <p:guideLst>
        <p:guide orient="horz" pos="2160"/>
        <p:guide pos="2880"/>
      </p:guideLst>
    </p:cSldViewPr>
  </p:slideViewPr>
  <p:outlineViewPr>
    <p:cViewPr>
      <p:scale>
        <a:sx n="33" d="100"/>
        <a:sy n="33" d="100"/>
      </p:scale>
      <p:origin x="0" y="-10608"/>
    </p:cViewPr>
  </p:outlineViewPr>
  <p:notesTextViewPr>
    <p:cViewPr>
      <p:scale>
        <a:sx n="125" d="100"/>
        <a:sy n="125" d="100"/>
      </p:scale>
      <p:origin x="0" y="0"/>
    </p:cViewPr>
  </p:notesTextViewPr>
  <p:sorterViewPr>
    <p:cViewPr varScale="1">
      <p:scale>
        <a:sx n="1" d="1"/>
        <a:sy n="1" d="1"/>
      </p:scale>
      <p:origin x="0" y="-12232"/>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commentAuthors" Target="commentAuthors.xml"/><Relationship Id="rId7" Type="http://schemas.openxmlformats.org/officeDocument/2006/relationships/slide" Target="slides/slide2.xml"/><Relationship Id="rId2" Type="http://schemas.openxmlformats.org/officeDocument/2006/relationships/slideMaster" Target="slideMasters/slideMaster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theme" Target="theme/theme1.xml"/><Relationship Id="rId5" Type="http://schemas.openxmlformats.org/officeDocument/2006/relationships/slideMaster" Target="slideMasters/slideMaster5.xml"/><Relationship Id="rId61" Type="http://schemas.openxmlformats.org/officeDocument/2006/relationships/slide" Target="slides/slide56.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presProps" Target="presProps.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tableStyles" Target="tableStyles.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0D50F67-9F95-3941-A305-CEA7FA385FC6}" type="doc">
      <dgm:prSet loTypeId="urn:microsoft.com/office/officeart/2005/8/layout/process1" loCatId="" qsTypeId="urn:microsoft.com/office/officeart/2005/8/quickstyle/simple4" qsCatId="simple" csTypeId="urn:microsoft.com/office/officeart/2005/8/colors/colorful1" csCatId="colorful" phldr="1"/>
      <dgm:spPr/>
    </dgm:pt>
    <dgm:pt modelId="{CCF6D926-C36A-D646-B809-4E0619023773}">
      <dgm:prSet phldrT="[Text]"/>
      <dgm:spPr/>
      <dgm:t>
        <a:bodyPr/>
        <a:lstStyle/>
        <a:p>
          <a:r>
            <a:rPr lang="en-US">
              <a:solidFill>
                <a:schemeClr val="tx1"/>
              </a:solidFill>
            </a:rPr>
            <a:t>Scientific question</a:t>
          </a:r>
          <a:endParaRPr lang="en-US" dirty="0">
            <a:solidFill>
              <a:schemeClr val="tx1"/>
            </a:solidFill>
          </a:endParaRPr>
        </a:p>
      </dgm:t>
    </dgm:pt>
    <dgm:pt modelId="{026B9293-2855-E340-B29E-AB21B51BEE3F}" type="parTrans" cxnId="{6A0D8550-5489-7443-BB34-B0F399B1C399}">
      <dgm:prSet/>
      <dgm:spPr/>
      <dgm:t>
        <a:bodyPr/>
        <a:lstStyle/>
        <a:p>
          <a:endParaRPr lang="en-US"/>
        </a:p>
      </dgm:t>
    </dgm:pt>
    <dgm:pt modelId="{57534806-6893-974A-B1A5-795B7C67D8EE}" type="sibTrans" cxnId="{6A0D8550-5489-7443-BB34-B0F399B1C399}">
      <dgm:prSet/>
      <dgm:spPr/>
      <dgm:t>
        <a:bodyPr/>
        <a:lstStyle/>
        <a:p>
          <a:endParaRPr lang="en-US"/>
        </a:p>
      </dgm:t>
    </dgm:pt>
    <dgm:pt modelId="{E72A66E4-C7CA-254E-B3E1-7775E6B3181F}">
      <dgm:prSet phldrT="[Text]"/>
      <dgm:spPr/>
      <dgm:t>
        <a:bodyPr/>
        <a:lstStyle/>
        <a:p>
          <a:r>
            <a:rPr lang="en-US">
              <a:solidFill>
                <a:srgbClr val="000000"/>
              </a:solidFill>
            </a:rPr>
            <a:t>Formatted Data In R</a:t>
          </a:r>
          <a:endParaRPr lang="en-US" dirty="0">
            <a:solidFill>
              <a:srgbClr val="000000"/>
            </a:solidFill>
          </a:endParaRPr>
        </a:p>
      </dgm:t>
    </dgm:pt>
    <dgm:pt modelId="{F6A6F8DC-D9FB-0343-8970-B332F9AC4FF9}" type="parTrans" cxnId="{3C14DE0B-D3D3-D04B-9C31-05BBB10ACDCB}">
      <dgm:prSet/>
      <dgm:spPr/>
      <dgm:t>
        <a:bodyPr/>
        <a:lstStyle/>
        <a:p>
          <a:endParaRPr lang="en-US"/>
        </a:p>
      </dgm:t>
    </dgm:pt>
    <dgm:pt modelId="{5B1224A4-CC11-1D47-999D-E3265E5B7276}" type="sibTrans" cxnId="{3C14DE0B-D3D3-D04B-9C31-05BBB10ACDCB}">
      <dgm:prSet/>
      <dgm:spPr/>
      <dgm:t>
        <a:bodyPr/>
        <a:lstStyle/>
        <a:p>
          <a:endParaRPr lang="en-US"/>
        </a:p>
      </dgm:t>
    </dgm:pt>
    <dgm:pt modelId="{0B5A6433-9977-DC49-979A-268F9974ABC1}">
      <dgm:prSet phldrT="[Text]"/>
      <dgm:spPr/>
      <dgm:t>
        <a:bodyPr/>
        <a:lstStyle/>
        <a:p>
          <a:r>
            <a:rPr lang="en-US">
              <a:solidFill>
                <a:srgbClr val="000000"/>
              </a:solidFill>
            </a:rPr>
            <a:t>Data representation</a:t>
          </a:r>
          <a:endParaRPr lang="en-US" dirty="0"/>
        </a:p>
      </dgm:t>
    </dgm:pt>
    <dgm:pt modelId="{D3520453-A4AB-FE46-BCA4-2E9C3B26826E}" type="parTrans" cxnId="{19656218-FD0E-2D44-BC71-50DD8E9BA4B6}">
      <dgm:prSet/>
      <dgm:spPr/>
      <dgm:t>
        <a:bodyPr/>
        <a:lstStyle/>
        <a:p>
          <a:endParaRPr lang="en-US"/>
        </a:p>
      </dgm:t>
    </dgm:pt>
    <dgm:pt modelId="{6EC6BE40-5EB9-FD45-BBDD-24A3EA385FE2}" type="sibTrans" cxnId="{19656218-FD0E-2D44-BC71-50DD8E9BA4B6}">
      <dgm:prSet/>
      <dgm:spPr/>
      <dgm:t>
        <a:bodyPr/>
        <a:lstStyle/>
        <a:p>
          <a:endParaRPr lang="en-US"/>
        </a:p>
      </dgm:t>
    </dgm:pt>
    <dgm:pt modelId="{AC235146-E2E4-C84B-A959-A3A605906A4C}">
      <dgm:prSet phldrT="[Text]"/>
      <dgm:spPr/>
      <dgm:t>
        <a:bodyPr/>
        <a:lstStyle/>
        <a:p>
          <a:r>
            <a:rPr lang="en-US">
              <a:solidFill>
                <a:srgbClr val="000000"/>
              </a:solidFill>
            </a:rPr>
            <a:t>Statistical analysis</a:t>
          </a:r>
          <a:endParaRPr lang="en-US" dirty="0">
            <a:solidFill>
              <a:srgbClr val="000000"/>
            </a:solidFill>
          </a:endParaRPr>
        </a:p>
      </dgm:t>
    </dgm:pt>
    <dgm:pt modelId="{B9100DFB-23BE-6B40-8869-C342C5253264}" type="parTrans" cxnId="{FA329528-382D-2A45-B46E-B67C49D4A760}">
      <dgm:prSet/>
      <dgm:spPr/>
      <dgm:t>
        <a:bodyPr/>
        <a:lstStyle/>
        <a:p>
          <a:endParaRPr lang="en-US"/>
        </a:p>
      </dgm:t>
    </dgm:pt>
    <dgm:pt modelId="{0C136ECA-FDE0-5447-9252-9E4AF032156E}" type="sibTrans" cxnId="{FA329528-382D-2A45-B46E-B67C49D4A760}">
      <dgm:prSet/>
      <dgm:spPr/>
      <dgm:t>
        <a:bodyPr/>
        <a:lstStyle/>
        <a:p>
          <a:endParaRPr lang="en-US"/>
        </a:p>
      </dgm:t>
    </dgm:pt>
    <dgm:pt modelId="{E8CB10DA-2777-A447-989D-7C49BC590859}">
      <dgm:prSet phldrT="[Text]"/>
      <dgm:spPr/>
      <dgm:t>
        <a:bodyPr/>
        <a:lstStyle/>
        <a:p>
          <a:r>
            <a:rPr lang="en-US" dirty="0">
              <a:solidFill>
                <a:srgbClr val="000000"/>
              </a:solidFill>
            </a:rPr>
            <a:t>Communicate</a:t>
          </a:r>
        </a:p>
      </dgm:t>
    </dgm:pt>
    <dgm:pt modelId="{6F821867-2DD2-5742-8872-D172585A137F}" type="parTrans" cxnId="{A38D4361-2D59-1A4B-9ABC-712450A24F24}">
      <dgm:prSet/>
      <dgm:spPr/>
      <dgm:t>
        <a:bodyPr/>
        <a:lstStyle/>
        <a:p>
          <a:endParaRPr lang="en-US"/>
        </a:p>
      </dgm:t>
    </dgm:pt>
    <dgm:pt modelId="{019531CA-6512-3647-BC72-25ABEF6369AD}" type="sibTrans" cxnId="{A38D4361-2D59-1A4B-9ABC-712450A24F24}">
      <dgm:prSet/>
      <dgm:spPr/>
      <dgm:t>
        <a:bodyPr/>
        <a:lstStyle/>
        <a:p>
          <a:endParaRPr lang="en-US"/>
        </a:p>
      </dgm:t>
    </dgm:pt>
    <dgm:pt modelId="{80DAA5FF-5919-C24C-90B4-DE55E0C6DDBA}" type="pres">
      <dgm:prSet presAssocID="{80D50F67-9F95-3941-A305-CEA7FA385FC6}" presName="Name0" presStyleCnt="0">
        <dgm:presLayoutVars>
          <dgm:dir/>
          <dgm:resizeHandles val="exact"/>
        </dgm:presLayoutVars>
      </dgm:prSet>
      <dgm:spPr/>
    </dgm:pt>
    <dgm:pt modelId="{BC21F6AF-682A-EE4D-9498-D8267C852F8A}" type="pres">
      <dgm:prSet presAssocID="{CCF6D926-C36A-D646-B809-4E0619023773}" presName="node" presStyleLbl="node1" presStyleIdx="0" presStyleCnt="5">
        <dgm:presLayoutVars>
          <dgm:bulletEnabled val="1"/>
        </dgm:presLayoutVars>
      </dgm:prSet>
      <dgm:spPr/>
    </dgm:pt>
    <dgm:pt modelId="{173E1D90-F9CB-8040-90CA-9E7E7F569B8E}" type="pres">
      <dgm:prSet presAssocID="{57534806-6893-974A-B1A5-795B7C67D8EE}" presName="sibTrans" presStyleLbl="sibTrans2D1" presStyleIdx="0" presStyleCnt="4"/>
      <dgm:spPr/>
    </dgm:pt>
    <dgm:pt modelId="{90B9C7EB-3530-F248-BF43-829523C168A8}" type="pres">
      <dgm:prSet presAssocID="{57534806-6893-974A-B1A5-795B7C67D8EE}" presName="connectorText" presStyleLbl="sibTrans2D1" presStyleIdx="0" presStyleCnt="4"/>
      <dgm:spPr/>
    </dgm:pt>
    <dgm:pt modelId="{04090B02-BF1C-EA4B-8E89-3A9CA9B88AA9}" type="pres">
      <dgm:prSet presAssocID="{E72A66E4-C7CA-254E-B3E1-7775E6B3181F}" presName="node" presStyleLbl="node1" presStyleIdx="1" presStyleCnt="5">
        <dgm:presLayoutVars>
          <dgm:bulletEnabled val="1"/>
        </dgm:presLayoutVars>
      </dgm:prSet>
      <dgm:spPr/>
    </dgm:pt>
    <dgm:pt modelId="{9CE2C884-607D-E34D-B486-15B22A47919B}" type="pres">
      <dgm:prSet presAssocID="{5B1224A4-CC11-1D47-999D-E3265E5B7276}" presName="sibTrans" presStyleLbl="sibTrans2D1" presStyleIdx="1" presStyleCnt="4"/>
      <dgm:spPr/>
    </dgm:pt>
    <dgm:pt modelId="{AEA643CE-6B3B-E142-8D4B-1F787A3FA4B2}" type="pres">
      <dgm:prSet presAssocID="{5B1224A4-CC11-1D47-999D-E3265E5B7276}" presName="connectorText" presStyleLbl="sibTrans2D1" presStyleIdx="1" presStyleCnt="4"/>
      <dgm:spPr/>
    </dgm:pt>
    <dgm:pt modelId="{D70CB62F-B0E1-B844-84FE-7AEBF84402F0}" type="pres">
      <dgm:prSet presAssocID="{0B5A6433-9977-DC49-979A-268F9974ABC1}" presName="node" presStyleLbl="node1" presStyleIdx="2" presStyleCnt="5">
        <dgm:presLayoutVars>
          <dgm:bulletEnabled val="1"/>
        </dgm:presLayoutVars>
      </dgm:prSet>
      <dgm:spPr/>
    </dgm:pt>
    <dgm:pt modelId="{8BF1EDD3-0E76-CB4B-8A55-7C791F27A490}" type="pres">
      <dgm:prSet presAssocID="{6EC6BE40-5EB9-FD45-BBDD-24A3EA385FE2}" presName="sibTrans" presStyleLbl="sibTrans2D1" presStyleIdx="2" presStyleCnt="4"/>
      <dgm:spPr/>
    </dgm:pt>
    <dgm:pt modelId="{C7F5A47E-99E9-BD4C-BFC0-3122D1C67F69}" type="pres">
      <dgm:prSet presAssocID="{6EC6BE40-5EB9-FD45-BBDD-24A3EA385FE2}" presName="connectorText" presStyleLbl="sibTrans2D1" presStyleIdx="2" presStyleCnt="4"/>
      <dgm:spPr/>
    </dgm:pt>
    <dgm:pt modelId="{C5AFF1C2-1D68-B74B-A639-0BEBF769FE50}" type="pres">
      <dgm:prSet presAssocID="{AC235146-E2E4-C84B-A959-A3A605906A4C}" presName="node" presStyleLbl="node1" presStyleIdx="3" presStyleCnt="5">
        <dgm:presLayoutVars>
          <dgm:bulletEnabled val="1"/>
        </dgm:presLayoutVars>
      </dgm:prSet>
      <dgm:spPr/>
    </dgm:pt>
    <dgm:pt modelId="{39CDF0DC-5990-D643-9AC9-3EEA8B29948E}" type="pres">
      <dgm:prSet presAssocID="{0C136ECA-FDE0-5447-9252-9E4AF032156E}" presName="sibTrans" presStyleLbl="sibTrans2D1" presStyleIdx="3" presStyleCnt="4"/>
      <dgm:spPr/>
    </dgm:pt>
    <dgm:pt modelId="{0D526FF1-1258-1143-A035-63ED16F88717}" type="pres">
      <dgm:prSet presAssocID="{0C136ECA-FDE0-5447-9252-9E4AF032156E}" presName="connectorText" presStyleLbl="sibTrans2D1" presStyleIdx="3" presStyleCnt="4"/>
      <dgm:spPr/>
    </dgm:pt>
    <dgm:pt modelId="{692A5CD9-11E5-4740-9C4A-B7F405704106}" type="pres">
      <dgm:prSet presAssocID="{E8CB10DA-2777-A447-989D-7C49BC590859}" presName="node" presStyleLbl="node1" presStyleIdx="4" presStyleCnt="5" custScaleY="445926">
        <dgm:presLayoutVars>
          <dgm:bulletEnabled val="1"/>
        </dgm:presLayoutVars>
      </dgm:prSet>
      <dgm:spPr/>
    </dgm:pt>
  </dgm:ptLst>
  <dgm:cxnLst>
    <dgm:cxn modelId="{3C14DE0B-D3D3-D04B-9C31-05BBB10ACDCB}" srcId="{80D50F67-9F95-3941-A305-CEA7FA385FC6}" destId="{E72A66E4-C7CA-254E-B3E1-7775E6B3181F}" srcOrd="1" destOrd="0" parTransId="{F6A6F8DC-D9FB-0343-8970-B332F9AC4FF9}" sibTransId="{5B1224A4-CC11-1D47-999D-E3265E5B7276}"/>
    <dgm:cxn modelId="{19656218-FD0E-2D44-BC71-50DD8E9BA4B6}" srcId="{80D50F67-9F95-3941-A305-CEA7FA385FC6}" destId="{0B5A6433-9977-DC49-979A-268F9974ABC1}" srcOrd="2" destOrd="0" parTransId="{D3520453-A4AB-FE46-BCA4-2E9C3B26826E}" sibTransId="{6EC6BE40-5EB9-FD45-BBDD-24A3EA385FE2}"/>
    <dgm:cxn modelId="{37C0861F-1FA5-2B48-9252-5D3BABBEB9A0}" type="presOf" srcId="{6EC6BE40-5EB9-FD45-BBDD-24A3EA385FE2}" destId="{C7F5A47E-99E9-BD4C-BFC0-3122D1C67F69}" srcOrd="1" destOrd="0" presId="urn:microsoft.com/office/officeart/2005/8/layout/process1"/>
    <dgm:cxn modelId="{FA329528-382D-2A45-B46E-B67C49D4A760}" srcId="{80D50F67-9F95-3941-A305-CEA7FA385FC6}" destId="{AC235146-E2E4-C84B-A959-A3A605906A4C}" srcOrd="3" destOrd="0" parTransId="{B9100DFB-23BE-6B40-8869-C342C5253264}" sibTransId="{0C136ECA-FDE0-5447-9252-9E4AF032156E}"/>
    <dgm:cxn modelId="{2C42453E-F22F-0240-9198-37CA90227F0F}" type="presOf" srcId="{E8CB10DA-2777-A447-989D-7C49BC590859}" destId="{692A5CD9-11E5-4740-9C4A-B7F405704106}" srcOrd="0" destOrd="0" presId="urn:microsoft.com/office/officeart/2005/8/layout/process1"/>
    <dgm:cxn modelId="{6A0D8550-5489-7443-BB34-B0F399B1C399}" srcId="{80D50F67-9F95-3941-A305-CEA7FA385FC6}" destId="{CCF6D926-C36A-D646-B809-4E0619023773}" srcOrd="0" destOrd="0" parTransId="{026B9293-2855-E340-B29E-AB21B51BEE3F}" sibTransId="{57534806-6893-974A-B1A5-795B7C67D8EE}"/>
    <dgm:cxn modelId="{D4512256-5133-884D-8185-2EE7BBA67EAB}" type="presOf" srcId="{5B1224A4-CC11-1D47-999D-E3265E5B7276}" destId="{AEA643CE-6B3B-E142-8D4B-1F787A3FA4B2}" srcOrd="1" destOrd="0" presId="urn:microsoft.com/office/officeart/2005/8/layout/process1"/>
    <dgm:cxn modelId="{2908FF5E-C822-9E48-A4E7-5158167D61DC}" type="presOf" srcId="{0B5A6433-9977-DC49-979A-268F9974ABC1}" destId="{D70CB62F-B0E1-B844-84FE-7AEBF84402F0}" srcOrd="0" destOrd="0" presId="urn:microsoft.com/office/officeart/2005/8/layout/process1"/>
    <dgm:cxn modelId="{A38D4361-2D59-1A4B-9ABC-712450A24F24}" srcId="{80D50F67-9F95-3941-A305-CEA7FA385FC6}" destId="{E8CB10DA-2777-A447-989D-7C49BC590859}" srcOrd="4" destOrd="0" parTransId="{6F821867-2DD2-5742-8872-D172585A137F}" sibTransId="{019531CA-6512-3647-BC72-25ABEF6369AD}"/>
    <dgm:cxn modelId="{C9471570-3D3B-2E41-890F-2C9A94FB82AF}" type="presOf" srcId="{0C136ECA-FDE0-5447-9252-9E4AF032156E}" destId="{0D526FF1-1258-1143-A035-63ED16F88717}" srcOrd="1" destOrd="0" presId="urn:microsoft.com/office/officeart/2005/8/layout/process1"/>
    <dgm:cxn modelId="{6C7C1B7C-894E-574D-94E6-A205A02B6080}" type="presOf" srcId="{0C136ECA-FDE0-5447-9252-9E4AF032156E}" destId="{39CDF0DC-5990-D643-9AC9-3EEA8B29948E}" srcOrd="0" destOrd="0" presId="urn:microsoft.com/office/officeart/2005/8/layout/process1"/>
    <dgm:cxn modelId="{79297C8F-D6F6-744F-A70B-6862D8B88361}" type="presOf" srcId="{AC235146-E2E4-C84B-A959-A3A605906A4C}" destId="{C5AFF1C2-1D68-B74B-A639-0BEBF769FE50}" srcOrd="0" destOrd="0" presId="urn:microsoft.com/office/officeart/2005/8/layout/process1"/>
    <dgm:cxn modelId="{410DE090-2239-D045-840E-BF1C4B7C869D}" type="presOf" srcId="{CCF6D926-C36A-D646-B809-4E0619023773}" destId="{BC21F6AF-682A-EE4D-9498-D8267C852F8A}" srcOrd="0" destOrd="0" presId="urn:microsoft.com/office/officeart/2005/8/layout/process1"/>
    <dgm:cxn modelId="{6AB28699-4D47-C64C-B469-85C09DC68919}" type="presOf" srcId="{80D50F67-9F95-3941-A305-CEA7FA385FC6}" destId="{80DAA5FF-5919-C24C-90B4-DE55E0C6DDBA}" srcOrd="0" destOrd="0" presId="urn:microsoft.com/office/officeart/2005/8/layout/process1"/>
    <dgm:cxn modelId="{BA2EF4BB-DBAD-1644-9B18-A9DDFF4A9459}" type="presOf" srcId="{6EC6BE40-5EB9-FD45-BBDD-24A3EA385FE2}" destId="{8BF1EDD3-0E76-CB4B-8A55-7C791F27A490}" srcOrd="0" destOrd="0" presId="urn:microsoft.com/office/officeart/2005/8/layout/process1"/>
    <dgm:cxn modelId="{7CAFABCA-BE4B-3F48-A535-D7FE0100699D}" type="presOf" srcId="{5B1224A4-CC11-1D47-999D-E3265E5B7276}" destId="{9CE2C884-607D-E34D-B486-15B22A47919B}" srcOrd="0" destOrd="0" presId="urn:microsoft.com/office/officeart/2005/8/layout/process1"/>
    <dgm:cxn modelId="{A219B1DA-6431-644C-844E-16F4DF9E859A}" type="presOf" srcId="{57534806-6893-974A-B1A5-795B7C67D8EE}" destId="{90B9C7EB-3530-F248-BF43-829523C168A8}" srcOrd="1" destOrd="0" presId="urn:microsoft.com/office/officeart/2005/8/layout/process1"/>
    <dgm:cxn modelId="{1C97FCF5-AA38-D245-AE9F-6DF98113E2EB}" type="presOf" srcId="{E72A66E4-C7CA-254E-B3E1-7775E6B3181F}" destId="{04090B02-BF1C-EA4B-8E89-3A9CA9B88AA9}" srcOrd="0" destOrd="0" presId="urn:microsoft.com/office/officeart/2005/8/layout/process1"/>
    <dgm:cxn modelId="{7A4A52FF-479E-3240-A6F5-BED236D9C2D2}" type="presOf" srcId="{57534806-6893-974A-B1A5-795B7C67D8EE}" destId="{173E1D90-F9CB-8040-90CA-9E7E7F569B8E}" srcOrd="0" destOrd="0" presId="urn:microsoft.com/office/officeart/2005/8/layout/process1"/>
    <dgm:cxn modelId="{07AC2191-3B2F-A046-B586-EDE8AFD81354}" type="presParOf" srcId="{80DAA5FF-5919-C24C-90B4-DE55E0C6DDBA}" destId="{BC21F6AF-682A-EE4D-9498-D8267C852F8A}" srcOrd="0" destOrd="0" presId="urn:microsoft.com/office/officeart/2005/8/layout/process1"/>
    <dgm:cxn modelId="{465B775E-8193-E54A-BDA9-5B09EE81DC9A}" type="presParOf" srcId="{80DAA5FF-5919-C24C-90B4-DE55E0C6DDBA}" destId="{173E1D90-F9CB-8040-90CA-9E7E7F569B8E}" srcOrd="1" destOrd="0" presId="urn:microsoft.com/office/officeart/2005/8/layout/process1"/>
    <dgm:cxn modelId="{0AA318F7-8A51-BF42-9A8D-53AA715B68E4}" type="presParOf" srcId="{173E1D90-F9CB-8040-90CA-9E7E7F569B8E}" destId="{90B9C7EB-3530-F248-BF43-829523C168A8}" srcOrd="0" destOrd="0" presId="urn:microsoft.com/office/officeart/2005/8/layout/process1"/>
    <dgm:cxn modelId="{B746A847-2524-224C-B469-94FA1FDD8D17}" type="presParOf" srcId="{80DAA5FF-5919-C24C-90B4-DE55E0C6DDBA}" destId="{04090B02-BF1C-EA4B-8E89-3A9CA9B88AA9}" srcOrd="2" destOrd="0" presId="urn:microsoft.com/office/officeart/2005/8/layout/process1"/>
    <dgm:cxn modelId="{BE4B508E-AED9-884A-8C2B-27100897072F}" type="presParOf" srcId="{80DAA5FF-5919-C24C-90B4-DE55E0C6DDBA}" destId="{9CE2C884-607D-E34D-B486-15B22A47919B}" srcOrd="3" destOrd="0" presId="urn:microsoft.com/office/officeart/2005/8/layout/process1"/>
    <dgm:cxn modelId="{1960FDA4-BE63-0E4F-A296-626B9FA87F79}" type="presParOf" srcId="{9CE2C884-607D-E34D-B486-15B22A47919B}" destId="{AEA643CE-6B3B-E142-8D4B-1F787A3FA4B2}" srcOrd="0" destOrd="0" presId="urn:microsoft.com/office/officeart/2005/8/layout/process1"/>
    <dgm:cxn modelId="{BA2EDC0D-FF21-CD41-8AB1-CDCFCAE670DE}" type="presParOf" srcId="{80DAA5FF-5919-C24C-90B4-DE55E0C6DDBA}" destId="{D70CB62F-B0E1-B844-84FE-7AEBF84402F0}" srcOrd="4" destOrd="0" presId="urn:microsoft.com/office/officeart/2005/8/layout/process1"/>
    <dgm:cxn modelId="{CB270F9A-DE1F-364D-A2B9-95923D90A2C1}" type="presParOf" srcId="{80DAA5FF-5919-C24C-90B4-DE55E0C6DDBA}" destId="{8BF1EDD3-0E76-CB4B-8A55-7C791F27A490}" srcOrd="5" destOrd="0" presId="urn:microsoft.com/office/officeart/2005/8/layout/process1"/>
    <dgm:cxn modelId="{B81E3851-7ABB-7F4F-AA9E-B6E20A05AF70}" type="presParOf" srcId="{8BF1EDD3-0E76-CB4B-8A55-7C791F27A490}" destId="{C7F5A47E-99E9-BD4C-BFC0-3122D1C67F69}" srcOrd="0" destOrd="0" presId="urn:microsoft.com/office/officeart/2005/8/layout/process1"/>
    <dgm:cxn modelId="{8CE23233-700D-1040-B5DF-B77D4DCC7F63}" type="presParOf" srcId="{80DAA5FF-5919-C24C-90B4-DE55E0C6DDBA}" destId="{C5AFF1C2-1D68-B74B-A639-0BEBF769FE50}" srcOrd="6" destOrd="0" presId="urn:microsoft.com/office/officeart/2005/8/layout/process1"/>
    <dgm:cxn modelId="{C8C8B60D-1D21-624E-B4AA-608459BED6CD}" type="presParOf" srcId="{80DAA5FF-5919-C24C-90B4-DE55E0C6DDBA}" destId="{39CDF0DC-5990-D643-9AC9-3EEA8B29948E}" srcOrd="7" destOrd="0" presId="urn:microsoft.com/office/officeart/2005/8/layout/process1"/>
    <dgm:cxn modelId="{FF498EE6-AA13-BF45-91B5-DD140B08893B}" type="presParOf" srcId="{39CDF0DC-5990-D643-9AC9-3EEA8B29948E}" destId="{0D526FF1-1258-1143-A035-63ED16F88717}" srcOrd="0" destOrd="0" presId="urn:microsoft.com/office/officeart/2005/8/layout/process1"/>
    <dgm:cxn modelId="{930E4AC2-5658-3F48-B3DC-CC2A65167671}" type="presParOf" srcId="{80DAA5FF-5919-C24C-90B4-DE55E0C6DDBA}" destId="{692A5CD9-11E5-4740-9C4A-B7F405704106}" srcOrd="8"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0D50F67-9F95-3941-A305-CEA7FA385FC6}" type="doc">
      <dgm:prSet loTypeId="urn:microsoft.com/office/officeart/2005/8/layout/process1" loCatId="" qsTypeId="urn:microsoft.com/office/officeart/2005/8/quickstyle/simple4" qsCatId="simple" csTypeId="urn:microsoft.com/office/officeart/2005/8/colors/colorful1" csCatId="colorful" phldr="1"/>
      <dgm:spPr/>
    </dgm:pt>
    <dgm:pt modelId="{CCF6D926-C36A-D646-B809-4E0619023773}">
      <dgm:prSet phldrT="[Text]"/>
      <dgm:spPr/>
      <dgm:t>
        <a:bodyPr/>
        <a:lstStyle/>
        <a:p>
          <a:r>
            <a:rPr lang="en-US">
              <a:solidFill>
                <a:schemeClr val="tx1"/>
              </a:solidFill>
            </a:rPr>
            <a:t>Scientific question</a:t>
          </a:r>
          <a:endParaRPr lang="en-US" dirty="0">
            <a:solidFill>
              <a:schemeClr val="tx1"/>
            </a:solidFill>
          </a:endParaRPr>
        </a:p>
      </dgm:t>
    </dgm:pt>
    <dgm:pt modelId="{026B9293-2855-E340-B29E-AB21B51BEE3F}" type="parTrans" cxnId="{6A0D8550-5489-7443-BB34-B0F399B1C399}">
      <dgm:prSet/>
      <dgm:spPr/>
      <dgm:t>
        <a:bodyPr/>
        <a:lstStyle/>
        <a:p>
          <a:endParaRPr lang="en-US"/>
        </a:p>
      </dgm:t>
    </dgm:pt>
    <dgm:pt modelId="{57534806-6893-974A-B1A5-795B7C67D8EE}" type="sibTrans" cxnId="{6A0D8550-5489-7443-BB34-B0F399B1C399}">
      <dgm:prSet/>
      <dgm:spPr/>
      <dgm:t>
        <a:bodyPr/>
        <a:lstStyle/>
        <a:p>
          <a:endParaRPr lang="en-US"/>
        </a:p>
      </dgm:t>
    </dgm:pt>
    <dgm:pt modelId="{E72A66E4-C7CA-254E-B3E1-7775E6B3181F}">
      <dgm:prSet phldrT="[Text]"/>
      <dgm:spPr/>
      <dgm:t>
        <a:bodyPr/>
        <a:lstStyle/>
        <a:p>
          <a:r>
            <a:rPr lang="en-US">
              <a:solidFill>
                <a:srgbClr val="000000"/>
              </a:solidFill>
            </a:rPr>
            <a:t>Formatted Data In R</a:t>
          </a:r>
          <a:endParaRPr lang="en-US" dirty="0">
            <a:solidFill>
              <a:srgbClr val="000000"/>
            </a:solidFill>
          </a:endParaRPr>
        </a:p>
      </dgm:t>
    </dgm:pt>
    <dgm:pt modelId="{F6A6F8DC-D9FB-0343-8970-B332F9AC4FF9}" type="parTrans" cxnId="{3C14DE0B-D3D3-D04B-9C31-05BBB10ACDCB}">
      <dgm:prSet/>
      <dgm:spPr/>
      <dgm:t>
        <a:bodyPr/>
        <a:lstStyle/>
        <a:p>
          <a:endParaRPr lang="en-US"/>
        </a:p>
      </dgm:t>
    </dgm:pt>
    <dgm:pt modelId="{5B1224A4-CC11-1D47-999D-E3265E5B7276}" type="sibTrans" cxnId="{3C14DE0B-D3D3-D04B-9C31-05BBB10ACDCB}">
      <dgm:prSet/>
      <dgm:spPr/>
      <dgm:t>
        <a:bodyPr/>
        <a:lstStyle/>
        <a:p>
          <a:endParaRPr lang="en-US"/>
        </a:p>
      </dgm:t>
    </dgm:pt>
    <dgm:pt modelId="{0B5A6433-9977-DC49-979A-268F9974ABC1}">
      <dgm:prSet phldrT="[Text]"/>
      <dgm:spPr/>
      <dgm:t>
        <a:bodyPr/>
        <a:lstStyle/>
        <a:p>
          <a:r>
            <a:rPr lang="en-US">
              <a:solidFill>
                <a:srgbClr val="000000"/>
              </a:solidFill>
            </a:rPr>
            <a:t>Data representation</a:t>
          </a:r>
          <a:endParaRPr lang="en-US" dirty="0"/>
        </a:p>
      </dgm:t>
    </dgm:pt>
    <dgm:pt modelId="{D3520453-A4AB-FE46-BCA4-2E9C3B26826E}" type="parTrans" cxnId="{19656218-FD0E-2D44-BC71-50DD8E9BA4B6}">
      <dgm:prSet/>
      <dgm:spPr/>
      <dgm:t>
        <a:bodyPr/>
        <a:lstStyle/>
        <a:p>
          <a:endParaRPr lang="en-US"/>
        </a:p>
      </dgm:t>
    </dgm:pt>
    <dgm:pt modelId="{6EC6BE40-5EB9-FD45-BBDD-24A3EA385FE2}" type="sibTrans" cxnId="{19656218-FD0E-2D44-BC71-50DD8E9BA4B6}">
      <dgm:prSet/>
      <dgm:spPr/>
      <dgm:t>
        <a:bodyPr/>
        <a:lstStyle/>
        <a:p>
          <a:endParaRPr lang="en-US"/>
        </a:p>
      </dgm:t>
    </dgm:pt>
    <dgm:pt modelId="{AC235146-E2E4-C84B-A959-A3A605906A4C}">
      <dgm:prSet phldrT="[Text]"/>
      <dgm:spPr/>
      <dgm:t>
        <a:bodyPr/>
        <a:lstStyle/>
        <a:p>
          <a:r>
            <a:rPr lang="en-US">
              <a:solidFill>
                <a:srgbClr val="000000"/>
              </a:solidFill>
            </a:rPr>
            <a:t>Statistical analysis</a:t>
          </a:r>
          <a:endParaRPr lang="en-US" dirty="0">
            <a:solidFill>
              <a:srgbClr val="000000"/>
            </a:solidFill>
          </a:endParaRPr>
        </a:p>
      </dgm:t>
    </dgm:pt>
    <dgm:pt modelId="{B9100DFB-23BE-6B40-8869-C342C5253264}" type="parTrans" cxnId="{FA329528-382D-2A45-B46E-B67C49D4A760}">
      <dgm:prSet/>
      <dgm:spPr/>
      <dgm:t>
        <a:bodyPr/>
        <a:lstStyle/>
        <a:p>
          <a:endParaRPr lang="en-US"/>
        </a:p>
      </dgm:t>
    </dgm:pt>
    <dgm:pt modelId="{0C136ECA-FDE0-5447-9252-9E4AF032156E}" type="sibTrans" cxnId="{FA329528-382D-2A45-B46E-B67C49D4A760}">
      <dgm:prSet/>
      <dgm:spPr/>
      <dgm:t>
        <a:bodyPr/>
        <a:lstStyle/>
        <a:p>
          <a:endParaRPr lang="en-US"/>
        </a:p>
      </dgm:t>
    </dgm:pt>
    <dgm:pt modelId="{E8CB10DA-2777-A447-989D-7C49BC590859}">
      <dgm:prSet phldrT="[Text]"/>
      <dgm:spPr/>
      <dgm:t>
        <a:bodyPr/>
        <a:lstStyle/>
        <a:p>
          <a:r>
            <a:rPr lang="en-US" dirty="0">
              <a:solidFill>
                <a:srgbClr val="000000"/>
              </a:solidFill>
            </a:rPr>
            <a:t>Communicate</a:t>
          </a:r>
        </a:p>
      </dgm:t>
    </dgm:pt>
    <dgm:pt modelId="{6F821867-2DD2-5742-8872-D172585A137F}" type="parTrans" cxnId="{A38D4361-2D59-1A4B-9ABC-712450A24F24}">
      <dgm:prSet/>
      <dgm:spPr/>
      <dgm:t>
        <a:bodyPr/>
        <a:lstStyle/>
        <a:p>
          <a:endParaRPr lang="en-US"/>
        </a:p>
      </dgm:t>
    </dgm:pt>
    <dgm:pt modelId="{019531CA-6512-3647-BC72-25ABEF6369AD}" type="sibTrans" cxnId="{A38D4361-2D59-1A4B-9ABC-712450A24F24}">
      <dgm:prSet/>
      <dgm:spPr/>
      <dgm:t>
        <a:bodyPr/>
        <a:lstStyle/>
        <a:p>
          <a:endParaRPr lang="en-US"/>
        </a:p>
      </dgm:t>
    </dgm:pt>
    <dgm:pt modelId="{80DAA5FF-5919-C24C-90B4-DE55E0C6DDBA}" type="pres">
      <dgm:prSet presAssocID="{80D50F67-9F95-3941-A305-CEA7FA385FC6}" presName="Name0" presStyleCnt="0">
        <dgm:presLayoutVars>
          <dgm:dir/>
          <dgm:resizeHandles val="exact"/>
        </dgm:presLayoutVars>
      </dgm:prSet>
      <dgm:spPr/>
    </dgm:pt>
    <dgm:pt modelId="{BC21F6AF-682A-EE4D-9498-D8267C852F8A}" type="pres">
      <dgm:prSet presAssocID="{CCF6D926-C36A-D646-B809-4E0619023773}" presName="node" presStyleLbl="node1" presStyleIdx="0" presStyleCnt="5">
        <dgm:presLayoutVars>
          <dgm:bulletEnabled val="1"/>
        </dgm:presLayoutVars>
      </dgm:prSet>
      <dgm:spPr/>
    </dgm:pt>
    <dgm:pt modelId="{173E1D90-F9CB-8040-90CA-9E7E7F569B8E}" type="pres">
      <dgm:prSet presAssocID="{57534806-6893-974A-B1A5-795B7C67D8EE}" presName="sibTrans" presStyleLbl="sibTrans2D1" presStyleIdx="0" presStyleCnt="4"/>
      <dgm:spPr/>
    </dgm:pt>
    <dgm:pt modelId="{90B9C7EB-3530-F248-BF43-829523C168A8}" type="pres">
      <dgm:prSet presAssocID="{57534806-6893-974A-B1A5-795B7C67D8EE}" presName="connectorText" presStyleLbl="sibTrans2D1" presStyleIdx="0" presStyleCnt="4"/>
      <dgm:spPr/>
    </dgm:pt>
    <dgm:pt modelId="{04090B02-BF1C-EA4B-8E89-3A9CA9B88AA9}" type="pres">
      <dgm:prSet presAssocID="{E72A66E4-C7CA-254E-B3E1-7775E6B3181F}" presName="node" presStyleLbl="node1" presStyleIdx="1" presStyleCnt="5">
        <dgm:presLayoutVars>
          <dgm:bulletEnabled val="1"/>
        </dgm:presLayoutVars>
      </dgm:prSet>
      <dgm:spPr/>
    </dgm:pt>
    <dgm:pt modelId="{9CE2C884-607D-E34D-B486-15B22A47919B}" type="pres">
      <dgm:prSet presAssocID="{5B1224A4-CC11-1D47-999D-E3265E5B7276}" presName="sibTrans" presStyleLbl="sibTrans2D1" presStyleIdx="1" presStyleCnt="4"/>
      <dgm:spPr/>
    </dgm:pt>
    <dgm:pt modelId="{AEA643CE-6B3B-E142-8D4B-1F787A3FA4B2}" type="pres">
      <dgm:prSet presAssocID="{5B1224A4-CC11-1D47-999D-E3265E5B7276}" presName="connectorText" presStyleLbl="sibTrans2D1" presStyleIdx="1" presStyleCnt="4"/>
      <dgm:spPr/>
    </dgm:pt>
    <dgm:pt modelId="{D70CB62F-B0E1-B844-84FE-7AEBF84402F0}" type="pres">
      <dgm:prSet presAssocID="{0B5A6433-9977-DC49-979A-268F9974ABC1}" presName="node" presStyleLbl="node1" presStyleIdx="2" presStyleCnt="5">
        <dgm:presLayoutVars>
          <dgm:bulletEnabled val="1"/>
        </dgm:presLayoutVars>
      </dgm:prSet>
      <dgm:spPr/>
    </dgm:pt>
    <dgm:pt modelId="{8BF1EDD3-0E76-CB4B-8A55-7C791F27A490}" type="pres">
      <dgm:prSet presAssocID="{6EC6BE40-5EB9-FD45-BBDD-24A3EA385FE2}" presName="sibTrans" presStyleLbl="sibTrans2D1" presStyleIdx="2" presStyleCnt="4"/>
      <dgm:spPr/>
    </dgm:pt>
    <dgm:pt modelId="{C7F5A47E-99E9-BD4C-BFC0-3122D1C67F69}" type="pres">
      <dgm:prSet presAssocID="{6EC6BE40-5EB9-FD45-BBDD-24A3EA385FE2}" presName="connectorText" presStyleLbl="sibTrans2D1" presStyleIdx="2" presStyleCnt="4"/>
      <dgm:spPr/>
    </dgm:pt>
    <dgm:pt modelId="{C5AFF1C2-1D68-B74B-A639-0BEBF769FE50}" type="pres">
      <dgm:prSet presAssocID="{AC235146-E2E4-C84B-A959-A3A605906A4C}" presName="node" presStyleLbl="node1" presStyleIdx="3" presStyleCnt="5">
        <dgm:presLayoutVars>
          <dgm:bulletEnabled val="1"/>
        </dgm:presLayoutVars>
      </dgm:prSet>
      <dgm:spPr/>
    </dgm:pt>
    <dgm:pt modelId="{39CDF0DC-5990-D643-9AC9-3EEA8B29948E}" type="pres">
      <dgm:prSet presAssocID="{0C136ECA-FDE0-5447-9252-9E4AF032156E}" presName="sibTrans" presStyleLbl="sibTrans2D1" presStyleIdx="3" presStyleCnt="4"/>
      <dgm:spPr/>
    </dgm:pt>
    <dgm:pt modelId="{0D526FF1-1258-1143-A035-63ED16F88717}" type="pres">
      <dgm:prSet presAssocID="{0C136ECA-FDE0-5447-9252-9E4AF032156E}" presName="connectorText" presStyleLbl="sibTrans2D1" presStyleIdx="3" presStyleCnt="4"/>
      <dgm:spPr/>
    </dgm:pt>
    <dgm:pt modelId="{692A5CD9-11E5-4740-9C4A-B7F405704106}" type="pres">
      <dgm:prSet presAssocID="{E8CB10DA-2777-A447-989D-7C49BC590859}" presName="node" presStyleLbl="node1" presStyleIdx="4" presStyleCnt="5" custScaleY="445926">
        <dgm:presLayoutVars>
          <dgm:bulletEnabled val="1"/>
        </dgm:presLayoutVars>
      </dgm:prSet>
      <dgm:spPr/>
    </dgm:pt>
  </dgm:ptLst>
  <dgm:cxnLst>
    <dgm:cxn modelId="{3C14DE0B-D3D3-D04B-9C31-05BBB10ACDCB}" srcId="{80D50F67-9F95-3941-A305-CEA7FA385FC6}" destId="{E72A66E4-C7CA-254E-B3E1-7775E6B3181F}" srcOrd="1" destOrd="0" parTransId="{F6A6F8DC-D9FB-0343-8970-B332F9AC4FF9}" sibTransId="{5B1224A4-CC11-1D47-999D-E3265E5B7276}"/>
    <dgm:cxn modelId="{19656218-FD0E-2D44-BC71-50DD8E9BA4B6}" srcId="{80D50F67-9F95-3941-A305-CEA7FA385FC6}" destId="{0B5A6433-9977-DC49-979A-268F9974ABC1}" srcOrd="2" destOrd="0" parTransId="{D3520453-A4AB-FE46-BCA4-2E9C3B26826E}" sibTransId="{6EC6BE40-5EB9-FD45-BBDD-24A3EA385FE2}"/>
    <dgm:cxn modelId="{11C55219-8D94-394E-86B6-FCECD00F5D28}" type="presOf" srcId="{6EC6BE40-5EB9-FD45-BBDD-24A3EA385FE2}" destId="{C7F5A47E-99E9-BD4C-BFC0-3122D1C67F69}" srcOrd="1" destOrd="0" presId="urn:microsoft.com/office/officeart/2005/8/layout/process1"/>
    <dgm:cxn modelId="{A0668819-E783-F640-8E66-5C246DCC9106}" type="presOf" srcId="{0C136ECA-FDE0-5447-9252-9E4AF032156E}" destId="{39CDF0DC-5990-D643-9AC9-3EEA8B29948E}" srcOrd="0" destOrd="0" presId="urn:microsoft.com/office/officeart/2005/8/layout/process1"/>
    <dgm:cxn modelId="{FA329528-382D-2A45-B46E-B67C49D4A760}" srcId="{80D50F67-9F95-3941-A305-CEA7FA385FC6}" destId="{AC235146-E2E4-C84B-A959-A3A605906A4C}" srcOrd="3" destOrd="0" parTransId="{B9100DFB-23BE-6B40-8869-C342C5253264}" sibTransId="{0C136ECA-FDE0-5447-9252-9E4AF032156E}"/>
    <dgm:cxn modelId="{4322152A-17E7-FF4F-93D2-CC41029E37F0}" type="presOf" srcId="{E8CB10DA-2777-A447-989D-7C49BC590859}" destId="{692A5CD9-11E5-4740-9C4A-B7F405704106}" srcOrd="0" destOrd="0" presId="urn:microsoft.com/office/officeart/2005/8/layout/process1"/>
    <dgm:cxn modelId="{B995B44E-F604-964B-A93C-F81FD54636ED}" type="presOf" srcId="{AC235146-E2E4-C84B-A959-A3A605906A4C}" destId="{C5AFF1C2-1D68-B74B-A639-0BEBF769FE50}" srcOrd="0" destOrd="0" presId="urn:microsoft.com/office/officeart/2005/8/layout/process1"/>
    <dgm:cxn modelId="{6A0D8550-5489-7443-BB34-B0F399B1C399}" srcId="{80D50F67-9F95-3941-A305-CEA7FA385FC6}" destId="{CCF6D926-C36A-D646-B809-4E0619023773}" srcOrd="0" destOrd="0" parTransId="{026B9293-2855-E340-B29E-AB21B51BEE3F}" sibTransId="{57534806-6893-974A-B1A5-795B7C67D8EE}"/>
    <dgm:cxn modelId="{A38D4361-2D59-1A4B-9ABC-712450A24F24}" srcId="{80D50F67-9F95-3941-A305-CEA7FA385FC6}" destId="{E8CB10DA-2777-A447-989D-7C49BC590859}" srcOrd="4" destOrd="0" parTransId="{6F821867-2DD2-5742-8872-D172585A137F}" sibTransId="{019531CA-6512-3647-BC72-25ABEF6369AD}"/>
    <dgm:cxn modelId="{2622FF63-B02A-C944-B936-E27BE94FE93E}" type="presOf" srcId="{5B1224A4-CC11-1D47-999D-E3265E5B7276}" destId="{AEA643CE-6B3B-E142-8D4B-1F787A3FA4B2}" srcOrd="1" destOrd="0" presId="urn:microsoft.com/office/officeart/2005/8/layout/process1"/>
    <dgm:cxn modelId="{5BB19A75-4807-E643-8399-A1388FD50E5E}" type="presOf" srcId="{5B1224A4-CC11-1D47-999D-E3265E5B7276}" destId="{9CE2C884-607D-E34D-B486-15B22A47919B}" srcOrd="0" destOrd="0" presId="urn:microsoft.com/office/officeart/2005/8/layout/process1"/>
    <dgm:cxn modelId="{FFA2527F-A923-A145-BB8C-029717580A5A}" type="presOf" srcId="{80D50F67-9F95-3941-A305-CEA7FA385FC6}" destId="{80DAA5FF-5919-C24C-90B4-DE55E0C6DDBA}" srcOrd="0" destOrd="0" presId="urn:microsoft.com/office/officeart/2005/8/layout/process1"/>
    <dgm:cxn modelId="{6EF8808D-27BF-A846-94BA-1501F8A5FAAA}" type="presOf" srcId="{0C136ECA-FDE0-5447-9252-9E4AF032156E}" destId="{0D526FF1-1258-1143-A035-63ED16F88717}" srcOrd="1" destOrd="0" presId="urn:microsoft.com/office/officeart/2005/8/layout/process1"/>
    <dgm:cxn modelId="{3860D495-354A-1A4E-AD0A-4C40BE64A13C}" type="presOf" srcId="{E72A66E4-C7CA-254E-B3E1-7775E6B3181F}" destId="{04090B02-BF1C-EA4B-8E89-3A9CA9B88AA9}" srcOrd="0" destOrd="0" presId="urn:microsoft.com/office/officeart/2005/8/layout/process1"/>
    <dgm:cxn modelId="{6941F4AE-FD2D-6746-B89F-8290BFC2C764}" type="presOf" srcId="{57534806-6893-974A-B1A5-795B7C67D8EE}" destId="{173E1D90-F9CB-8040-90CA-9E7E7F569B8E}" srcOrd="0" destOrd="0" presId="urn:microsoft.com/office/officeart/2005/8/layout/process1"/>
    <dgm:cxn modelId="{5C854BAF-B328-C24A-B2C7-64B426901473}" type="presOf" srcId="{CCF6D926-C36A-D646-B809-4E0619023773}" destId="{BC21F6AF-682A-EE4D-9498-D8267C852F8A}" srcOrd="0" destOrd="0" presId="urn:microsoft.com/office/officeart/2005/8/layout/process1"/>
    <dgm:cxn modelId="{C8F8B1B6-AC71-1741-94EB-B46551DE43CC}" type="presOf" srcId="{6EC6BE40-5EB9-FD45-BBDD-24A3EA385FE2}" destId="{8BF1EDD3-0E76-CB4B-8A55-7C791F27A490}" srcOrd="0" destOrd="0" presId="urn:microsoft.com/office/officeart/2005/8/layout/process1"/>
    <dgm:cxn modelId="{FA88D6BF-47E3-6A41-90E3-04215A639DA2}" type="presOf" srcId="{0B5A6433-9977-DC49-979A-268F9974ABC1}" destId="{D70CB62F-B0E1-B844-84FE-7AEBF84402F0}" srcOrd="0" destOrd="0" presId="urn:microsoft.com/office/officeart/2005/8/layout/process1"/>
    <dgm:cxn modelId="{FBB568EC-EFDB-F145-A8B2-88F645DA24C9}" type="presOf" srcId="{57534806-6893-974A-B1A5-795B7C67D8EE}" destId="{90B9C7EB-3530-F248-BF43-829523C168A8}" srcOrd="1" destOrd="0" presId="urn:microsoft.com/office/officeart/2005/8/layout/process1"/>
    <dgm:cxn modelId="{B43E9FDF-2596-3B4E-BB77-D661195E2B90}" type="presParOf" srcId="{80DAA5FF-5919-C24C-90B4-DE55E0C6DDBA}" destId="{BC21F6AF-682A-EE4D-9498-D8267C852F8A}" srcOrd="0" destOrd="0" presId="urn:microsoft.com/office/officeart/2005/8/layout/process1"/>
    <dgm:cxn modelId="{942146A6-B17A-C942-BE04-B9222EA72A59}" type="presParOf" srcId="{80DAA5FF-5919-C24C-90B4-DE55E0C6DDBA}" destId="{173E1D90-F9CB-8040-90CA-9E7E7F569B8E}" srcOrd="1" destOrd="0" presId="urn:microsoft.com/office/officeart/2005/8/layout/process1"/>
    <dgm:cxn modelId="{C8D1B306-4F21-A24C-99D3-438667F6C157}" type="presParOf" srcId="{173E1D90-F9CB-8040-90CA-9E7E7F569B8E}" destId="{90B9C7EB-3530-F248-BF43-829523C168A8}" srcOrd="0" destOrd="0" presId="urn:microsoft.com/office/officeart/2005/8/layout/process1"/>
    <dgm:cxn modelId="{3DD8A8A1-4254-154A-AF0E-4448D03150A6}" type="presParOf" srcId="{80DAA5FF-5919-C24C-90B4-DE55E0C6DDBA}" destId="{04090B02-BF1C-EA4B-8E89-3A9CA9B88AA9}" srcOrd="2" destOrd="0" presId="urn:microsoft.com/office/officeart/2005/8/layout/process1"/>
    <dgm:cxn modelId="{6DD8E8ED-DAA3-8148-A38B-A2F5CC4A7012}" type="presParOf" srcId="{80DAA5FF-5919-C24C-90B4-DE55E0C6DDBA}" destId="{9CE2C884-607D-E34D-B486-15B22A47919B}" srcOrd="3" destOrd="0" presId="urn:microsoft.com/office/officeart/2005/8/layout/process1"/>
    <dgm:cxn modelId="{9442FE36-03DB-C14D-B3A9-50CDF0960F81}" type="presParOf" srcId="{9CE2C884-607D-E34D-B486-15B22A47919B}" destId="{AEA643CE-6B3B-E142-8D4B-1F787A3FA4B2}" srcOrd="0" destOrd="0" presId="urn:microsoft.com/office/officeart/2005/8/layout/process1"/>
    <dgm:cxn modelId="{29399CF6-CF6A-E542-908C-382C13877D53}" type="presParOf" srcId="{80DAA5FF-5919-C24C-90B4-DE55E0C6DDBA}" destId="{D70CB62F-B0E1-B844-84FE-7AEBF84402F0}" srcOrd="4" destOrd="0" presId="urn:microsoft.com/office/officeart/2005/8/layout/process1"/>
    <dgm:cxn modelId="{ADE63B57-7711-7948-834D-26BA658E53D4}" type="presParOf" srcId="{80DAA5FF-5919-C24C-90B4-DE55E0C6DDBA}" destId="{8BF1EDD3-0E76-CB4B-8A55-7C791F27A490}" srcOrd="5" destOrd="0" presId="urn:microsoft.com/office/officeart/2005/8/layout/process1"/>
    <dgm:cxn modelId="{86288524-7589-9C4C-AB1B-C66AD126B527}" type="presParOf" srcId="{8BF1EDD3-0E76-CB4B-8A55-7C791F27A490}" destId="{C7F5A47E-99E9-BD4C-BFC0-3122D1C67F69}" srcOrd="0" destOrd="0" presId="urn:microsoft.com/office/officeart/2005/8/layout/process1"/>
    <dgm:cxn modelId="{6BE3A42F-EEB1-D34B-986E-A9E56A5531F3}" type="presParOf" srcId="{80DAA5FF-5919-C24C-90B4-DE55E0C6DDBA}" destId="{C5AFF1C2-1D68-B74B-A639-0BEBF769FE50}" srcOrd="6" destOrd="0" presId="urn:microsoft.com/office/officeart/2005/8/layout/process1"/>
    <dgm:cxn modelId="{9129498D-0B2A-8D43-8DA2-086226A0E4DE}" type="presParOf" srcId="{80DAA5FF-5919-C24C-90B4-DE55E0C6DDBA}" destId="{39CDF0DC-5990-D643-9AC9-3EEA8B29948E}" srcOrd="7" destOrd="0" presId="urn:microsoft.com/office/officeart/2005/8/layout/process1"/>
    <dgm:cxn modelId="{753480E9-82F8-9D40-A89A-629FF44D6353}" type="presParOf" srcId="{39CDF0DC-5990-D643-9AC9-3EEA8B29948E}" destId="{0D526FF1-1258-1143-A035-63ED16F88717}" srcOrd="0" destOrd="0" presId="urn:microsoft.com/office/officeart/2005/8/layout/process1"/>
    <dgm:cxn modelId="{A2A37C35-C883-F146-9EB4-7C5381CA4437}" type="presParOf" srcId="{80DAA5FF-5919-C24C-90B4-DE55E0C6DDBA}" destId="{692A5CD9-11E5-4740-9C4A-B7F405704106}" srcOrd="8"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C21F6AF-682A-EE4D-9498-D8267C852F8A}">
      <dsp:nvSpPr>
        <dsp:cNvPr id="0" name=""/>
        <dsp:cNvSpPr/>
      </dsp:nvSpPr>
      <dsp:spPr>
        <a:xfrm>
          <a:off x="4245" y="1696121"/>
          <a:ext cx="1316240" cy="789744"/>
        </a:xfrm>
        <a:prstGeom prst="roundRect">
          <a:avLst>
            <a:gd name="adj" fmla="val 10000"/>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solidFill>
                <a:schemeClr val="tx1"/>
              </a:solidFill>
            </a:rPr>
            <a:t>Scientific question</a:t>
          </a:r>
          <a:endParaRPr lang="en-US" sz="1500" kern="1200" dirty="0">
            <a:solidFill>
              <a:schemeClr val="tx1"/>
            </a:solidFill>
          </a:endParaRPr>
        </a:p>
      </dsp:txBody>
      <dsp:txXfrm>
        <a:off x="27376" y="1719252"/>
        <a:ext cx="1269978" cy="743482"/>
      </dsp:txXfrm>
    </dsp:sp>
    <dsp:sp modelId="{173E1D90-F9CB-8040-90CA-9E7E7F569B8E}">
      <dsp:nvSpPr>
        <dsp:cNvPr id="0" name=""/>
        <dsp:cNvSpPr/>
      </dsp:nvSpPr>
      <dsp:spPr>
        <a:xfrm>
          <a:off x="1452110" y="1927779"/>
          <a:ext cx="279042" cy="326427"/>
        </a:xfrm>
        <a:prstGeom prst="rightArrow">
          <a:avLst>
            <a:gd name="adj1" fmla="val 60000"/>
            <a:gd name="adj2" fmla="val 50000"/>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1452110" y="1993064"/>
        <a:ext cx="195329" cy="195857"/>
      </dsp:txXfrm>
    </dsp:sp>
    <dsp:sp modelId="{04090B02-BF1C-EA4B-8E89-3A9CA9B88AA9}">
      <dsp:nvSpPr>
        <dsp:cNvPr id="0" name=""/>
        <dsp:cNvSpPr/>
      </dsp:nvSpPr>
      <dsp:spPr>
        <a:xfrm>
          <a:off x="1846982" y="1696121"/>
          <a:ext cx="1316240" cy="789744"/>
        </a:xfrm>
        <a:prstGeom prst="roundRect">
          <a:avLst>
            <a:gd name="adj" fmla="val 10000"/>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solidFill>
                <a:srgbClr val="000000"/>
              </a:solidFill>
            </a:rPr>
            <a:t>Formatted Data In R</a:t>
          </a:r>
          <a:endParaRPr lang="en-US" sz="1500" kern="1200" dirty="0">
            <a:solidFill>
              <a:srgbClr val="000000"/>
            </a:solidFill>
          </a:endParaRPr>
        </a:p>
      </dsp:txBody>
      <dsp:txXfrm>
        <a:off x="1870113" y="1719252"/>
        <a:ext cx="1269978" cy="743482"/>
      </dsp:txXfrm>
    </dsp:sp>
    <dsp:sp modelId="{9CE2C884-607D-E34D-B486-15B22A47919B}">
      <dsp:nvSpPr>
        <dsp:cNvPr id="0" name=""/>
        <dsp:cNvSpPr/>
      </dsp:nvSpPr>
      <dsp:spPr>
        <a:xfrm>
          <a:off x="3294846" y="1927779"/>
          <a:ext cx="279042" cy="326427"/>
        </a:xfrm>
        <a:prstGeom prst="rightArrow">
          <a:avLst>
            <a:gd name="adj1" fmla="val 60000"/>
            <a:gd name="adj2" fmla="val 50000"/>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3294846" y="1993064"/>
        <a:ext cx="195329" cy="195857"/>
      </dsp:txXfrm>
    </dsp:sp>
    <dsp:sp modelId="{D70CB62F-B0E1-B844-84FE-7AEBF84402F0}">
      <dsp:nvSpPr>
        <dsp:cNvPr id="0" name=""/>
        <dsp:cNvSpPr/>
      </dsp:nvSpPr>
      <dsp:spPr>
        <a:xfrm>
          <a:off x="3689718" y="1696121"/>
          <a:ext cx="1316240" cy="789744"/>
        </a:xfrm>
        <a:prstGeom prst="roundRect">
          <a:avLst>
            <a:gd name="adj" fmla="val 10000"/>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solidFill>
                <a:srgbClr val="000000"/>
              </a:solidFill>
            </a:rPr>
            <a:t>Data representation</a:t>
          </a:r>
          <a:endParaRPr lang="en-US" sz="1500" kern="1200" dirty="0"/>
        </a:p>
      </dsp:txBody>
      <dsp:txXfrm>
        <a:off x="3712849" y="1719252"/>
        <a:ext cx="1269978" cy="743482"/>
      </dsp:txXfrm>
    </dsp:sp>
    <dsp:sp modelId="{8BF1EDD3-0E76-CB4B-8A55-7C791F27A490}">
      <dsp:nvSpPr>
        <dsp:cNvPr id="0" name=""/>
        <dsp:cNvSpPr/>
      </dsp:nvSpPr>
      <dsp:spPr>
        <a:xfrm>
          <a:off x="5137582" y="1927779"/>
          <a:ext cx="279042" cy="326427"/>
        </a:xfrm>
        <a:prstGeom prst="rightArrow">
          <a:avLst>
            <a:gd name="adj1" fmla="val 60000"/>
            <a:gd name="adj2" fmla="val 50000"/>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5137582" y="1993064"/>
        <a:ext cx="195329" cy="195857"/>
      </dsp:txXfrm>
    </dsp:sp>
    <dsp:sp modelId="{C5AFF1C2-1D68-B74B-A639-0BEBF769FE50}">
      <dsp:nvSpPr>
        <dsp:cNvPr id="0" name=""/>
        <dsp:cNvSpPr/>
      </dsp:nvSpPr>
      <dsp:spPr>
        <a:xfrm>
          <a:off x="5532454" y="1696121"/>
          <a:ext cx="1316240" cy="789744"/>
        </a:xfrm>
        <a:prstGeom prst="roundRect">
          <a:avLst>
            <a:gd name="adj" fmla="val 10000"/>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solidFill>
                <a:srgbClr val="000000"/>
              </a:solidFill>
            </a:rPr>
            <a:t>Statistical analysis</a:t>
          </a:r>
          <a:endParaRPr lang="en-US" sz="1500" kern="1200" dirty="0">
            <a:solidFill>
              <a:srgbClr val="000000"/>
            </a:solidFill>
          </a:endParaRPr>
        </a:p>
      </dsp:txBody>
      <dsp:txXfrm>
        <a:off x="5555585" y="1719252"/>
        <a:ext cx="1269978" cy="743482"/>
      </dsp:txXfrm>
    </dsp:sp>
    <dsp:sp modelId="{39CDF0DC-5990-D643-9AC9-3EEA8B29948E}">
      <dsp:nvSpPr>
        <dsp:cNvPr id="0" name=""/>
        <dsp:cNvSpPr/>
      </dsp:nvSpPr>
      <dsp:spPr>
        <a:xfrm>
          <a:off x="6980318" y="1927779"/>
          <a:ext cx="279042" cy="326427"/>
        </a:xfrm>
        <a:prstGeom prst="rightArrow">
          <a:avLst>
            <a:gd name="adj1" fmla="val 60000"/>
            <a:gd name="adj2" fmla="val 50000"/>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6980318" y="1993064"/>
        <a:ext cx="195329" cy="195857"/>
      </dsp:txXfrm>
    </dsp:sp>
    <dsp:sp modelId="{692A5CD9-11E5-4740-9C4A-B7F405704106}">
      <dsp:nvSpPr>
        <dsp:cNvPr id="0" name=""/>
        <dsp:cNvSpPr/>
      </dsp:nvSpPr>
      <dsp:spPr>
        <a:xfrm>
          <a:off x="7375190" y="330156"/>
          <a:ext cx="1316240" cy="3521674"/>
        </a:xfrm>
        <a:prstGeom prst="roundRect">
          <a:avLst>
            <a:gd name="adj" fmla="val 10000"/>
          </a:avLst>
        </a:prstGeom>
        <a:gradFill rotWithShape="0">
          <a:gsLst>
            <a:gs pos="0">
              <a:schemeClr val="accent6">
                <a:hueOff val="0"/>
                <a:satOff val="0"/>
                <a:lumOff val="0"/>
                <a:alphaOff val="0"/>
                <a:shade val="51000"/>
                <a:satMod val="130000"/>
              </a:schemeClr>
            </a:gs>
            <a:gs pos="80000">
              <a:schemeClr val="accent6">
                <a:hueOff val="0"/>
                <a:satOff val="0"/>
                <a:lumOff val="0"/>
                <a:alphaOff val="0"/>
                <a:shade val="93000"/>
                <a:satMod val="130000"/>
              </a:schemeClr>
            </a:gs>
            <a:gs pos="100000">
              <a:schemeClr val="accent6">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solidFill>
                <a:srgbClr val="000000"/>
              </a:solidFill>
            </a:rPr>
            <a:t>Communicate</a:t>
          </a:r>
        </a:p>
      </dsp:txBody>
      <dsp:txXfrm>
        <a:off x="7413741" y="368707"/>
        <a:ext cx="1239138" cy="344457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C21F6AF-682A-EE4D-9498-D8267C852F8A}">
      <dsp:nvSpPr>
        <dsp:cNvPr id="0" name=""/>
        <dsp:cNvSpPr/>
      </dsp:nvSpPr>
      <dsp:spPr>
        <a:xfrm>
          <a:off x="4245" y="1696121"/>
          <a:ext cx="1316240" cy="789744"/>
        </a:xfrm>
        <a:prstGeom prst="roundRect">
          <a:avLst>
            <a:gd name="adj" fmla="val 10000"/>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solidFill>
                <a:schemeClr val="tx1"/>
              </a:solidFill>
            </a:rPr>
            <a:t>Scientific question</a:t>
          </a:r>
          <a:endParaRPr lang="en-US" sz="1500" kern="1200" dirty="0">
            <a:solidFill>
              <a:schemeClr val="tx1"/>
            </a:solidFill>
          </a:endParaRPr>
        </a:p>
      </dsp:txBody>
      <dsp:txXfrm>
        <a:off x="27376" y="1719252"/>
        <a:ext cx="1269978" cy="743482"/>
      </dsp:txXfrm>
    </dsp:sp>
    <dsp:sp modelId="{173E1D90-F9CB-8040-90CA-9E7E7F569B8E}">
      <dsp:nvSpPr>
        <dsp:cNvPr id="0" name=""/>
        <dsp:cNvSpPr/>
      </dsp:nvSpPr>
      <dsp:spPr>
        <a:xfrm>
          <a:off x="1452110" y="1927779"/>
          <a:ext cx="279042" cy="326427"/>
        </a:xfrm>
        <a:prstGeom prst="rightArrow">
          <a:avLst>
            <a:gd name="adj1" fmla="val 60000"/>
            <a:gd name="adj2" fmla="val 50000"/>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1452110" y="1993064"/>
        <a:ext cx="195329" cy="195857"/>
      </dsp:txXfrm>
    </dsp:sp>
    <dsp:sp modelId="{04090B02-BF1C-EA4B-8E89-3A9CA9B88AA9}">
      <dsp:nvSpPr>
        <dsp:cNvPr id="0" name=""/>
        <dsp:cNvSpPr/>
      </dsp:nvSpPr>
      <dsp:spPr>
        <a:xfrm>
          <a:off x="1846982" y="1696121"/>
          <a:ext cx="1316240" cy="789744"/>
        </a:xfrm>
        <a:prstGeom prst="roundRect">
          <a:avLst>
            <a:gd name="adj" fmla="val 10000"/>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solidFill>
                <a:srgbClr val="000000"/>
              </a:solidFill>
            </a:rPr>
            <a:t>Formatted Data In R</a:t>
          </a:r>
          <a:endParaRPr lang="en-US" sz="1500" kern="1200" dirty="0">
            <a:solidFill>
              <a:srgbClr val="000000"/>
            </a:solidFill>
          </a:endParaRPr>
        </a:p>
      </dsp:txBody>
      <dsp:txXfrm>
        <a:off x="1870113" y="1719252"/>
        <a:ext cx="1269978" cy="743482"/>
      </dsp:txXfrm>
    </dsp:sp>
    <dsp:sp modelId="{9CE2C884-607D-E34D-B486-15B22A47919B}">
      <dsp:nvSpPr>
        <dsp:cNvPr id="0" name=""/>
        <dsp:cNvSpPr/>
      </dsp:nvSpPr>
      <dsp:spPr>
        <a:xfrm>
          <a:off x="3294846" y="1927779"/>
          <a:ext cx="279042" cy="326427"/>
        </a:xfrm>
        <a:prstGeom prst="rightArrow">
          <a:avLst>
            <a:gd name="adj1" fmla="val 60000"/>
            <a:gd name="adj2" fmla="val 50000"/>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3294846" y="1993064"/>
        <a:ext cx="195329" cy="195857"/>
      </dsp:txXfrm>
    </dsp:sp>
    <dsp:sp modelId="{D70CB62F-B0E1-B844-84FE-7AEBF84402F0}">
      <dsp:nvSpPr>
        <dsp:cNvPr id="0" name=""/>
        <dsp:cNvSpPr/>
      </dsp:nvSpPr>
      <dsp:spPr>
        <a:xfrm>
          <a:off x="3689718" y="1696121"/>
          <a:ext cx="1316240" cy="789744"/>
        </a:xfrm>
        <a:prstGeom prst="roundRect">
          <a:avLst>
            <a:gd name="adj" fmla="val 10000"/>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solidFill>
                <a:srgbClr val="000000"/>
              </a:solidFill>
            </a:rPr>
            <a:t>Data representation</a:t>
          </a:r>
          <a:endParaRPr lang="en-US" sz="1500" kern="1200" dirty="0"/>
        </a:p>
      </dsp:txBody>
      <dsp:txXfrm>
        <a:off x="3712849" y="1719252"/>
        <a:ext cx="1269978" cy="743482"/>
      </dsp:txXfrm>
    </dsp:sp>
    <dsp:sp modelId="{8BF1EDD3-0E76-CB4B-8A55-7C791F27A490}">
      <dsp:nvSpPr>
        <dsp:cNvPr id="0" name=""/>
        <dsp:cNvSpPr/>
      </dsp:nvSpPr>
      <dsp:spPr>
        <a:xfrm>
          <a:off x="5137582" y="1927779"/>
          <a:ext cx="279042" cy="326427"/>
        </a:xfrm>
        <a:prstGeom prst="rightArrow">
          <a:avLst>
            <a:gd name="adj1" fmla="val 60000"/>
            <a:gd name="adj2" fmla="val 50000"/>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5137582" y="1993064"/>
        <a:ext cx="195329" cy="195857"/>
      </dsp:txXfrm>
    </dsp:sp>
    <dsp:sp modelId="{C5AFF1C2-1D68-B74B-A639-0BEBF769FE50}">
      <dsp:nvSpPr>
        <dsp:cNvPr id="0" name=""/>
        <dsp:cNvSpPr/>
      </dsp:nvSpPr>
      <dsp:spPr>
        <a:xfrm>
          <a:off x="5532454" y="1696121"/>
          <a:ext cx="1316240" cy="789744"/>
        </a:xfrm>
        <a:prstGeom prst="roundRect">
          <a:avLst>
            <a:gd name="adj" fmla="val 10000"/>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solidFill>
                <a:srgbClr val="000000"/>
              </a:solidFill>
            </a:rPr>
            <a:t>Statistical analysis</a:t>
          </a:r>
          <a:endParaRPr lang="en-US" sz="1500" kern="1200" dirty="0">
            <a:solidFill>
              <a:srgbClr val="000000"/>
            </a:solidFill>
          </a:endParaRPr>
        </a:p>
      </dsp:txBody>
      <dsp:txXfrm>
        <a:off x="5555585" y="1719252"/>
        <a:ext cx="1269978" cy="743482"/>
      </dsp:txXfrm>
    </dsp:sp>
    <dsp:sp modelId="{39CDF0DC-5990-D643-9AC9-3EEA8B29948E}">
      <dsp:nvSpPr>
        <dsp:cNvPr id="0" name=""/>
        <dsp:cNvSpPr/>
      </dsp:nvSpPr>
      <dsp:spPr>
        <a:xfrm>
          <a:off x="6980318" y="1927779"/>
          <a:ext cx="279042" cy="326427"/>
        </a:xfrm>
        <a:prstGeom prst="rightArrow">
          <a:avLst>
            <a:gd name="adj1" fmla="val 60000"/>
            <a:gd name="adj2" fmla="val 50000"/>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6980318" y="1993064"/>
        <a:ext cx="195329" cy="195857"/>
      </dsp:txXfrm>
    </dsp:sp>
    <dsp:sp modelId="{692A5CD9-11E5-4740-9C4A-B7F405704106}">
      <dsp:nvSpPr>
        <dsp:cNvPr id="0" name=""/>
        <dsp:cNvSpPr/>
      </dsp:nvSpPr>
      <dsp:spPr>
        <a:xfrm>
          <a:off x="7375190" y="330156"/>
          <a:ext cx="1316240" cy="3521674"/>
        </a:xfrm>
        <a:prstGeom prst="roundRect">
          <a:avLst>
            <a:gd name="adj" fmla="val 10000"/>
          </a:avLst>
        </a:prstGeom>
        <a:gradFill rotWithShape="0">
          <a:gsLst>
            <a:gs pos="0">
              <a:schemeClr val="accent6">
                <a:hueOff val="0"/>
                <a:satOff val="0"/>
                <a:lumOff val="0"/>
                <a:alphaOff val="0"/>
                <a:shade val="51000"/>
                <a:satMod val="130000"/>
              </a:schemeClr>
            </a:gs>
            <a:gs pos="80000">
              <a:schemeClr val="accent6">
                <a:hueOff val="0"/>
                <a:satOff val="0"/>
                <a:lumOff val="0"/>
                <a:alphaOff val="0"/>
                <a:shade val="93000"/>
                <a:satMod val="130000"/>
              </a:schemeClr>
            </a:gs>
            <a:gs pos="100000">
              <a:schemeClr val="accent6">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solidFill>
                <a:srgbClr val="000000"/>
              </a:solidFill>
            </a:rPr>
            <a:t>Communicate</a:t>
          </a:r>
        </a:p>
      </dsp:txBody>
      <dsp:txXfrm>
        <a:off x="7413741" y="368707"/>
        <a:ext cx="1239138" cy="3444572"/>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Espace réservé de la date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B52CA18-6689-B44D-B9A8-98D03BFACC4D}" type="datetimeFigureOut">
              <a:rPr lang="fr-FR" smtClean="0"/>
              <a:t>07/06/2023</a:t>
            </a:fld>
            <a:endParaRPr lang="en-US"/>
          </a:p>
        </p:txBody>
      </p:sp>
      <p:sp>
        <p:nvSpPr>
          <p:cNvPr id="4" name="Espace réservé de l'image des diapositives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Espace réservé des commentaires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6" name="Espace réservé du pied de page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Espace réservé du numéro de diapositive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3E63B99-DF82-9A49-8CEE-A5F5A271D978}" type="slidenum">
              <a:rPr lang="en-US" smtClean="0"/>
              <a:t>‹N°›</a:t>
            </a:fld>
            <a:endParaRPr lang="en-US"/>
          </a:p>
        </p:txBody>
      </p:sp>
    </p:spTree>
    <p:extLst>
      <p:ext uri="{BB962C8B-B14F-4D97-AF65-F5344CB8AC3E}">
        <p14:creationId xmlns:p14="http://schemas.microsoft.com/office/powerpoint/2010/main" val="1837300061"/>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en-GB" dirty="0"/>
          </a:p>
          <a:p>
            <a:endParaRPr lang="en-GB" dirty="0"/>
          </a:p>
          <a:p>
            <a:endParaRPr lang="en-GB" dirty="0"/>
          </a:p>
          <a:p>
            <a:endParaRPr lang="en-GB" dirty="0"/>
          </a:p>
          <a:p>
            <a:endParaRPr lang="en-GB" dirty="0"/>
          </a:p>
        </p:txBody>
      </p:sp>
      <p:sp>
        <p:nvSpPr>
          <p:cNvPr id="4" name="Espace réservé du numéro de diapositive 3"/>
          <p:cNvSpPr>
            <a:spLocks noGrp="1"/>
          </p:cNvSpPr>
          <p:nvPr>
            <p:ph type="sldNum" sz="quarter" idx="10"/>
          </p:nvPr>
        </p:nvSpPr>
        <p:spPr/>
        <p:txBody>
          <a:bodyPr/>
          <a:lstStyle/>
          <a:p>
            <a:fld id="{0813CDFF-FD0B-401A-8365-69EE43F9A11B}" type="slidenum">
              <a:rPr lang="fr-FR" smtClean="0">
                <a:solidFill>
                  <a:prstClr val="black"/>
                </a:solidFill>
              </a:rPr>
              <a:pPr/>
              <a:t>1</a:t>
            </a:fld>
            <a:endParaRPr lang="fr-FR" dirty="0">
              <a:solidFill>
                <a:prstClr val="black"/>
              </a:solidFill>
            </a:endParaRPr>
          </a:p>
        </p:txBody>
      </p:sp>
    </p:spTree>
    <p:extLst>
      <p:ext uri="{BB962C8B-B14F-4D97-AF65-F5344CB8AC3E}">
        <p14:creationId xmlns:p14="http://schemas.microsoft.com/office/powerpoint/2010/main" val="29256200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a:t>Line type here in blue is</a:t>
            </a:r>
            <a:r>
              <a:rPr lang="en-US" baseline="0"/>
              <a:t> DASHED </a:t>
            </a:r>
            <a:endParaRPr lang="en-US" baseline="0" dirty="0"/>
          </a:p>
          <a:p>
            <a:r>
              <a:rPr lang="en-US" baseline="0"/>
              <a:t>Pch= 19 = SOLID CIRCLES</a:t>
            </a:r>
            <a:endParaRPr lang="en-US" baseline="0" dirty="0"/>
          </a:p>
          <a:p>
            <a:endParaRPr lang="en-US" baseline="0" dirty="0"/>
          </a:p>
          <a:p>
            <a:r>
              <a:rPr lang="en-US" sz="1200" kern="1200">
                <a:solidFill>
                  <a:schemeClr val="tx1"/>
                </a:solidFill>
                <a:latin typeface="+mn-lt"/>
                <a:ea typeface="+mn-ea"/>
                <a:cs typeface="+mn-cs"/>
              </a:rPr>
              <a:t>Line types can either be specified as an integer (0=blank, 1=solid (default), 2=dashed, 3=dotted, 4=dotdash, 5=longdash, 6=twodash) or as one of the character strings "blank", "solid", "dashed", "dotted", "dotdash", "longdash", or "twodash", where "blank" uses ‘invisible lines</a:t>
            </a:r>
            <a:r>
              <a:rPr lang="en-US" sz="1200" kern="1200" dirty="0">
                <a:solidFill>
                  <a:schemeClr val="tx1"/>
                </a:solidFill>
                <a:latin typeface="+mn-lt"/>
                <a:ea typeface="+mn-ea"/>
                <a:cs typeface="+mn-cs"/>
              </a:rPr>
              <a:t>’</a:t>
            </a:r>
          </a:p>
          <a:p>
            <a:endParaRPr lang="en-US" sz="1200" kern="1200" dirty="0">
              <a:solidFill>
                <a:schemeClr val="tx1"/>
              </a:solidFill>
              <a:latin typeface="+mn-lt"/>
              <a:ea typeface="+mn-ea"/>
              <a:cs typeface="+mn-cs"/>
            </a:endParaRPr>
          </a:p>
          <a:p>
            <a:r>
              <a:rPr lang="en-US" sz="1200" kern="1200">
                <a:solidFill>
                  <a:schemeClr val="tx1"/>
                </a:solidFill>
                <a:latin typeface="+mn-lt"/>
                <a:ea typeface="+mn-ea"/>
                <a:cs typeface="+mn-cs"/>
              </a:rPr>
              <a:t>The line width, a </a:t>
            </a:r>
            <a:r>
              <a:rPr lang="en-US" sz="1200" i="1" kern="1200">
                <a:solidFill>
                  <a:schemeClr val="tx1"/>
                </a:solidFill>
                <a:latin typeface="+mn-lt"/>
                <a:ea typeface="+mn-ea"/>
                <a:cs typeface="+mn-cs"/>
              </a:rPr>
              <a:t>positive</a:t>
            </a:r>
            <a:r>
              <a:rPr lang="en-US" sz="1200" i="0" kern="1200">
                <a:solidFill>
                  <a:schemeClr val="tx1"/>
                </a:solidFill>
                <a:latin typeface="+mn-lt"/>
                <a:ea typeface="+mn-ea"/>
                <a:cs typeface="+mn-cs"/>
              </a:rPr>
              <a:t> number, defaulting to 1</a:t>
            </a:r>
            <a:endParaRPr lang="en-US"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11</a:t>
            </a:fld>
            <a:endParaRPr lang="en-US"/>
          </a:p>
        </p:txBody>
      </p:sp>
    </p:spTree>
    <p:extLst>
      <p:ext uri="{BB962C8B-B14F-4D97-AF65-F5344CB8AC3E}">
        <p14:creationId xmlns:p14="http://schemas.microsoft.com/office/powerpoint/2010/main" val="33284177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 help(par) and search for ‘</a:t>
            </a:r>
            <a:r>
              <a:rPr lang="en-US" dirty="0" err="1"/>
              <a:t>lty</a:t>
            </a:r>
            <a:r>
              <a:rPr lang="en-US" dirty="0"/>
              <a:t>’</a:t>
            </a:r>
            <a:endParaRPr lang="en-CH" dirty="0"/>
          </a:p>
        </p:txBody>
      </p:sp>
      <p:sp>
        <p:nvSpPr>
          <p:cNvPr id="4" name="Slide Number Placeholder 3"/>
          <p:cNvSpPr>
            <a:spLocks noGrp="1"/>
          </p:cNvSpPr>
          <p:nvPr>
            <p:ph type="sldNum" sz="quarter" idx="5"/>
          </p:nvPr>
        </p:nvSpPr>
        <p:spPr/>
        <p:txBody>
          <a:bodyPr/>
          <a:lstStyle/>
          <a:p>
            <a:fld id="{C3E63B99-DF82-9A49-8CEE-A5F5A271D978}" type="slidenum">
              <a:rPr lang="en-US" smtClean="0"/>
              <a:t>12</a:t>
            </a:fld>
            <a:endParaRPr lang="en-US"/>
          </a:p>
        </p:txBody>
      </p:sp>
    </p:spTree>
    <p:extLst>
      <p:ext uri="{BB962C8B-B14F-4D97-AF65-F5344CB8AC3E}">
        <p14:creationId xmlns:p14="http://schemas.microsoft.com/office/powerpoint/2010/main" val="20994703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 help(points)</a:t>
            </a:r>
            <a:endParaRPr lang="en-CH" dirty="0"/>
          </a:p>
        </p:txBody>
      </p:sp>
      <p:sp>
        <p:nvSpPr>
          <p:cNvPr id="4" name="Slide Number Placeholder 3"/>
          <p:cNvSpPr>
            <a:spLocks noGrp="1"/>
          </p:cNvSpPr>
          <p:nvPr>
            <p:ph type="sldNum" sz="quarter" idx="5"/>
          </p:nvPr>
        </p:nvSpPr>
        <p:spPr/>
        <p:txBody>
          <a:bodyPr/>
          <a:lstStyle/>
          <a:p>
            <a:fld id="{C3E63B99-DF82-9A49-8CEE-A5F5A271D978}" type="slidenum">
              <a:rPr lang="en-US" smtClean="0"/>
              <a:t>13</a:t>
            </a:fld>
            <a:endParaRPr lang="en-US"/>
          </a:p>
        </p:txBody>
      </p:sp>
    </p:spTree>
    <p:extLst>
      <p:ext uri="{BB962C8B-B14F-4D97-AF65-F5344CB8AC3E}">
        <p14:creationId xmlns:p14="http://schemas.microsoft.com/office/powerpoint/2010/main" val="26368405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a:t>Ylim= y coordinates range</a:t>
            </a:r>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a:t>Pch= 15 = SOLID SQUARES</a:t>
            </a:r>
            <a:endParaRPr lang="en-US" dirty="0"/>
          </a:p>
          <a:p>
            <a:endParaRPr lang="en-US"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15</a:t>
            </a:fld>
            <a:endParaRPr lang="en-US"/>
          </a:p>
        </p:txBody>
      </p:sp>
    </p:spTree>
    <p:extLst>
      <p:ext uri="{BB962C8B-B14F-4D97-AF65-F5344CB8AC3E}">
        <p14:creationId xmlns:p14="http://schemas.microsoft.com/office/powerpoint/2010/main" val="36269007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a:t>Lty =c</a:t>
            </a:r>
            <a:r>
              <a:rPr lang="en-US" baseline="0"/>
              <a:t> (1, 2, 1)  eq to </a:t>
            </a:r>
            <a:r>
              <a:rPr lang="en-US"/>
              <a:t>Lty =c</a:t>
            </a:r>
            <a:r>
              <a:rPr lang="en-US" baseline="0"/>
              <a:t> (</a:t>
            </a:r>
            <a:r>
              <a:rPr lang="en-US" baseline="0" err="1"/>
              <a:t>solid</a:t>
            </a:r>
            <a:r>
              <a:rPr lang="en-US" baseline="0"/>
              <a:t>, dashed, solid</a:t>
            </a:r>
            <a:r>
              <a:rPr lang="en-US" baseline="0" dirty="0"/>
              <a:t>)</a:t>
            </a:r>
            <a:endParaRPr lang="en-US"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16</a:t>
            </a:fld>
            <a:endParaRPr lang="en-US"/>
          </a:p>
        </p:txBody>
      </p:sp>
    </p:spTree>
    <p:extLst>
      <p:ext uri="{BB962C8B-B14F-4D97-AF65-F5344CB8AC3E}">
        <p14:creationId xmlns:p14="http://schemas.microsoft.com/office/powerpoint/2010/main" val="17102932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GB" dirty="0"/>
              <a:t>Data from standard packages are available without running data(name-of-dataset).</a:t>
            </a:r>
          </a:p>
          <a:p>
            <a:r>
              <a:rPr lang="en-GB" dirty="0"/>
              <a:t>However, it is still recommended practice to use</a:t>
            </a:r>
            <a:r>
              <a:rPr lang="en-GB" baseline="0" dirty="0"/>
              <a:t> </a:t>
            </a:r>
            <a:r>
              <a:rPr lang="en-GB" dirty="0"/>
              <a:t>data(name-of-dataset) – see R help.</a:t>
            </a:r>
          </a:p>
          <a:p>
            <a:r>
              <a:rPr lang="en-GB" dirty="0"/>
              <a:t>If there is already a variable of that name, it will be overwritten.</a:t>
            </a:r>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17</a:t>
            </a:fld>
            <a:endParaRPr lang="en-US"/>
          </a:p>
        </p:txBody>
      </p:sp>
    </p:spTree>
    <p:extLst>
      <p:ext uri="{BB962C8B-B14F-4D97-AF65-F5344CB8AC3E}">
        <p14:creationId xmlns:p14="http://schemas.microsoft.com/office/powerpoint/2010/main" val="15935620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GB" dirty="0"/>
              <a:t>Data is generated by a pseudo-random process and will be different each time when a function call is made to </a:t>
            </a:r>
            <a:r>
              <a:rPr lang="en-GB" dirty="0" err="1"/>
              <a:t>rnorm</a:t>
            </a:r>
            <a:r>
              <a:rPr lang="en-GB" dirty="0"/>
              <a:t>!</a:t>
            </a:r>
          </a:p>
          <a:p>
            <a:r>
              <a:rPr lang="en-GB" dirty="0"/>
              <a:t>(For reproducibility, use </a:t>
            </a:r>
            <a:r>
              <a:rPr lang="en-GB" dirty="0" err="1"/>
              <a:t>set.seed</a:t>
            </a:r>
            <a:r>
              <a:rPr lang="en-GB" dirty="0"/>
              <a:t>.</a:t>
            </a:r>
            <a:r>
              <a:rPr lang="en-GB" baseline="0" dirty="0"/>
              <a:t> Not necessary for this course, not covered to save time.)</a:t>
            </a:r>
          </a:p>
          <a:p>
            <a:endParaRPr lang="en-GB" baseline="0" dirty="0"/>
          </a:p>
          <a:p>
            <a:r>
              <a:rPr lang="en-GB" baseline="0" dirty="0" err="1"/>
              <a:t>rnorm</a:t>
            </a:r>
            <a:r>
              <a:rPr lang="en-GB" baseline="0" dirty="0"/>
              <a:t>(): </a:t>
            </a:r>
            <a:r>
              <a:rPr lang="en-GB" i="1" baseline="0" dirty="0"/>
              <a:t>Population</a:t>
            </a:r>
            <a:r>
              <a:rPr lang="en-GB" baseline="0" dirty="0"/>
              <a:t> mean 0, </a:t>
            </a:r>
            <a:r>
              <a:rPr lang="en-GB" baseline="0" dirty="0" err="1"/>
              <a:t>sd</a:t>
            </a:r>
            <a:r>
              <a:rPr lang="en-GB" baseline="0" dirty="0"/>
              <a:t> 1 by default – sample mean and </a:t>
            </a:r>
            <a:r>
              <a:rPr lang="en-GB" baseline="0" dirty="0" err="1"/>
              <a:t>sd</a:t>
            </a:r>
            <a:r>
              <a:rPr lang="en-GB" baseline="0" dirty="0"/>
              <a:t> will of course be close to that but different.</a:t>
            </a:r>
            <a:endParaRPr lang="en-GB"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18</a:t>
            </a:fld>
            <a:endParaRPr lang="en-US"/>
          </a:p>
        </p:txBody>
      </p:sp>
    </p:spTree>
    <p:extLst>
      <p:ext uri="{BB962C8B-B14F-4D97-AF65-F5344CB8AC3E}">
        <p14:creationId xmlns:p14="http://schemas.microsoft.com/office/powerpoint/2010/main" val="18393619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GB" dirty="0"/>
              <a:t>Data is generated by a pseudo-random process and will be different each time when a function call is made to </a:t>
            </a:r>
            <a:r>
              <a:rPr lang="en-GB" dirty="0" err="1"/>
              <a:t>rnorm</a:t>
            </a:r>
            <a:r>
              <a:rPr lang="en-GB" dirty="0"/>
              <a:t>!</a:t>
            </a:r>
          </a:p>
          <a:p>
            <a:r>
              <a:rPr lang="en-GB" dirty="0"/>
              <a:t>(For reproducibility, use </a:t>
            </a:r>
            <a:r>
              <a:rPr lang="en-GB" dirty="0" err="1"/>
              <a:t>set.seed</a:t>
            </a:r>
            <a:r>
              <a:rPr lang="en-GB" dirty="0"/>
              <a:t>.</a:t>
            </a:r>
            <a:r>
              <a:rPr lang="en-GB" baseline="0" dirty="0"/>
              <a:t> Not necessary for this course, not covered to save time.)</a:t>
            </a:r>
            <a:endParaRPr lang="en-GB"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19</a:t>
            </a:fld>
            <a:endParaRPr lang="en-US"/>
          </a:p>
        </p:txBody>
      </p:sp>
    </p:spTree>
    <p:extLst>
      <p:ext uri="{BB962C8B-B14F-4D97-AF65-F5344CB8AC3E}">
        <p14:creationId xmlns:p14="http://schemas.microsoft.com/office/powerpoint/2010/main" val="41584656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a:t>hist (x, breaks= “ Sturges”, </a:t>
            </a:r>
            <a:r>
              <a:rPr lang="en-US" dirty="0" err="1"/>
              <a:t>freq</a:t>
            </a:r>
            <a:r>
              <a:rPr lang="en-US" dirty="0"/>
              <a:t> = NULL, main, </a:t>
            </a:r>
            <a:r>
              <a:rPr lang="en-US" dirty="0" err="1"/>
              <a:t>xlab</a:t>
            </a:r>
            <a:r>
              <a:rPr lang="en-US" dirty="0"/>
              <a:t>, </a:t>
            </a:r>
            <a:r>
              <a:rPr lang="en-US" dirty="0" err="1"/>
              <a:t>ylab</a:t>
            </a:r>
            <a:r>
              <a:rPr lang="en-US" dirty="0"/>
              <a:t>)</a:t>
            </a:r>
          </a:p>
          <a:p>
            <a:endParaRPr lang="en-US" dirty="0"/>
          </a:p>
          <a:p>
            <a:endParaRPr lang="en-US" dirty="0"/>
          </a:p>
          <a:p>
            <a:r>
              <a:rPr lang="en-US" dirty="0"/>
              <a:t>x:</a:t>
            </a:r>
            <a:r>
              <a:rPr lang="en-US" baseline="0" dirty="0"/>
              <a:t> vector of data values for which the hist is to be constructed</a:t>
            </a:r>
          </a:p>
          <a:p>
            <a:r>
              <a:rPr lang="en-US" baseline="0" dirty="0"/>
              <a:t>Breaks: a vector giving the breakpoints between </a:t>
            </a:r>
            <a:r>
              <a:rPr lang="en-US" baseline="0" dirty="0" err="1"/>
              <a:t>histo</a:t>
            </a:r>
            <a:r>
              <a:rPr lang="en-US" baseline="0" dirty="0"/>
              <a:t> cells or a single number giving the number of cells for the hist</a:t>
            </a:r>
          </a:p>
          <a:p>
            <a:r>
              <a:rPr lang="en-US" baseline="0" dirty="0"/>
              <a:t>Freq: logical. If TRUE, the graphic is a representation of the </a:t>
            </a:r>
            <a:r>
              <a:rPr lang="en-US" i="1" baseline="0" dirty="0"/>
              <a:t>absolute</a:t>
            </a:r>
            <a:r>
              <a:rPr lang="en-US" baseline="0" dirty="0"/>
              <a:t> frequencies, the counts of data values in each cell of the </a:t>
            </a:r>
            <a:r>
              <a:rPr lang="en-US" baseline="0" dirty="0" err="1"/>
              <a:t>histo</a:t>
            </a:r>
            <a:r>
              <a:rPr lang="en-US" b="0" baseline="0" dirty="0"/>
              <a:t>. If FALSE, the hist shows the </a:t>
            </a:r>
            <a:r>
              <a:rPr lang="en-US" b="0" i="1" baseline="0" dirty="0"/>
              <a:t>relative </a:t>
            </a:r>
            <a:r>
              <a:rPr lang="en-US" b="0" i="0" baseline="0" dirty="0"/>
              <a:t>frequencies </a:t>
            </a:r>
            <a:r>
              <a:rPr lang="en-US" b="0" baseline="0" dirty="0"/>
              <a:t>of data within each hist cell (probability </a:t>
            </a:r>
            <a:r>
              <a:rPr lang="en-US" b="1" baseline="0" dirty="0"/>
              <a:t>mass</a:t>
            </a:r>
            <a:r>
              <a:rPr lang="en-US" b="0" baseline="0" dirty="0"/>
              <a:t> (not density – this is a discrete distribution. For an approximation to the probability density, </a:t>
            </a:r>
            <a:r>
              <a:rPr lang="en-US" b="0" baseline="0" dirty="0" err="1"/>
              <a:t>cf</a:t>
            </a:r>
            <a:r>
              <a:rPr lang="en-US" b="0" baseline="0" dirty="0"/>
              <a:t> next slide)) .</a:t>
            </a:r>
          </a:p>
          <a:p>
            <a:endParaRPr lang="en-US" b="1" baseline="0" dirty="0"/>
          </a:p>
          <a:p>
            <a:r>
              <a:rPr lang="en-US" sz="1200" b="1" kern="1200" dirty="0">
                <a:solidFill>
                  <a:schemeClr val="tx1"/>
                </a:solidFill>
                <a:effectLst/>
                <a:latin typeface="+mn-lt"/>
                <a:ea typeface="+mn-ea"/>
                <a:cs typeface="+mn-cs"/>
              </a:rPr>
              <a:t>The density describes the theoretical probability distribution of a variable</a:t>
            </a:r>
          </a:p>
          <a:p>
            <a:endParaRPr lang="en-US" b="1"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20</a:t>
            </a:fld>
            <a:endParaRPr lang="en-US"/>
          </a:p>
        </p:txBody>
      </p:sp>
    </p:spTree>
    <p:extLst>
      <p:ext uri="{BB962C8B-B14F-4D97-AF65-F5344CB8AC3E}">
        <p14:creationId xmlns:p14="http://schemas.microsoft.com/office/powerpoint/2010/main" val="38782367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a:t>&gt; hist (x, breaks= “ Sturges”, </a:t>
            </a:r>
            <a:r>
              <a:rPr lang="en-US" dirty="0" err="1"/>
              <a:t>freq</a:t>
            </a:r>
            <a:r>
              <a:rPr lang="en-US" dirty="0"/>
              <a:t> = NULL, main, </a:t>
            </a:r>
            <a:r>
              <a:rPr lang="en-US" dirty="0" err="1"/>
              <a:t>xlab</a:t>
            </a:r>
            <a:r>
              <a:rPr lang="en-US" dirty="0"/>
              <a:t>, </a:t>
            </a:r>
            <a:r>
              <a:rPr lang="en-US" dirty="0" err="1"/>
              <a:t>ylab</a:t>
            </a:r>
            <a:r>
              <a:rPr lang="en-US" dirty="0"/>
              <a:t>)</a:t>
            </a:r>
          </a:p>
          <a:p>
            <a:endParaRPr lang="en-US" dirty="0"/>
          </a:p>
          <a:p>
            <a:r>
              <a:rPr lang="en-US" dirty="0"/>
              <a:t>x:</a:t>
            </a:r>
            <a:r>
              <a:rPr lang="en-US" baseline="0" dirty="0"/>
              <a:t> vector of data values for which the hist is to be constructed</a:t>
            </a:r>
          </a:p>
          <a:p>
            <a:r>
              <a:rPr lang="en-US" baseline="0" dirty="0"/>
              <a:t>Breaks: a vector giving the breakpoints between </a:t>
            </a:r>
            <a:r>
              <a:rPr lang="en-US" baseline="0" dirty="0" err="1"/>
              <a:t>histo</a:t>
            </a:r>
            <a:r>
              <a:rPr lang="en-US" baseline="0" dirty="0"/>
              <a:t> cells or a single number giving the number of cells for the hist</a:t>
            </a:r>
          </a:p>
          <a:p>
            <a:r>
              <a:rPr lang="en-US" baseline="0" dirty="0"/>
              <a:t>Freq: logical. If T, the </a:t>
            </a:r>
            <a:r>
              <a:rPr lang="en-US" baseline="0" dirty="0" err="1"/>
              <a:t>histo</a:t>
            </a:r>
            <a:r>
              <a:rPr lang="en-US" baseline="0" dirty="0"/>
              <a:t> graphic is a representation of the frequencies, the counts of data values in each cell of the </a:t>
            </a:r>
            <a:r>
              <a:rPr lang="en-US" baseline="0" dirty="0" err="1"/>
              <a:t>histo</a:t>
            </a:r>
            <a:r>
              <a:rPr lang="en-US" baseline="0" dirty="0"/>
              <a:t>. </a:t>
            </a:r>
            <a:r>
              <a:rPr lang="en-US" b="1" baseline="0" dirty="0"/>
              <a:t>If F, the hist is the fraction of data within each hist cell (probability density)</a:t>
            </a:r>
          </a:p>
          <a:p>
            <a:endParaRPr lang="en-US" b="1" baseline="0" dirty="0"/>
          </a:p>
          <a:p>
            <a:r>
              <a:rPr lang="en-US" sz="1200" b="1" kern="1200" dirty="0">
                <a:solidFill>
                  <a:schemeClr val="tx1"/>
                </a:solidFill>
                <a:effectLst/>
                <a:latin typeface="+mn-lt"/>
                <a:ea typeface="+mn-ea"/>
                <a:cs typeface="+mn-cs"/>
              </a:rPr>
              <a:t>The density describes the theoretical probability distribution of a variable</a:t>
            </a:r>
          </a:p>
          <a:p>
            <a:endParaRPr lang="en-US" b="1" dirty="0"/>
          </a:p>
          <a:p>
            <a:r>
              <a:rPr lang="en-US" b="1" dirty="0"/>
              <a:t>To show the theoretical density:</a:t>
            </a:r>
          </a:p>
          <a:p>
            <a:r>
              <a:rPr lang="en-US" b="0" dirty="0">
                <a:latin typeface="Courier"/>
              </a:rPr>
              <a:t>&gt; support &lt;- seq(-4, 4, by=0.1)</a:t>
            </a:r>
          </a:p>
          <a:p>
            <a:r>
              <a:rPr lang="en-US" b="0" dirty="0">
                <a:latin typeface="Courier"/>
              </a:rPr>
              <a:t>&gt; lines(support, </a:t>
            </a:r>
            <a:r>
              <a:rPr lang="en-US" b="0" dirty="0" err="1">
                <a:latin typeface="Courier"/>
              </a:rPr>
              <a:t>dnorm</a:t>
            </a:r>
            <a:r>
              <a:rPr lang="en-US" b="0" dirty="0">
                <a:latin typeface="Courier"/>
              </a:rPr>
              <a:t>(support), col='red', </a:t>
            </a:r>
            <a:r>
              <a:rPr lang="en-US" b="0" dirty="0" err="1">
                <a:latin typeface="Courier"/>
              </a:rPr>
              <a:t>lwd</a:t>
            </a:r>
            <a:r>
              <a:rPr lang="en-US" b="0" dirty="0">
                <a:latin typeface="Courier"/>
              </a:rPr>
              <a:t>=2, </a:t>
            </a:r>
            <a:r>
              <a:rPr lang="en-US" b="0" dirty="0" err="1">
                <a:latin typeface="Courier"/>
              </a:rPr>
              <a:t>lty</a:t>
            </a:r>
            <a:r>
              <a:rPr lang="en-US" b="0" dirty="0">
                <a:latin typeface="Courier"/>
              </a:rPr>
              <a:t>='dashed')</a:t>
            </a:r>
          </a:p>
          <a:p>
            <a:endParaRPr lang="en-US" b="1"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21</a:t>
            </a:fld>
            <a:endParaRPr lang="en-US"/>
          </a:p>
        </p:txBody>
      </p:sp>
    </p:spTree>
    <p:extLst>
      <p:ext uri="{BB962C8B-B14F-4D97-AF65-F5344CB8AC3E}">
        <p14:creationId xmlns:p14="http://schemas.microsoft.com/office/powerpoint/2010/main" val="14229466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b="1" dirty="0">
              <a:solidFill>
                <a:srgbClr val="000000"/>
              </a:solidFill>
            </a:endParaRPr>
          </a:p>
          <a:p>
            <a:endParaRPr lang="en-US" b="1" dirty="0">
              <a:solidFill>
                <a:srgbClr val="000000"/>
              </a:solidFill>
            </a:endParaRPr>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3</a:t>
            </a:fld>
            <a:endParaRPr lang="en-US"/>
          </a:p>
        </p:txBody>
      </p:sp>
    </p:spTree>
    <p:extLst>
      <p:ext uri="{BB962C8B-B14F-4D97-AF65-F5344CB8AC3E}">
        <p14:creationId xmlns:p14="http://schemas.microsoft.com/office/powerpoint/2010/main" val="117482714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sz="1200" b="1" kern="1200" dirty="0">
                <a:solidFill>
                  <a:schemeClr val="tx1"/>
                </a:solidFill>
                <a:latin typeface="+mn-lt"/>
                <a:ea typeface="+mn-ea"/>
                <a:cs typeface="+mn-cs"/>
              </a:rPr>
              <a:t>It's a summary graphic of the distribution - more so than the histogram, less than the density estimate.</a:t>
            </a:r>
            <a:endParaRPr lang="fr-FR" b="1" dirty="0"/>
          </a:p>
          <a:p>
            <a:r>
              <a:rPr lang="fr-FR" dirty="0"/>
              <a:t>1 </a:t>
            </a:r>
            <a:r>
              <a:rPr lang="fr-FR" dirty="0" err="1"/>
              <a:t>died</a:t>
            </a:r>
            <a:r>
              <a:rPr lang="fr-FR" dirty="0"/>
              <a:t> </a:t>
            </a:r>
            <a:r>
              <a:rPr lang="fr-FR" dirty="0" err="1"/>
              <a:t>from</a:t>
            </a:r>
            <a:r>
              <a:rPr lang="fr-FR" dirty="0"/>
              <a:t> </a:t>
            </a:r>
            <a:r>
              <a:rPr lang="fr-FR" dirty="0" err="1"/>
              <a:t>melanoma</a:t>
            </a:r>
            <a:r>
              <a:rPr lang="fr-FR" dirty="0"/>
              <a:t>, 2 alive, 3 </a:t>
            </a:r>
            <a:r>
              <a:rPr lang="fr-FR" dirty="0" err="1"/>
              <a:t>dead</a:t>
            </a:r>
            <a:r>
              <a:rPr lang="fr-FR" dirty="0"/>
              <a:t> </a:t>
            </a:r>
            <a:r>
              <a:rPr lang="fr-FR" dirty="0" err="1"/>
              <a:t>from</a:t>
            </a:r>
            <a:r>
              <a:rPr lang="fr-FR" dirty="0"/>
              <a:t> </a:t>
            </a:r>
            <a:r>
              <a:rPr lang="fr-FR" dirty="0" err="1"/>
              <a:t>other</a:t>
            </a:r>
            <a:r>
              <a:rPr lang="fr-FR" dirty="0"/>
              <a:t> causes. </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err="1"/>
              <a:t>Pch</a:t>
            </a:r>
            <a:r>
              <a:rPr lang="en-US" baseline="0" dirty="0"/>
              <a:t>= 19 = SOLID CIRCLES</a:t>
            </a:r>
          </a:p>
          <a:p>
            <a:endParaRPr lang="fr-FR" dirty="0"/>
          </a:p>
          <a:p>
            <a:endParaRPr lang="fr-FR" dirty="0">
              <a:solidFill>
                <a:srgbClr val="000000"/>
              </a:solidFill>
            </a:endParaRPr>
          </a:p>
          <a:p>
            <a:r>
              <a:rPr lang="fr-FR" dirty="0">
                <a:solidFill>
                  <a:srgbClr val="000000"/>
                </a:solidFill>
              </a:rPr>
              <a:t>#Use 'data(package = .packages(</a:t>
            </a:r>
            <a:r>
              <a:rPr lang="fr-FR" dirty="0" err="1">
                <a:solidFill>
                  <a:srgbClr val="000000"/>
                </a:solidFill>
              </a:rPr>
              <a:t>all.available</a:t>
            </a:r>
            <a:r>
              <a:rPr lang="fr-FR" dirty="0">
                <a:solidFill>
                  <a:srgbClr val="000000"/>
                </a:solidFill>
              </a:rPr>
              <a:t> = TRUE))'</a:t>
            </a:r>
          </a:p>
          <a:p>
            <a:r>
              <a:rPr lang="fr-FR" dirty="0">
                <a:solidFill>
                  <a:srgbClr val="000000"/>
                </a:solidFill>
              </a:rPr>
              <a:t>#to </a:t>
            </a:r>
            <a:r>
              <a:rPr lang="fr-FR" dirty="0" err="1">
                <a:solidFill>
                  <a:srgbClr val="000000"/>
                </a:solidFill>
              </a:rPr>
              <a:t>list</a:t>
            </a:r>
            <a:r>
              <a:rPr lang="fr-FR" dirty="0">
                <a:solidFill>
                  <a:srgbClr val="000000"/>
                </a:solidFill>
              </a:rPr>
              <a:t> the data sets in all *</a:t>
            </a:r>
            <a:r>
              <a:rPr lang="fr-FR" dirty="0" err="1">
                <a:solidFill>
                  <a:srgbClr val="000000"/>
                </a:solidFill>
              </a:rPr>
              <a:t>available</a:t>
            </a:r>
            <a:r>
              <a:rPr lang="fr-FR" dirty="0">
                <a:solidFill>
                  <a:srgbClr val="000000"/>
                </a:solidFill>
              </a:rPr>
              <a:t>* packages.</a:t>
            </a:r>
          </a:p>
          <a:p>
            <a:endParaRPr lang="fr-FR" dirty="0">
              <a:solidFill>
                <a:srgbClr val="000000"/>
              </a:solidFill>
            </a:endParaRPr>
          </a:p>
          <a:p>
            <a:r>
              <a:rPr lang="fr-FR" dirty="0">
                <a:solidFill>
                  <a:srgbClr val="000000"/>
                </a:solidFill>
              </a:rPr>
              <a:t>Alternative :</a:t>
            </a:r>
          </a:p>
          <a:p>
            <a:pPr marL="171450" marR="0" indent="-171450" algn="l" defTabSz="457200" rtl="0" eaLnBrk="1" fontAlgn="auto" latinLnBrk="0" hangingPunct="1">
              <a:lnSpc>
                <a:spcPct val="100000"/>
              </a:lnSpc>
              <a:spcBef>
                <a:spcPts val="0"/>
              </a:spcBef>
              <a:spcAft>
                <a:spcPts val="0"/>
              </a:spcAft>
              <a:buClrTx/>
              <a:buSzTx/>
              <a:buFont typeface="Wingdings" charset="2"/>
              <a:buChar char="Ø"/>
              <a:tabLst/>
              <a:defRPr/>
            </a:pPr>
            <a:r>
              <a:rPr lang="en-US" sz="1200" kern="1200" dirty="0">
                <a:solidFill>
                  <a:srgbClr val="4F81BD"/>
                </a:solidFill>
                <a:latin typeface="+mn-lt"/>
                <a:ea typeface="+mn-ea"/>
                <a:cs typeface="Arial" pitchFamily="34" charset="0"/>
              </a:rPr>
              <a:t>boxplot(thickness ~ status, data=Melanoma, main= "Thickness of melanoma as function of patient status", </a:t>
            </a:r>
            <a:r>
              <a:rPr lang="en-US" sz="1200" kern="1200" dirty="0" err="1">
                <a:solidFill>
                  <a:srgbClr val="4F81BD"/>
                </a:solidFill>
                <a:latin typeface="+mn-lt"/>
                <a:ea typeface="+mn-ea"/>
                <a:cs typeface="Arial" pitchFamily="34" charset="0"/>
              </a:rPr>
              <a:t>xlab</a:t>
            </a:r>
            <a:r>
              <a:rPr lang="en-US" sz="1200" kern="1200" dirty="0">
                <a:solidFill>
                  <a:srgbClr val="4F81BD"/>
                </a:solidFill>
                <a:latin typeface="+mn-lt"/>
                <a:ea typeface="+mn-ea"/>
                <a:cs typeface="Arial" pitchFamily="34" charset="0"/>
              </a:rPr>
              <a:t> = "status", </a:t>
            </a:r>
            <a:r>
              <a:rPr lang="en-US" sz="1200" kern="1200" dirty="0" err="1">
                <a:solidFill>
                  <a:srgbClr val="4F81BD"/>
                </a:solidFill>
                <a:latin typeface="+mn-lt"/>
                <a:ea typeface="+mn-ea"/>
                <a:cs typeface="Arial" pitchFamily="34" charset="0"/>
              </a:rPr>
              <a:t>ylab</a:t>
            </a:r>
            <a:r>
              <a:rPr lang="en-US" sz="1200" kern="1200" dirty="0">
                <a:solidFill>
                  <a:srgbClr val="4F81BD"/>
                </a:solidFill>
                <a:latin typeface="+mn-lt"/>
                <a:ea typeface="+mn-ea"/>
                <a:cs typeface="Arial" pitchFamily="34" charset="0"/>
              </a:rPr>
              <a:t>= "</a:t>
            </a:r>
            <a:r>
              <a:rPr lang="en-US" sz="1200" kern="1200" dirty="0" err="1">
                <a:solidFill>
                  <a:srgbClr val="4F81BD"/>
                </a:solidFill>
                <a:latin typeface="+mn-lt"/>
                <a:ea typeface="+mn-ea"/>
                <a:cs typeface="Arial" pitchFamily="34" charset="0"/>
              </a:rPr>
              <a:t>Tumour</a:t>
            </a:r>
            <a:r>
              <a:rPr lang="en-US" sz="1200" kern="1200" dirty="0">
                <a:solidFill>
                  <a:srgbClr val="4F81BD"/>
                </a:solidFill>
                <a:latin typeface="+mn-lt"/>
                <a:ea typeface="+mn-ea"/>
                <a:cs typeface="Arial" pitchFamily="34" charset="0"/>
              </a:rPr>
              <a:t> thickness")</a:t>
            </a:r>
          </a:p>
          <a:p>
            <a:pPr marL="171450" marR="0" indent="-171450" algn="l" defTabSz="457200" rtl="0" eaLnBrk="1" fontAlgn="auto" latinLnBrk="0" hangingPunct="1">
              <a:lnSpc>
                <a:spcPct val="100000"/>
              </a:lnSpc>
              <a:spcBef>
                <a:spcPts val="0"/>
              </a:spcBef>
              <a:spcAft>
                <a:spcPts val="0"/>
              </a:spcAft>
              <a:buClrTx/>
              <a:buSzTx/>
              <a:buFont typeface="Wingdings" charset="2"/>
              <a:buChar char="Ø"/>
              <a:tabLst/>
              <a:defRPr/>
            </a:pPr>
            <a:r>
              <a:rPr lang="en-US" sz="1200" dirty="0">
                <a:solidFill>
                  <a:srgbClr val="4F81BD"/>
                </a:solidFill>
                <a:latin typeface="Courier" charset="0"/>
                <a:ea typeface="Courier" charset="0"/>
                <a:cs typeface="Courier" charset="0"/>
              </a:rPr>
              <a:t>points(thickness ~ status, Melanoma, col="grey", </a:t>
            </a:r>
            <a:r>
              <a:rPr lang="en-US" sz="1200" dirty="0" err="1">
                <a:solidFill>
                  <a:srgbClr val="4F81BD"/>
                </a:solidFill>
                <a:latin typeface="Courier" charset="0"/>
                <a:ea typeface="Courier" charset="0"/>
                <a:cs typeface="Courier" charset="0"/>
              </a:rPr>
              <a:t>pch</a:t>
            </a:r>
            <a:r>
              <a:rPr lang="en-US" sz="1200" dirty="0">
                <a:solidFill>
                  <a:srgbClr val="4F81BD"/>
                </a:solidFill>
                <a:latin typeface="Courier" charset="0"/>
                <a:ea typeface="Courier" charset="0"/>
                <a:cs typeface="Courier" charset="0"/>
              </a:rPr>
              <a:t> = 19)  </a:t>
            </a:r>
            <a:r>
              <a:rPr lang="en-US" sz="1200" dirty="0">
                <a:solidFill>
                  <a:srgbClr val="4F6228"/>
                </a:solidFill>
                <a:latin typeface="Courier" charset="0"/>
                <a:ea typeface="Courier" charset="0"/>
                <a:cs typeface="Courier" charset="0"/>
              </a:rPr>
              <a:t>#adds the actual data points onto the plot</a:t>
            </a:r>
            <a:endParaRPr lang="en-US" sz="1200" kern="1200" dirty="0">
              <a:solidFill>
                <a:srgbClr val="4F81BD"/>
              </a:solidFill>
              <a:latin typeface="+mn-lt"/>
              <a:ea typeface="+mn-ea"/>
              <a:cs typeface="Arial" pitchFamily="34" charset="0"/>
            </a:endParaRPr>
          </a:p>
          <a:p>
            <a:pPr marL="0" indent="0" algn="ctr">
              <a:buNone/>
            </a:pPr>
            <a:r>
              <a:rPr lang="en-US" sz="1200" dirty="0">
                <a:solidFill>
                  <a:schemeClr val="bg1"/>
                </a:solidFill>
                <a:latin typeface="Comic Sans MS"/>
                <a:cs typeface="Comic Sans MS"/>
              </a:rPr>
              <a:t>Here we use a formula</a:t>
            </a:r>
            <a:r>
              <a:rPr lang="en-GB" sz="1200" dirty="0">
                <a:solidFill>
                  <a:schemeClr val="bg1"/>
                </a:solidFill>
                <a:latin typeface="Comic Sans MS"/>
                <a:cs typeface="Comic Sans MS"/>
              </a:rPr>
              <a:t> such as y ~ grp, where y is a numeric vector of data values to be split into groups according to the grouping variable grp (usually a factor)</a:t>
            </a:r>
            <a:endParaRPr lang="en-US" sz="1200" dirty="0"/>
          </a:p>
          <a:p>
            <a:pPr marL="0" indent="0" algn="ctr">
              <a:buNone/>
            </a:pPr>
            <a:endParaRPr lang="en-US" sz="1200" dirty="0">
              <a:solidFill>
                <a:srgbClr val="F6F6F6"/>
              </a:solidFill>
              <a:latin typeface="Comic Sans MS" panose="030F0702030302020204" pitchFamily="66" charset="0"/>
            </a:endParaRPr>
          </a:p>
          <a:p>
            <a:pPr marL="171450" marR="0" indent="-171450" algn="l" defTabSz="457200" rtl="0" eaLnBrk="1" fontAlgn="auto" latinLnBrk="0" hangingPunct="1">
              <a:lnSpc>
                <a:spcPct val="100000"/>
              </a:lnSpc>
              <a:spcBef>
                <a:spcPts val="0"/>
              </a:spcBef>
              <a:spcAft>
                <a:spcPts val="0"/>
              </a:spcAft>
              <a:buClrTx/>
              <a:buSzTx/>
              <a:buFont typeface="Wingdings" charset="2"/>
              <a:buChar char="Ø"/>
              <a:tabLst/>
              <a:defRPr/>
            </a:pPr>
            <a:endParaRPr lang="en-US" sz="1200" kern="1200" dirty="0">
              <a:solidFill>
                <a:srgbClr val="4F81BD"/>
              </a:solidFill>
              <a:latin typeface="+mn-lt"/>
              <a:ea typeface="+mn-ea"/>
              <a:cs typeface="Arial" pitchFamily="34" charset="0"/>
            </a:endParaRPr>
          </a:p>
          <a:p>
            <a:endParaRPr lang="fr-FR" dirty="0">
              <a:solidFill>
                <a:srgbClr val="000000"/>
              </a:solidFill>
            </a:endParaRPr>
          </a:p>
          <a:p>
            <a:r>
              <a:rPr lang="en-US" dirty="0">
                <a:solidFill>
                  <a:srgbClr val="000000"/>
                </a:solidFill>
                <a:latin typeface="Arial" pitchFamily="34" charset="0"/>
                <a:cs typeface="Arial" pitchFamily="34" charset="0"/>
              </a:rPr>
              <a:t>boxplot(</a:t>
            </a:r>
            <a:r>
              <a:rPr lang="en-US" dirty="0" err="1">
                <a:solidFill>
                  <a:srgbClr val="000000"/>
                </a:solidFill>
                <a:latin typeface="Arial" pitchFamily="34" charset="0"/>
                <a:cs typeface="Arial" pitchFamily="34" charset="0"/>
              </a:rPr>
              <a:t>melanoma$thickness</a:t>
            </a:r>
            <a:r>
              <a:rPr lang="en-US" dirty="0">
                <a:solidFill>
                  <a:srgbClr val="000000"/>
                </a:solidFill>
                <a:latin typeface="Arial" pitchFamily="34" charset="0"/>
                <a:cs typeface="Arial" pitchFamily="34" charset="0"/>
              </a:rPr>
              <a:t>[</a:t>
            </a:r>
            <a:r>
              <a:rPr lang="en-US" dirty="0" err="1">
                <a:solidFill>
                  <a:srgbClr val="000000"/>
                </a:solidFill>
                <a:latin typeface="Arial" pitchFamily="34" charset="0"/>
                <a:cs typeface="Arial" pitchFamily="34" charset="0"/>
              </a:rPr>
              <a:t>melanoma$status</a:t>
            </a:r>
            <a:r>
              <a:rPr lang="en-US" dirty="0">
                <a:solidFill>
                  <a:srgbClr val="000000"/>
                </a:solidFill>
                <a:latin typeface="Arial" pitchFamily="34" charset="0"/>
                <a:cs typeface="Arial" pitchFamily="34" charset="0"/>
              </a:rPr>
              <a:t>=="1"],</a:t>
            </a:r>
            <a:r>
              <a:rPr lang="en-US" dirty="0" err="1">
                <a:solidFill>
                  <a:srgbClr val="000000"/>
                </a:solidFill>
                <a:latin typeface="Arial" pitchFamily="34" charset="0"/>
                <a:cs typeface="Arial" pitchFamily="34" charset="0"/>
              </a:rPr>
              <a:t>melanoma$thickness</a:t>
            </a:r>
            <a:r>
              <a:rPr lang="en-US" dirty="0">
                <a:solidFill>
                  <a:srgbClr val="000000"/>
                </a:solidFill>
                <a:latin typeface="Arial" pitchFamily="34" charset="0"/>
                <a:cs typeface="Arial" pitchFamily="34" charset="0"/>
              </a:rPr>
              <a:t>[</a:t>
            </a:r>
            <a:r>
              <a:rPr lang="en-US" dirty="0" err="1">
                <a:solidFill>
                  <a:srgbClr val="000000"/>
                </a:solidFill>
                <a:latin typeface="Arial" pitchFamily="34" charset="0"/>
                <a:cs typeface="Arial" pitchFamily="34" charset="0"/>
              </a:rPr>
              <a:t>melanoma$status</a:t>
            </a:r>
            <a:r>
              <a:rPr lang="en-US" dirty="0">
                <a:solidFill>
                  <a:srgbClr val="000000"/>
                </a:solidFill>
                <a:latin typeface="Arial" pitchFamily="34" charset="0"/>
                <a:cs typeface="Arial" pitchFamily="34" charset="0"/>
              </a:rPr>
              <a:t>=="2"],</a:t>
            </a:r>
            <a:r>
              <a:rPr lang="en-US" dirty="0" err="1">
                <a:solidFill>
                  <a:srgbClr val="000000"/>
                </a:solidFill>
                <a:latin typeface="Arial" pitchFamily="34" charset="0"/>
                <a:cs typeface="Arial" pitchFamily="34" charset="0"/>
              </a:rPr>
              <a:t>melanoma$thickness</a:t>
            </a:r>
            <a:r>
              <a:rPr lang="en-US" dirty="0">
                <a:solidFill>
                  <a:srgbClr val="000000"/>
                </a:solidFill>
                <a:latin typeface="Arial" pitchFamily="34" charset="0"/>
                <a:cs typeface="Arial" pitchFamily="34" charset="0"/>
              </a:rPr>
              <a:t>[</a:t>
            </a:r>
            <a:r>
              <a:rPr lang="en-US" dirty="0" err="1">
                <a:solidFill>
                  <a:srgbClr val="000000"/>
                </a:solidFill>
                <a:latin typeface="Arial" pitchFamily="34" charset="0"/>
                <a:cs typeface="Arial" pitchFamily="34" charset="0"/>
              </a:rPr>
              <a:t>melanoma$status</a:t>
            </a:r>
            <a:r>
              <a:rPr lang="en-US" dirty="0">
                <a:solidFill>
                  <a:srgbClr val="000000"/>
                </a:solidFill>
                <a:latin typeface="Arial" pitchFamily="34" charset="0"/>
                <a:cs typeface="Arial" pitchFamily="34" charset="0"/>
              </a:rPr>
              <a:t>=="3"],main= "Thickness of melanoma as function of patient status", </a:t>
            </a:r>
            <a:r>
              <a:rPr lang="en-US" dirty="0" err="1">
                <a:solidFill>
                  <a:srgbClr val="000000"/>
                </a:solidFill>
                <a:latin typeface="Arial" pitchFamily="34" charset="0"/>
                <a:cs typeface="Arial" pitchFamily="34" charset="0"/>
              </a:rPr>
              <a:t>xlab</a:t>
            </a:r>
            <a:r>
              <a:rPr lang="en-US" dirty="0">
                <a:solidFill>
                  <a:srgbClr val="000000"/>
                </a:solidFill>
                <a:latin typeface="Arial" pitchFamily="34" charset="0"/>
                <a:cs typeface="Arial" pitchFamily="34" charset="0"/>
              </a:rPr>
              <a:t> = "status", </a:t>
            </a:r>
            <a:r>
              <a:rPr lang="en-US" dirty="0" err="1">
                <a:solidFill>
                  <a:srgbClr val="000000"/>
                </a:solidFill>
                <a:latin typeface="Arial" pitchFamily="34" charset="0"/>
                <a:cs typeface="Arial" pitchFamily="34" charset="0"/>
              </a:rPr>
              <a:t>ylab</a:t>
            </a:r>
            <a:r>
              <a:rPr lang="en-US" dirty="0">
                <a:solidFill>
                  <a:srgbClr val="000000"/>
                </a:solidFill>
                <a:latin typeface="Arial" pitchFamily="34" charset="0"/>
                <a:cs typeface="Arial" pitchFamily="34" charset="0"/>
              </a:rPr>
              <a:t>= "</a:t>
            </a:r>
            <a:r>
              <a:rPr lang="en-US" dirty="0" err="1">
                <a:solidFill>
                  <a:srgbClr val="000000"/>
                </a:solidFill>
                <a:latin typeface="Arial" pitchFamily="34" charset="0"/>
                <a:cs typeface="Arial" pitchFamily="34" charset="0"/>
              </a:rPr>
              <a:t>Tumour</a:t>
            </a:r>
            <a:r>
              <a:rPr lang="en-US" dirty="0">
                <a:solidFill>
                  <a:srgbClr val="000000"/>
                </a:solidFill>
                <a:latin typeface="Arial" pitchFamily="34" charset="0"/>
                <a:cs typeface="Arial" pitchFamily="34" charset="0"/>
              </a:rPr>
              <a:t> thickness")</a:t>
            </a:r>
            <a:endParaRPr lang="en-US" dirty="0">
              <a:solidFill>
                <a:srgbClr val="000000"/>
              </a:solidFill>
            </a:endParaRPr>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22</a:t>
            </a:fld>
            <a:endParaRPr lang="en-US"/>
          </a:p>
        </p:txBody>
      </p:sp>
    </p:spTree>
    <p:extLst>
      <p:ext uri="{BB962C8B-B14F-4D97-AF65-F5344CB8AC3E}">
        <p14:creationId xmlns:p14="http://schemas.microsoft.com/office/powerpoint/2010/main" val="19731598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sz="1200" b="1" kern="1200" dirty="0">
                <a:solidFill>
                  <a:schemeClr val="tx1"/>
                </a:solidFill>
                <a:latin typeface="+mn-lt"/>
                <a:ea typeface="+mn-ea"/>
                <a:cs typeface="+mn-cs"/>
              </a:rPr>
              <a:t>It's a summary graphic of the distribution - more so than the histogram, less than the density estimate.</a:t>
            </a:r>
            <a:endParaRPr lang="fr-FR" b="1" dirty="0"/>
          </a:p>
          <a:p>
            <a:r>
              <a:rPr lang="fr-FR" dirty="0"/>
              <a:t>1 </a:t>
            </a:r>
            <a:r>
              <a:rPr lang="fr-FR" dirty="0" err="1"/>
              <a:t>died</a:t>
            </a:r>
            <a:r>
              <a:rPr lang="fr-FR" dirty="0"/>
              <a:t> </a:t>
            </a:r>
            <a:r>
              <a:rPr lang="fr-FR" dirty="0" err="1"/>
              <a:t>from</a:t>
            </a:r>
            <a:r>
              <a:rPr lang="fr-FR" dirty="0"/>
              <a:t> </a:t>
            </a:r>
            <a:r>
              <a:rPr lang="fr-FR" dirty="0" err="1"/>
              <a:t>melanoma</a:t>
            </a:r>
            <a:r>
              <a:rPr lang="fr-FR" dirty="0"/>
              <a:t>, 2 alive, 3 </a:t>
            </a:r>
            <a:r>
              <a:rPr lang="fr-FR" dirty="0" err="1"/>
              <a:t>dead</a:t>
            </a:r>
            <a:r>
              <a:rPr lang="fr-FR" dirty="0"/>
              <a:t> </a:t>
            </a:r>
            <a:r>
              <a:rPr lang="fr-FR" dirty="0" err="1"/>
              <a:t>from</a:t>
            </a:r>
            <a:r>
              <a:rPr lang="fr-FR" dirty="0"/>
              <a:t> </a:t>
            </a:r>
            <a:r>
              <a:rPr lang="fr-FR" dirty="0" err="1"/>
              <a:t>other</a:t>
            </a:r>
            <a:r>
              <a:rPr lang="fr-FR" dirty="0"/>
              <a:t> causes. </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err="1"/>
              <a:t>Pch</a:t>
            </a:r>
            <a:r>
              <a:rPr lang="en-US" baseline="0" dirty="0"/>
              <a:t>= 19 = SOLID CIRCLES</a:t>
            </a:r>
          </a:p>
          <a:p>
            <a:endParaRPr lang="fr-FR" dirty="0"/>
          </a:p>
          <a:p>
            <a:endParaRPr lang="fr-FR" dirty="0">
              <a:solidFill>
                <a:srgbClr val="000000"/>
              </a:solidFill>
            </a:endParaRPr>
          </a:p>
          <a:p>
            <a:r>
              <a:rPr lang="fr-FR" dirty="0">
                <a:solidFill>
                  <a:srgbClr val="000000"/>
                </a:solidFill>
              </a:rPr>
              <a:t>#Use 'data(package = .packages(</a:t>
            </a:r>
            <a:r>
              <a:rPr lang="fr-FR" dirty="0" err="1">
                <a:solidFill>
                  <a:srgbClr val="000000"/>
                </a:solidFill>
              </a:rPr>
              <a:t>all.available</a:t>
            </a:r>
            <a:r>
              <a:rPr lang="fr-FR" dirty="0">
                <a:solidFill>
                  <a:srgbClr val="000000"/>
                </a:solidFill>
              </a:rPr>
              <a:t> = TRUE))'</a:t>
            </a:r>
          </a:p>
          <a:p>
            <a:r>
              <a:rPr lang="fr-FR" dirty="0">
                <a:solidFill>
                  <a:srgbClr val="000000"/>
                </a:solidFill>
              </a:rPr>
              <a:t>#to </a:t>
            </a:r>
            <a:r>
              <a:rPr lang="fr-FR" dirty="0" err="1">
                <a:solidFill>
                  <a:srgbClr val="000000"/>
                </a:solidFill>
              </a:rPr>
              <a:t>list</a:t>
            </a:r>
            <a:r>
              <a:rPr lang="fr-FR" dirty="0">
                <a:solidFill>
                  <a:srgbClr val="000000"/>
                </a:solidFill>
              </a:rPr>
              <a:t> the data sets in all *</a:t>
            </a:r>
            <a:r>
              <a:rPr lang="fr-FR" dirty="0" err="1">
                <a:solidFill>
                  <a:srgbClr val="000000"/>
                </a:solidFill>
              </a:rPr>
              <a:t>available</a:t>
            </a:r>
            <a:r>
              <a:rPr lang="fr-FR" dirty="0">
                <a:solidFill>
                  <a:srgbClr val="000000"/>
                </a:solidFill>
              </a:rPr>
              <a:t>* packages.</a:t>
            </a:r>
          </a:p>
          <a:p>
            <a:endParaRPr lang="fr-FR" dirty="0">
              <a:solidFill>
                <a:srgbClr val="000000"/>
              </a:solidFill>
            </a:endParaRPr>
          </a:p>
          <a:p>
            <a:r>
              <a:rPr lang="fr-FR" dirty="0">
                <a:solidFill>
                  <a:srgbClr val="000000"/>
                </a:solidFill>
              </a:rPr>
              <a:t>Alternative :</a:t>
            </a:r>
          </a:p>
          <a:p>
            <a:pPr marL="171450" marR="0" indent="-171450" algn="l" defTabSz="457200" rtl="0" eaLnBrk="1" fontAlgn="auto" latinLnBrk="0" hangingPunct="1">
              <a:lnSpc>
                <a:spcPct val="100000"/>
              </a:lnSpc>
              <a:spcBef>
                <a:spcPts val="0"/>
              </a:spcBef>
              <a:spcAft>
                <a:spcPts val="0"/>
              </a:spcAft>
              <a:buClrTx/>
              <a:buSzTx/>
              <a:buFont typeface="Wingdings" charset="2"/>
              <a:buChar char="Ø"/>
              <a:tabLst/>
              <a:defRPr/>
            </a:pPr>
            <a:r>
              <a:rPr lang="en-US" sz="1200" kern="1200" dirty="0">
                <a:solidFill>
                  <a:srgbClr val="4F81BD"/>
                </a:solidFill>
                <a:latin typeface="+mn-lt"/>
                <a:ea typeface="+mn-ea"/>
                <a:cs typeface="Arial" pitchFamily="34" charset="0"/>
              </a:rPr>
              <a:t>boxplot(thickness ~ status, data=Melanoma, main= "Thickness of melanoma as function of patient status", </a:t>
            </a:r>
            <a:r>
              <a:rPr lang="en-US" sz="1200" kern="1200" dirty="0" err="1">
                <a:solidFill>
                  <a:srgbClr val="4F81BD"/>
                </a:solidFill>
                <a:latin typeface="+mn-lt"/>
                <a:ea typeface="+mn-ea"/>
                <a:cs typeface="Arial" pitchFamily="34" charset="0"/>
              </a:rPr>
              <a:t>xlab</a:t>
            </a:r>
            <a:r>
              <a:rPr lang="en-US" sz="1200" kern="1200" dirty="0">
                <a:solidFill>
                  <a:srgbClr val="4F81BD"/>
                </a:solidFill>
                <a:latin typeface="+mn-lt"/>
                <a:ea typeface="+mn-ea"/>
                <a:cs typeface="Arial" pitchFamily="34" charset="0"/>
              </a:rPr>
              <a:t> = "status", </a:t>
            </a:r>
            <a:r>
              <a:rPr lang="en-US" sz="1200" kern="1200" dirty="0" err="1">
                <a:solidFill>
                  <a:srgbClr val="4F81BD"/>
                </a:solidFill>
                <a:latin typeface="+mn-lt"/>
                <a:ea typeface="+mn-ea"/>
                <a:cs typeface="Arial" pitchFamily="34" charset="0"/>
              </a:rPr>
              <a:t>ylab</a:t>
            </a:r>
            <a:r>
              <a:rPr lang="en-US" sz="1200" kern="1200" dirty="0">
                <a:solidFill>
                  <a:srgbClr val="4F81BD"/>
                </a:solidFill>
                <a:latin typeface="+mn-lt"/>
                <a:ea typeface="+mn-ea"/>
                <a:cs typeface="Arial" pitchFamily="34" charset="0"/>
              </a:rPr>
              <a:t>= "</a:t>
            </a:r>
            <a:r>
              <a:rPr lang="en-US" sz="1200" kern="1200" dirty="0" err="1">
                <a:solidFill>
                  <a:srgbClr val="4F81BD"/>
                </a:solidFill>
                <a:latin typeface="+mn-lt"/>
                <a:ea typeface="+mn-ea"/>
                <a:cs typeface="Arial" pitchFamily="34" charset="0"/>
              </a:rPr>
              <a:t>Tumour</a:t>
            </a:r>
            <a:r>
              <a:rPr lang="en-US" sz="1200" kern="1200" dirty="0">
                <a:solidFill>
                  <a:srgbClr val="4F81BD"/>
                </a:solidFill>
                <a:latin typeface="+mn-lt"/>
                <a:ea typeface="+mn-ea"/>
                <a:cs typeface="Arial" pitchFamily="34" charset="0"/>
              </a:rPr>
              <a:t> thickness")</a:t>
            </a:r>
          </a:p>
          <a:p>
            <a:pPr marL="171450" marR="0" indent="-171450" algn="l" defTabSz="457200" rtl="0" eaLnBrk="1" fontAlgn="auto" latinLnBrk="0" hangingPunct="1">
              <a:lnSpc>
                <a:spcPct val="100000"/>
              </a:lnSpc>
              <a:spcBef>
                <a:spcPts val="0"/>
              </a:spcBef>
              <a:spcAft>
                <a:spcPts val="0"/>
              </a:spcAft>
              <a:buClrTx/>
              <a:buSzTx/>
              <a:buFont typeface="Wingdings" charset="2"/>
              <a:buChar char="Ø"/>
              <a:tabLst/>
              <a:defRPr/>
            </a:pPr>
            <a:r>
              <a:rPr lang="en-US" sz="1200" dirty="0">
                <a:solidFill>
                  <a:srgbClr val="4F81BD"/>
                </a:solidFill>
                <a:latin typeface="Courier" charset="0"/>
                <a:ea typeface="Courier" charset="0"/>
                <a:cs typeface="Courier" charset="0"/>
              </a:rPr>
              <a:t>points(thickness ~ status, Melanoma, col="grey", </a:t>
            </a:r>
            <a:r>
              <a:rPr lang="en-US" sz="1200" dirty="0" err="1">
                <a:solidFill>
                  <a:srgbClr val="4F81BD"/>
                </a:solidFill>
                <a:latin typeface="Courier" charset="0"/>
                <a:ea typeface="Courier" charset="0"/>
                <a:cs typeface="Courier" charset="0"/>
              </a:rPr>
              <a:t>pch</a:t>
            </a:r>
            <a:r>
              <a:rPr lang="en-US" sz="1200" dirty="0">
                <a:solidFill>
                  <a:srgbClr val="4F81BD"/>
                </a:solidFill>
                <a:latin typeface="Courier" charset="0"/>
                <a:ea typeface="Courier" charset="0"/>
                <a:cs typeface="Courier" charset="0"/>
              </a:rPr>
              <a:t> = 19)  </a:t>
            </a:r>
            <a:r>
              <a:rPr lang="en-US" sz="1200" dirty="0">
                <a:solidFill>
                  <a:srgbClr val="4F6228"/>
                </a:solidFill>
                <a:latin typeface="Courier" charset="0"/>
                <a:ea typeface="Courier" charset="0"/>
                <a:cs typeface="Courier" charset="0"/>
              </a:rPr>
              <a:t>#adds the actual data points onto the plot</a:t>
            </a:r>
            <a:endParaRPr lang="en-US" sz="1200" kern="1200" dirty="0">
              <a:solidFill>
                <a:srgbClr val="4F81BD"/>
              </a:solidFill>
              <a:latin typeface="+mn-lt"/>
              <a:ea typeface="+mn-ea"/>
              <a:cs typeface="Arial" pitchFamily="34" charset="0"/>
            </a:endParaRPr>
          </a:p>
          <a:p>
            <a:pPr marL="0" indent="0" algn="ctr">
              <a:buNone/>
            </a:pPr>
            <a:r>
              <a:rPr lang="en-US" sz="1200" dirty="0">
                <a:solidFill>
                  <a:schemeClr val="bg1"/>
                </a:solidFill>
                <a:latin typeface="Comic Sans MS"/>
                <a:cs typeface="Comic Sans MS"/>
              </a:rPr>
              <a:t>Here we use a formula</a:t>
            </a:r>
            <a:r>
              <a:rPr lang="en-GB" sz="1200" dirty="0">
                <a:solidFill>
                  <a:schemeClr val="bg1"/>
                </a:solidFill>
                <a:latin typeface="Comic Sans MS"/>
                <a:cs typeface="Comic Sans MS"/>
              </a:rPr>
              <a:t> such as y ~ grp, where y is a numeric vector of data values to be split into groups according to the grouping variable grp (usually a factor)</a:t>
            </a:r>
            <a:endParaRPr lang="en-US" sz="1200" dirty="0"/>
          </a:p>
          <a:p>
            <a:pPr marL="0" indent="0" algn="ctr">
              <a:buNone/>
            </a:pPr>
            <a:endParaRPr lang="en-US" sz="1200" dirty="0">
              <a:solidFill>
                <a:srgbClr val="F6F6F6"/>
              </a:solidFill>
              <a:latin typeface="Comic Sans MS" panose="030F0702030302020204" pitchFamily="66" charset="0"/>
            </a:endParaRPr>
          </a:p>
          <a:p>
            <a:pPr marL="171450" marR="0" indent="-171450" algn="l" defTabSz="457200" rtl="0" eaLnBrk="1" fontAlgn="auto" latinLnBrk="0" hangingPunct="1">
              <a:lnSpc>
                <a:spcPct val="100000"/>
              </a:lnSpc>
              <a:spcBef>
                <a:spcPts val="0"/>
              </a:spcBef>
              <a:spcAft>
                <a:spcPts val="0"/>
              </a:spcAft>
              <a:buClrTx/>
              <a:buSzTx/>
              <a:buFont typeface="Wingdings" charset="2"/>
              <a:buChar char="Ø"/>
              <a:tabLst/>
              <a:defRPr/>
            </a:pPr>
            <a:endParaRPr lang="en-US" sz="1200" kern="1200" dirty="0">
              <a:solidFill>
                <a:srgbClr val="4F81BD"/>
              </a:solidFill>
              <a:latin typeface="+mn-lt"/>
              <a:ea typeface="+mn-ea"/>
              <a:cs typeface="Arial" pitchFamily="34" charset="0"/>
            </a:endParaRPr>
          </a:p>
          <a:p>
            <a:endParaRPr lang="fr-FR" dirty="0">
              <a:solidFill>
                <a:srgbClr val="000000"/>
              </a:solidFill>
            </a:endParaRPr>
          </a:p>
          <a:p>
            <a:r>
              <a:rPr lang="en-US" dirty="0">
                <a:solidFill>
                  <a:srgbClr val="000000"/>
                </a:solidFill>
                <a:latin typeface="Arial" pitchFamily="34" charset="0"/>
                <a:cs typeface="Arial" pitchFamily="34" charset="0"/>
              </a:rPr>
              <a:t>boxplot(</a:t>
            </a:r>
            <a:r>
              <a:rPr lang="en-US" dirty="0" err="1">
                <a:solidFill>
                  <a:srgbClr val="000000"/>
                </a:solidFill>
                <a:latin typeface="Arial" pitchFamily="34" charset="0"/>
                <a:cs typeface="Arial" pitchFamily="34" charset="0"/>
              </a:rPr>
              <a:t>melanoma$thickness</a:t>
            </a:r>
            <a:r>
              <a:rPr lang="en-US" dirty="0">
                <a:solidFill>
                  <a:srgbClr val="000000"/>
                </a:solidFill>
                <a:latin typeface="Arial" pitchFamily="34" charset="0"/>
                <a:cs typeface="Arial" pitchFamily="34" charset="0"/>
              </a:rPr>
              <a:t>[</a:t>
            </a:r>
            <a:r>
              <a:rPr lang="en-US" dirty="0" err="1">
                <a:solidFill>
                  <a:srgbClr val="000000"/>
                </a:solidFill>
                <a:latin typeface="Arial" pitchFamily="34" charset="0"/>
                <a:cs typeface="Arial" pitchFamily="34" charset="0"/>
              </a:rPr>
              <a:t>melanoma$status</a:t>
            </a:r>
            <a:r>
              <a:rPr lang="en-US" dirty="0">
                <a:solidFill>
                  <a:srgbClr val="000000"/>
                </a:solidFill>
                <a:latin typeface="Arial" pitchFamily="34" charset="0"/>
                <a:cs typeface="Arial" pitchFamily="34" charset="0"/>
              </a:rPr>
              <a:t>=="1"],</a:t>
            </a:r>
            <a:r>
              <a:rPr lang="en-US" dirty="0" err="1">
                <a:solidFill>
                  <a:srgbClr val="000000"/>
                </a:solidFill>
                <a:latin typeface="Arial" pitchFamily="34" charset="0"/>
                <a:cs typeface="Arial" pitchFamily="34" charset="0"/>
              </a:rPr>
              <a:t>melanoma$thickness</a:t>
            </a:r>
            <a:r>
              <a:rPr lang="en-US" dirty="0">
                <a:solidFill>
                  <a:srgbClr val="000000"/>
                </a:solidFill>
                <a:latin typeface="Arial" pitchFamily="34" charset="0"/>
                <a:cs typeface="Arial" pitchFamily="34" charset="0"/>
              </a:rPr>
              <a:t>[</a:t>
            </a:r>
            <a:r>
              <a:rPr lang="en-US" dirty="0" err="1">
                <a:solidFill>
                  <a:srgbClr val="000000"/>
                </a:solidFill>
                <a:latin typeface="Arial" pitchFamily="34" charset="0"/>
                <a:cs typeface="Arial" pitchFamily="34" charset="0"/>
              </a:rPr>
              <a:t>melanoma$status</a:t>
            </a:r>
            <a:r>
              <a:rPr lang="en-US" dirty="0">
                <a:solidFill>
                  <a:srgbClr val="000000"/>
                </a:solidFill>
                <a:latin typeface="Arial" pitchFamily="34" charset="0"/>
                <a:cs typeface="Arial" pitchFamily="34" charset="0"/>
              </a:rPr>
              <a:t>=="2"],</a:t>
            </a:r>
            <a:r>
              <a:rPr lang="en-US" dirty="0" err="1">
                <a:solidFill>
                  <a:srgbClr val="000000"/>
                </a:solidFill>
                <a:latin typeface="Arial" pitchFamily="34" charset="0"/>
                <a:cs typeface="Arial" pitchFamily="34" charset="0"/>
              </a:rPr>
              <a:t>melanoma$thickness</a:t>
            </a:r>
            <a:r>
              <a:rPr lang="en-US" dirty="0">
                <a:solidFill>
                  <a:srgbClr val="000000"/>
                </a:solidFill>
                <a:latin typeface="Arial" pitchFamily="34" charset="0"/>
                <a:cs typeface="Arial" pitchFamily="34" charset="0"/>
              </a:rPr>
              <a:t>[</a:t>
            </a:r>
            <a:r>
              <a:rPr lang="en-US" dirty="0" err="1">
                <a:solidFill>
                  <a:srgbClr val="000000"/>
                </a:solidFill>
                <a:latin typeface="Arial" pitchFamily="34" charset="0"/>
                <a:cs typeface="Arial" pitchFamily="34" charset="0"/>
              </a:rPr>
              <a:t>melanoma$status</a:t>
            </a:r>
            <a:r>
              <a:rPr lang="en-US" dirty="0">
                <a:solidFill>
                  <a:srgbClr val="000000"/>
                </a:solidFill>
                <a:latin typeface="Arial" pitchFamily="34" charset="0"/>
                <a:cs typeface="Arial" pitchFamily="34" charset="0"/>
              </a:rPr>
              <a:t>=="3"],main= "Thickness of melanoma as function of patient status", </a:t>
            </a:r>
            <a:r>
              <a:rPr lang="en-US" dirty="0" err="1">
                <a:solidFill>
                  <a:srgbClr val="000000"/>
                </a:solidFill>
                <a:latin typeface="Arial" pitchFamily="34" charset="0"/>
                <a:cs typeface="Arial" pitchFamily="34" charset="0"/>
              </a:rPr>
              <a:t>xlab</a:t>
            </a:r>
            <a:r>
              <a:rPr lang="en-US" dirty="0">
                <a:solidFill>
                  <a:srgbClr val="000000"/>
                </a:solidFill>
                <a:latin typeface="Arial" pitchFamily="34" charset="0"/>
                <a:cs typeface="Arial" pitchFamily="34" charset="0"/>
              </a:rPr>
              <a:t> = "status", </a:t>
            </a:r>
            <a:r>
              <a:rPr lang="en-US" dirty="0" err="1">
                <a:solidFill>
                  <a:srgbClr val="000000"/>
                </a:solidFill>
                <a:latin typeface="Arial" pitchFamily="34" charset="0"/>
                <a:cs typeface="Arial" pitchFamily="34" charset="0"/>
              </a:rPr>
              <a:t>ylab</a:t>
            </a:r>
            <a:r>
              <a:rPr lang="en-US" dirty="0">
                <a:solidFill>
                  <a:srgbClr val="000000"/>
                </a:solidFill>
                <a:latin typeface="Arial" pitchFamily="34" charset="0"/>
                <a:cs typeface="Arial" pitchFamily="34" charset="0"/>
              </a:rPr>
              <a:t>= "</a:t>
            </a:r>
            <a:r>
              <a:rPr lang="en-US" dirty="0" err="1">
                <a:solidFill>
                  <a:srgbClr val="000000"/>
                </a:solidFill>
                <a:latin typeface="Arial" pitchFamily="34" charset="0"/>
                <a:cs typeface="Arial" pitchFamily="34" charset="0"/>
              </a:rPr>
              <a:t>Tumour</a:t>
            </a:r>
            <a:r>
              <a:rPr lang="en-US" dirty="0">
                <a:solidFill>
                  <a:srgbClr val="000000"/>
                </a:solidFill>
                <a:latin typeface="Arial" pitchFamily="34" charset="0"/>
                <a:cs typeface="Arial" pitchFamily="34" charset="0"/>
              </a:rPr>
              <a:t> thickness")</a:t>
            </a:r>
            <a:endParaRPr lang="en-US" dirty="0">
              <a:solidFill>
                <a:srgbClr val="000000"/>
              </a:solidFill>
            </a:endParaRPr>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23</a:t>
            </a:fld>
            <a:endParaRPr lang="en-US"/>
          </a:p>
        </p:txBody>
      </p:sp>
    </p:spTree>
    <p:extLst>
      <p:ext uri="{BB962C8B-B14F-4D97-AF65-F5344CB8AC3E}">
        <p14:creationId xmlns:p14="http://schemas.microsoft.com/office/powerpoint/2010/main" val="37408778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indent="0" algn="ctr">
              <a:buNone/>
            </a:pPr>
            <a:endParaRPr lang="en-US" dirty="0">
              <a:solidFill>
                <a:srgbClr val="000000"/>
              </a:solidFill>
            </a:endParaRPr>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24</a:t>
            </a:fld>
            <a:endParaRPr lang="en-US"/>
          </a:p>
        </p:txBody>
      </p:sp>
    </p:spTree>
    <p:extLst>
      <p:ext uri="{BB962C8B-B14F-4D97-AF65-F5344CB8AC3E}">
        <p14:creationId xmlns:p14="http://schemas.microsoft.com/office/powerpoint/2010/main" val="298579570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dirty="0">
              <a:solidFill>
                <a:srgbClr val="000000"/>
              </a:solidFill>
            </a:endParaRPr>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25</a:t>
            </a:fld>
            <a:endParaRPr lang="en-US"/>
          </a:p>
        </p:txBody>
      </p:sp>
    </p:spTree>
    <p:extLst>
      <p:ext uri="{BB962C8B-B14F-4D97-AF65-F5344CB8AC3E}">
        <p14:creationId xmlns:p14="http://schemas.microsoft.com/office/powerpoint/2010/main" val="194789422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sz="1200" b="1" kern="1200" dirty="0">
                <a:solidFill>
                  <a:schemeClr val="tx1"/>
                </a:solidFill>
                <a:latin typeface="+mn-lt"/>
                <a:ea typeface="+mn-ea"/>
                <a:cs typeface="+mn-cs"/>
              </a:rPr>
              <a:t>It</a:t>
            </a:r>
            <a:r>
              <a:rPr lang="en-US" sz="1200" b="1" kern="1200" baseline="0" dirty="0">
                <a:solidFill>
                  <a:schemeClr val="tx1"/>
                </a:solidFill>
                <a:latin typeface="+mn-lt"/>
                <a:ea typeface="+mn-ea"/>
                <a:cs typeface="+mn-cs"/>
              </a:rPr>
              <a:t> is good practice to convert the grouping variable to factor before making boxplots!</a:t>
            </a:r>
          </a:p>
          <a:p>
            <a:r>
              <a:rPr lang="en-US" sz="1200" b="0" kern="1200" baseline="0" dirty="0">
                <a:solidFill>
                  <a:schemeClr val="tx1"/>
                </a:solidFill>
                <a:latin typeface="+mn-lt"/>
                <a:ea typeface="+mn-ea"/>
                <a:cs typeface="+mn-cs"/>
              </a:rPr>
              <a:t>The melanoma example will still work if we don't do this, but only because the grouping variable "status" contains the integer values 1,2,3. </a:t>
            </a:r>
          </a:p>
          <a:p>
            <a:br>
              <a:rPr lang="en-US" sz="1200" b="1" kern="1200" dirty="0">
                <a:solidFill>
                  <a:schemeClr val="tx1"/>
                </a:solidFill>
                <a:latin typeface="+mn-lt"/>
                <a:ea typeface="+mn-ea"/>
                <a:cs typeface="+mn-cs"/>
              </a:rPr>
            </a:br>
            <a:endParaRPr lang="en-US" dirty="0">
              <a:solidFill>
                <a:srgbClr val="000000"/>
              </a:solidFill>
            </a:endParaRPr>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26</a:t>
            </a:fld>
            <a:endParaRPr lang="en-US"/>
          </a:p>
        </p:txBody>
      </p:sp>
    </p:spTree>
    <p:extLst>
      <p:ext uri="{BB962C8B-B14F-4D97-AF65-F5344CB8AC3E}">
        <p14:creationId xmlns:p14="http://schemas.microsoft.com/office/powerpoint/2010/main" val="92263722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solidFill>
                <a:srgbClr val="000000"/>
              </a:solidFill>
            </a:endParaRPr>
          </a:p>
          <a:p>
            <a:r>
              <a:rPr lang="en-US" dirty="0">
                <a:solidFill>
                  <a:srgbClr val="000000"/>
                </a:solidFill>
                <a:latin typeface="Arial" pitchFamily="34" charset="0"/>
                <a:cs typeface="Arial" pitchFamily="34" charset="0"/>
              </a:rPr>
              <a:t>boxplot(</a:t>
            </a:r>
            <a:r>
              <a:rPr lang="en-US" dirty="0" err="1">
                <a:solidFill>
                  <a:srgbClr val="000000"/>
                </a:solidFill>
                <a:latin typeface="Arial" pitchFamily="34" charset="0"/>
                <a:cs typeface="Arial" pitchFamily="34" charset="0"/>
              </a:rPr>
              <a:t>melanoma$thickness</a:t>
            </a:r>
            <a:r>
              <a:rPr lang="en-US" dirty="0">
                <a:solidFill>
                  <a:srgbClr val="000000"/>
                </a:solidFill>
                <a:latin typeface="Arial" pitchFamily="34" charset="0"/>
                <a:cs typeface="Arial" pitchFamily="34" charset="0"/>
              </a:rPr>
              <a:t>[</a:t>
            </a:r>
            <a:r>
              <a:rPr lang="en-US" dirty="0" err="1">
                <a:solidFill>
                  <a:srgbClr val="000000"/>
                </a:solidFill>
                <a:latin typeface="Arial" pitchFamily="34" charset="0"/>
                <a:cs typeface="Arial" pitchFamily="34" charset="0"/>
              </a:rPr>
              <a:t>melanoma$status</a:t>
            </a:r>
            <a:r>
              <a:rPr lang="en-US" dirty="0">
                <a:solidFill>
                  <a:srgbClr val="000000"/>
                </a:solidFill>
                <a:latin typeface="Arial" pitchFamily="34" charset="0"/>
                <a:cs typeface="Arial" pitchFamily="34" charset="0"/>
              </a:rPr>
              <a:t>=="1"],</a:t>
            </a:r>
            <a:r>
              <a:rPr lang="en-US" dirty="0" err="1">
                <a:solidFill>
                  <a:srgbClr val="000000"/>
                </a:solidFill>
                <a:latin typeface="Arial" pitchFamily="34" charset="0"/>
                <a:cs typeface="Arial" pitchFamily="34" charset="0"/>
              </a:rPr>
              <a:t>melanoma$thickness</a:t>
            </a:r>
            <a:r>
              <a:rPr lang="en-US" dirty="0">
                <a:solidFill>
                  <a:srgbClr val="000000"/>
                </a:solidFill>
                <a:latin typeface="Arial" pitchFamily="34" charset="0"/>
                <a:cs typeface="Arial" pitchFamily="34" charset="0"/>
              </a:rPr>
              <a:t>[</a:t>
            </a:r>
            <a:r>
              <a:rPr lang="en-US" dirty="0" err="1">
                <a:solidFill>
                  <a:srgbClr val="000000"/>
                </a:solidFill>
                <a:latin typeface="Arial" pitchFamily="34" charset="0"/>
                <a:cs typeface="Arial" pitchFamily="34" charset="0"/>
              </a:rPr>
              <a:t>melanoma$status</a:t>
            </a:r>
            <a:r>
              <a:rPr lang="en-US" dirty="0">
                <a:solidFill>
                  <a:srgbClr val="000000"/>
                </a:solidFill>
                <a:latin typeface="Arial" pitchFamily="34" charset="0"/>
                <a:cs typeface="Arial" pitchFamily="34" charset="0"/>
              </a:rPr>
              <a:t>=="2"],</a:t>
            </a:r>
            <a:r>
              <a:rPr lang="en-US" dirty="0" err="1">
                <a:solidFill>
                  <a:srgbClr val="000000"/>
                </a:solidFill>
                <a:latin typeface="Arial" pitchFamily="34" charset="0"/>
                <a:cs typeface="Arial" pitchFamily="34" charset="0"/>
              </a:rPr>
              <a:t>melanoma$thickness</a:t>
            </a:r>
            <a:r>
              <a:rPr lang="en-US" dirty="0">
                <a:solidFill>
                  <a:srgbClr val="000000"/>
                </a:solidFill>
                <a:latin typeface="Arial" pitchFamily="34" charset="0"/>
                <a:cs typeface="Arial" pitchFamily="34" charset="0"/>
              </a:rPr>
              <a:t>[</a:t>
            </a:r>
            <a:r>
              <a:rPr lang="en-US" dirty="0" err="1">
                <a:solidFill>
                  <a:srgbClr val="000000"/>
                </a:solidFill>
                <a:latin typeface="Arial" pitchFamily="34" charset="0"/>
                <a:cs typeface="Arial" pitchFamily="34" charset="0"/>
              </a:rPr>
              <a:t>melanoma$status</a:t>
            </a:r>
            <a:r>
              <a:rPr lang="en-US" dirty="0">
                <a:solidFill>
                  <a:srgbClr val="000000"/>
                </a:solidFill>
                <a:latin typeface="Arial" pitchFamily="34" charset="0"/>
                <a:cs typeface="Arial" pitchFamily="34" charset="0"/>
              </a:rPr>
              <a:t>=="3"],main= "Thickness of melanoma as function of patient status", </a:t>
            </a:r>
            <a:r>
              <a:rPr lang="en-US" dirty="0" err="1">
                <a:solidFill>
                  <a:srgbClr val="000000"/>
                </a:solidFill>
                <a:latin typeface="Arial" pitchFamily="34" charset="0"/>
                <a:cs typeface="Arial" pitchFamily="34" charset="0"/>
              </a:rPr>
              <a:t>xlab</a:t>
            </a:r>
            <a:r>
              <a:rPr lang="en-US" dirty="0">
                <a:solidFill>
                  <a:srgbClr val="000000"/>
                </a:solidFill>
                <a:latin typeface="Arial" pitchFamily="34" charset="0"/>
                <a:cs typeface="Arial" pitchFamily="34" charset="0"/>
              </a:rPr>
              <a:t> = "status", </a:t>
            </a:r>
            <a:r>
              <a:rPr lang="en-US" dirty="0" err="1">
                <a:solidFill>
                  <a:srgbClr val="000000"/>
                </a:solidFill>
                <a:latin typeface="Arial" pitchFamily="34" charset="0"/>
                <a:cs typeface="Arial" pitchFamily="34" charset="0"/>
              </a:rPr>
              <a:t>ylab</a:t>
            </a:r>
            <a:r>
              <a:rPr lang="en-US" dirty="0">
                <a:solidFill>
                  <a:srgbClr val="000000"/>
                </a:solidFill>
                <a:latin typeface="Arial" pitchFamily="34" charset="0"/>
                <a:cs typeface="Arial" pitchFamily="34" charset="0"/>
              </a:rPr>
              <a:t>= "</a:t>
            </a:r>
            <a:r>
              <a:rPr lang="en-US" dirty="0" err="1">
                <a:solidFill>
                  <a:srgbClr val="000000"/>
                </a:solidFill>
                <a:latin typeface="Arial" pitchFamily="34" charset="0"/>
                <a:cs typeface="Arial" pitchFamily="34" charset="0"/>
              </a:rPr>
              <a:t>Tumour</a:t>
            </a:r>
            <a:r>
              <a:rPr lang="en-US" dirty="0">
                <a:solidFill>
                  <a:srgbClr val="000000"/>
                </a:solidFill>
                <a:latin typeface="Arial" pitchFamily="34" charset="0"/>
                <a:cs typeface="Arial" pitchFamily="34" charset="0"/>
              </a:rPr>
              <a:t> thickness")</a:t>
            </a:r>
          </a:p>
          <a:p>
            <a:endParaRPr lang="en-US" dirty="0">
              <a:solidFill>
                <a:srgbClr val="000000"/>
              </a:solidFill>
              <a:latin typeface="Arial" pitchFamily="34" charset="0"/>
              <a:cs typeface="Arial" pitchFamily="34" charset="0"/>
            </a:endParaRPr>
          </a:p>
          <a:p>
            <a:r>
              <a:rPr lang="fr-FR" dirty="0">
                <a:solidFill>
                  <a:srgbClr val="000000"/>
                </a:solidFill>
              </a:rPr>
              <a:t>Alternative :</a:t>
            </a:r>
          </a:p>
          <a:p>
            <a:pPr marL="171450" marR="0" indent="-171450" algn="l" defTabSz="457200" rtl="0" eaLnBrk="1" fontAlgn="auto" latinLnBrk="0" hangingPunct="1">
              <a:lnSpc>
                <a:spcPct val="100000"/>
              </a:lnSpc>
              <a:spcBef>
                <a:spcPts val="0"/>
              </a:spcBef>
              <a:spcAft>
                <a:spcPts val="0"/>
              </a:spcAft>
              <a:buClrTx/>
              <a:buSzTx/>
              <a:buFont typeface="Wingdings" charset="2"/>
              <a:buChar char="Ø"/>
              <a:tabLst/>
              <a:defRPr/>
            </a:pPr>
            <a:r>
              <a:rPr lang="en-US" sz="1200" kern="1200" dirty="0">
                <a:solidFill>
                  <a:srgbClr val="4F81BD"/>
                </a:solidFill>
                <a:latin typeface="+mn-lt"/>
                <a:ea typeface="+mn-ea"/>
                <a:cs typeface="Arial" pitchFamily="34" charset="0"/>
              </a:rPr>
              <a:t>boxplot(thickness ~ status, data=Melanoma, main= "Thickness of melanoma as function of patient status", </a:t>
            </a:r>
            <a:r>
              <a:rPr lang="en-US" sz="1200" kern="1200" dirty="0" err="1">
                <a:solidFill>
                  <a:srgbClr val="4F81BD"/>
                </a:solidFill>
                <a:latin typeface="+mn-lt"/>
                <a:ea typeface="+mn-ea"/>
                <a:cs typeface="Arial" pitchFamily="34" charset="0"/>
              </a:rPr>
              <a:t>xlab</a:t>
            </a:r>
            <a:r>
              <a:rPr lang="en-US" sz="1200" kern="1200" dirty="0">
                <a:solidFill>
                  <a:srgbClr val="4F81BD"/>
                </a:solidFill>
                <a:latin typeface="+mn-lt"/>
                <a:ea typeface="+mn-ea"/>
                <a:cs typeface="Arial" pitchFamily="34" charset="0"/>
              </a:rPr>
              <a:t> = "status", </a:t>
            </a:r>
            <a:r>
              <a:rPr lang="en-US" sz="1200" kern="1200" dirty="0" err="1">
                <a:solidFill>
                  <a:srgbClr val="4F81BD"/>
                </a:solidFill>
                <a:latin typeface="+mn-lt"/>
                <a:ea typeface="+mn-ea"/>
                <a:cs typeface="Arial" pitchFamily="34" charset="0"/>
              </a:rPr>
              <a:t>ylab</a:t>
            </a:r>
            <a:r>
              <a:rPr lang="en-US" sz="1200" kern="1200" dirty="0">
                <a:solidFill>
                  <a:srgbClr val="4F81BD"/>
                </a:solidFill>
                <a:latin typeface="+mn-lt"/>
                <a:ea typeface="+mn-ea"/>
                <a:cs typeface="Arial" pitchFamily="34" charset="0"/>
              </a:rPr>
              <a:t>= "</a:t>
            </a:r>
            <a:r>
              <a:rPr lang="en-US" sz="1200" kern="1200" dirty="0" err="1">
                <a:solidFill>
                  <a:srgbClr val="4F81BD"/>
                </a:solidFill>
                <a:latin typeface="+mn-lt"/>
                <a:ea typeface="+mn-ea"/>
                <a:cs typeface="Arial" pitchFamily="34" charset="0"/>
              </a:rPr>
              <a:t>Tumour</a:t>
            </a:r>
            <a:r>
              <a:rPr lang="en-US" sz="1200" kern="1200" dirty="0">
                <a:solidFill>
                  <a:srgbClr val="4F81BD"/>
                </a:solidFill>
                <a:latin typeface="+mn-lt"/>
                <a:ea typeface="+mn-ea"/>
                <a:cs typeface="Arial" pitchFamily="34" charset="0"/>
              </a:rPr>
              <a:t> thickness")</a:t>
            </a:r>
          </a:p>
          <a:p>
            <a:pPr marL="171450" marR="0" indent="-171450" algn="l" defTabSz="457200" rtl="0" eaLnBrk="1" fontAlgn="auto" latinLnBrk="0" hangingPunct="1">
              <a:lnSpc>
                <a:spcPct val="100000"/>
              </a:lnSpc>
              <a:spcBef>
                <a:spcPts val="0"/>
              </a:spcBef>
              <a:spcAft>
                <a:spcPts val="0"/>
              </a:spcAft>
              <a:buClrTx/>
              <a:buSzTx/>
              <a:buFont typeface="Wingdings" charset="2"/>
              <a:buChar char="Ø"/>
              <a:tabLst/>
              <a:defRPr/>
            </a:pPr>
            <a:r>
              <a:rPr lang="en-US" sz="1200" dirty="0">
                <a:solidFill>
                  <a:srgbClr val="4F81BD"/>
                </a:solidFill>
                <a:latin typeface="Courier" charset="0"/>
                <a:ea typeface="Courier" charset="0"/>
                <a:cs typeface="Courier" charset="0"/>
              </a:rPr>
              <a:t>points(thickness ~ status, Melanoma, col="grey", </a:t>
            </a:r>
            <a:r>
              <a:rPr lang="en-US" sz="1200" dirty="0" err="1">
                <a:solidFill>
                  <a:srgbClr val="4F81BD"/>
                </a:solidFill>
                <a:latin typeface="Courier" charset="0"/>
                <a:ea typeface="Courier" charset="0"/>
                <a:cs typeface="Courier" charset="0"/>
              </a:rPr>
              <a:t>pch</a:t>
            </a:r>
            <a:r>
              <a:rPr lang="en-US" sz="1200" dirty="0">
                <a:solidFill>
                  <a:srgbClr val="4F81BD"/>
                </a:solidFill>
                <a:latin typeface="Courier" charset="0"/>
                <a:ea typeface="Courier" charset="0"/>
                <a:cs typeface="Courier" charset="0"/>
              </a:rPr>
              <a:t> = 19)  </a:t>
            </a:r>
            <a:r>
              <a:rPr lang="en-US" sz="1200" dirty="0">
                <a:solidFill>
                  <a:srgbClr val="4F6228"/>
                </a:solidFill>
                <a:latin typeface="Courier" charset="0"/>
                <a:ea typeface="Courier" charset="0"/>
                <a:cs typeface="Courier" charset="0"/>
              </a:rPr>
              <a:t>#adds the actual data points onto the plot</a:t>
            </a:r>
            <a:endParaRPr lang="en-US" sz="1200" kern="1200" dirty="0">
              <a:solidFill>
                <a:srgbClr val="4F81BD"/>
              </a:solidFill>
              <a:latin typeface="+mn-lt"/>
              <a:ea typeface="+mn-ea"/>
              <a:cs typeface="Arial" pitchFamily="34" charset="0"/>
            </a:endParaRPr>
          </a:p>
          <a:p>
            <a:pPr marL="0" indent="0" algn="ctr">
              <a:buNone/>
            </a:pPr>
            <a:r>
              <a:rPr lang="en-US" sz="1200" dirty="0">
                <a:solidFill>
                  <a:schemeClr val="bg1"/>
                </a:solidFill>
                <a:latin typeface="Comic Sans MS"/>
                <a:cs typeface="Comic Sans MS"/>
              </a:rPr>
              <a:t>Here we use a formula</a:t>
            </a:r>
            <a:r>
              <a:rPr lang="en-GB" sz="1200" dirty="0">
                <a:solidFill>
                  <a:schemeClr val="bg1"/>
                </a:solidFill>
                <a:latin typeface="Comic Sans MS"/>
                <a:cs typeface="Comic Sans MS"/>
              </a:rPr>
              <a:t> such as y ~ grp, where y is a numeric vector of data values to be split into groups according to the grouping variable grp (usually a factor)</a:t>
            </a:r>
          </a:p>
          <a:p>
            <a:pPr marL="0" indent="0" algn="l">
              <a:buNone/>
            </a:pPr>
            <a:r>
              <a:rPr lang="en-US" sz="1200" dirty="0"/>
              <a:t>To show meaningful status labels instead of 1, 2, and 3,  change names=(…). This also works with the formula:</a:t>
            </a:r>
          </a:p>
          <a:p>
            <a:pPr marL="0" indent="0" algn="l">
              <a:buNone/>
            </a:pPr>
            <a:endParaRPr lang="en-US" sz="1200" dirty="0"/>
          </a:p>
          <a:p>
            <a:pPr marL="0" indent="0" algn="l">
              <a:buNone/>
            </a:pPr>
            <a:r>
              <a:rPr lang="en-US" sz="1200" dirty="0"/>
              <a:t>&gt; boxplot(thickness ~ status, data=Melanoma, </a:t>
            </a:r>
            <a:r>
              <a:rPr lang="en-US" sz="1200" dirty="0" err="1"/>
              <a:t>xlab</a:t>
            </a:r>
            <a:r>
              <a:rPr lang="en-US" sz="1200" dirty="0"/>
              <a:t>='Status', names=c("Dead (melanoma)","</a:t>
            </a:r>
            <a:r>
              <a:rPr lang="en-US" sz="1200" dirty="0" err="1"/>
              <a:t>Alive","Dead</a:t>
            </a:r>
            <a:r>
              <a:rPr lang="en-US" sz="1200" dirty="0"/>
              <a:t> (other)"))</a:t>
            </a:r>
          </a:p>
          <a:p>
            <a:pPr marL="0" indent="0" algn="l">
              <a:buNone/>
            </a:pPr>
            <a:endParaRPr lang="en-US" sz="1200" dirty="0"/>
          </a:p>
          <a:p>
            <a:pPr marL="0" indent="0" algn="l">
              <a:buNone/>
            </a:pPr>
            <a:endParaRPr lang="en-US" sz="1200"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27</a:t>
            </a:fld>
            <a:endParaRPr lang="en-US"/>
          </a:p>
        </p:txBody>
      </p:sp>
    </p:spTree>
    <p:extLst>
      <p:ext uri="{BB962C8B-B14F-4D97-AF65-F5344CB8AC3E}">
        <p14:creationId xmlns:p14="http://schemas.microsoft.com/office/powerpoint/2010/main" val="352458418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GB" sz="1200" kern="1200" dirty="0">
                <a:solidFill>
                  <a:schemeClr val="tx1"/>
                </a:solidFill>
                <a:latin typeface="+mn-lt"/>
                <a:ea typeface="+mn-ea"/>
                <a:cs typeface="+mn-cs"/>
              </a:rPr>
              <a:t>How</a:t>
            </a:r>
            <a:r>
              <a:rPr lang="en-GB" sz="1200" kern="1200" baseline="0" dirty="0">
                <a:solidFill>
                  <a:schemeClr val="tx1"/>
                </a:solidFill>
                <a:latin typeface="+mn-lt"/>
                <a:ea typeface="+mn-ea"/>
                <a:cs typeface="+mn-cs"/>
              </a:rPr>
              <a:t> to use </a:t>
            </a:r>
            <a:r>
              <a:rPr lang="en-GB" sz="1200" kern="1200" baseline="0" dirty="0" err="1">
                <a:solidFill>
                  <a:schemeClr val="tx1"/>
                </a:solidFill>
                <a:latin typeface="+mn-lt"/>
                <a:ea typeface="+mn-ea"/>
                <a:cs typeface="+mn-cs"/>
              </a:rPr>
              <a:t>abline</a:t>
            </a:r>
            <a:r>
              <a:rPr lang="en-GB" sz="1200" kern="1200" baseline="0" dirty="0">
                <a:solidFill>
                  <a:schemeClr val="tx1"/>
                </a:solidFill>
                <a:latin typeface="+mn-lt"/>
                <a:ea typeface="+mn-ea"/>
                <a:cs typeface="+mn-cs"/>
              </a:rPr>
              <a:t>():</a:t>
            </a:r>
          </a:p>
          <a:p>
            <a:pPr marL="171450" indent="-171450">
              <a:buFont typeface="Arial" panose="020B0604020202020204" pitchFamily="34" charset="0"/>
              <a:buChar char="•"/>
            </a:pPr>
            <a:r>
              <a:rPr lang="en-GB" sz="1200" kern="1200" baseline="0" dirty="0">
                <a:solidFill>
                  <a:schemeClr val="tx1"/>
                </a:solidFill>
                <a:latin typeface="+mn-lt"/>
                <a:ea typeface="+mn-ea"/>
                <a:cs typeface="+mn-cs"/>
              </a:rPr>
              <a:t>v=c(…) :	add vertical bars at the given x values</a:t>
            </a:r>
          </a:p>
          <a:p>
            <a:pPr marL="171450" indent="-171450">
              <a:buFont typeface="Arial" panose="020B0604020202020204" pitchFamily="34" charset="0"/>
              <a:buChar char="•"/>
            </a:pPr>
            <a:r>
              <a:rPr lang="en-GB" sz="1200" kern="1200" baseline="0" dirty="0">
                <a:solidFill>
                  <a:schemeClr val="tx1"/>
                </a:solidFill>
                <a:latin typeface="+mn-lt"/>
                <a:ea typeface="+mn-ea"/>
                <a:cs typeface="+mn-cs"/>
              </a:rPr>
              <a:t>h=c(…) : 	add horizontal bars at the given y values</a:t>
            </a:r>
          </a:p>
          <a:p>
            <a:pPr marL="171450" indent="-171450">
              <a:buFont typeface="Arial" panose="020B0604020202020204" pitchFamily="34" charset="0"/>
              <a:buChar char="•"/>
            </a:pPr>
            <a:r>
              <a:rPr lang="en-GB" sz="1200" kern="1200" baseline="0" dirty="0">
                <a:solidFill>
                  <a:schemeClr val="tx1"/>
                </a:solidFill>
                <a:latin typeface="+mn-lt"/>
                <a:ea typeface="+mn-ea"/>
                <a:cs typeface="+mn-cs"/>
              </a:rPr>
              <a:t>a=…,b=… : 	add an affine line with intercept a and slope b</a:t>
            </a:r>
          </a:p>
          <a:p>
            <a:pPr marL="171450" indent="-171450">
              <a:buFont typeface="Arial" panose="020B0604020202020204" pitchFamily="34" charset="0"/>
              <a:buChar char="•"/>
            </a:pPr>
            <a:r>
              <a:rPr lang="en-GB" sz="1200" kern="1200" baseline="0" dirty="0" err="1">
                <a:solidFill>
                  <a:schemeClr val="tx1"/>
                </a:solidFill>
                <a:latin typeface="+mn-lt"/>
                <a:ea typeface="+mn-ea"/>
                <a:cs typeface="+mn-cs"/>
              </a:rPr>
              <a:t>lm</a:t>
            </a:r>
            <a:r>
              <a:rPr lang="en-GB" sz="1200" kern="1200" baseline="0" dirty="0">
                <a:solidFill>
                  <a:schemeClr val="tx1"/>
                </a:solidFill>
                <a:latin typeface="+mn-lt"/>
                <a:ea typeface="+mn-ea"/>
                <a:cs typeface="+mn-cs"/>
              </a:rPr>
              <a:t>(…): 	add a trend line from a linear regression</a:t>
            </a:r>
            <a:endParaRPr lang="en-GB" sz="1200" kern="1200" dirty="0">
              <a:solidFill>
                <a:schemeClr val="tx1"/>
              </a:solidFill>
              <a:latin typeface="+mn-lt"/>
              <a:ea typeface="+mn-ea"/>
              <a:cs typeface="+mn-cs"/>
            </a:endParaRPr>
          </a:p>
          <a:p>
            <a:endParaRPr lang="en-GB" sz="1200" kern="1200" dirty="0">
              <a:solidFill>
                <a:schemeClr val="tx1"/>
              </a:solidFill>
              <a:latin typeface="+mn-lt"/>
              <a:ea typeface="+mn-ea"/>
              <a:cs typeface="+mn-cs"/>
            </a:endParaRPr>
          </a:p>
          <a:p>
            <a:endParaRPr lang="en-GB" sz="1200" kern="1200" dirty="0">
              <a:solidFill>
                <a:schemeClr val="tx1"/>
              </a:solidFill>
              <a:latin typeface="+mn-lt"/>
              <a:ea typeface="+mn-ea"/>
              <a:cs typeface="+mn-cs"/>
            </a:endParaRPr>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28</a:t>
            </a:fld>
            <a:endParaRPr lang="en-US"/>
          </a:p>
        </p:txBody>
      </p:sp>
    </p:spTree>
    <p:extLst>
      <p:ext uri="{BB962C8B-B14F-4D97-AF65-F5344CB8AC3E}">
        <p14:creationId xmlns:p14="http://schemas.microsoft.com/office/powerpoint/2010/main" val="90097500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GB" sz="1200" kern="1200" dirty="0">
                <a:solidFill>
                  <a:schemeClr val="tx1"/>
                </a:solidFill>
                <a:latin typeface="+mn-lt"/>
                <a:ea typeface="+mn-ea"/>
                <a:cs typeface="+mn-cs"/>
              </a:rPr>
              <a:t>How</a:t>
            </a:r>
            <a:r>
              <a:rPr lang="en-GB" sz="1200" kern="1200" baseline="0" dirty="0">
                <a:solidFill>
                  <a:schemeClr val="tx1"/>
                </a:solidFill>
                <a:latin typeface="+mn-lt"/>
                <a:ea typeface="+mn-ea"/>
                <a:cs typeface="+mn-cs"/>
              </a:rPr>
              <a:t> to use </a:t>
            </a:r>
            <a:r>
              <a:rPr lang="en-GB" sz="1200" kern="1200" baseline="0" dirty="0" err="1">
                <a:solidFill>
                  <a:schemeClr val="tx1"/>
                </a:solidFill>
                <a:latin typeface="+mn-lt"/>
                <a:ea typeface="+mn-ea"/>
                <a:cs typeface="+mn-cs"/>
              </a:rPr>
              <a:t>abline</a:t>
            </a:r>
            <a:r>
              <a:rPr lang="en-GB" sz="1200" kern="1200" baseline="0" dirty="0">
                <a:solidFill>
                  <a:schemeClr val="tx1"/>
                </a:solidFill>
                <a:latin typeface="+mn-lt"/>
                <a:ea typeface="+mn-ea"/>
                <a:cs typeface="+mn-cs"/>
              </a:rPr>
              <a:t>():</a:t>
            </a:r>
          </a:p>
          <a:p>
            <a:pPr marL="171450" indent="-171450">
              <a:buFont typeface="Arial" panose="020B0604020202020204" pitchFamily="34" charset="0"/>
              <a:buChar char="•"/>
            </a:pPr>
            <a:r>
              <a:rPr lang="en-GB" sz="1200" kern="1200" baseline="0" dirty="0">
                <a:solidFill>
                  <a:schemeClr val="tx1"/>
                </a:solidFill>
                <a:latin typeface="+mn-lt"/>
                <a:ea typeface="+mn-ea"/>
                <a:cs typeface="+mn-cs"/>
              </a:rPr>
              <a:t>v=c(…) :	add vertical bars at the given x values</a:t>
            </a:r>
          </a:p>
          <a:p>
            <a:pPr marL="171450" indent="-171450">
              <a:buFont typeface="Arial" panose="020B0604020202020204" pitchFamily="34" charset="0"/>
              <a:buChar char="•"/>
            </a:pPr>
            <a:r>
              <a:rPr lang="en-GB" sz="1200" kern="1200" baseline="0" dirty="0">
                <a:solidFill>
                  <a:schemeClr val="tx1"/>
                </a:solidFill>
                <a:latin typeface="+mn-lt"/>
                <a:ea typeface="+mn-ea"/>
                <a:cs typeface="+mn-cs"/>
              </a:rPr>
              <a:t>h=c(…) : 	add horizontal bars at the given y values</a:t>
            </a:r>
          </a:p>
          <a:p>
            <a:pPr marL="171450" indent="-171450">
              <a:buFont typeface="Arial" panose="020B0604020202020204" pitchFamily="34" charset="0"/>
              <a:buChar char="•"/>
            </a:pPr>
            <a:r>
              <a:rPr lang="en-GB" sz="1200" kern="1200" baseline="0" dirty="0">
                <a:solidFill>
                  <a:schemeClr val="tx1"/>
                </a:solidFill>
                <a:latin typeface="+mn-lt"/>
                <a:ea typeface="+mn-ea"/>
                <a:cs typeface="+mn-cs"/>
              </a:rPr>
              <a:t>a=…,b=… : 	add an affine line with intercept a and slope b</a:t>
            </a:r>
          </a:p>
          <a:p>
            <a:pPr marL="171450" indent="-171450">
              <a:buFont typeface="Arial" panose="020B0604020202020204" pitchFamily="34" charset="0"/>
              <a:buChar char="•"/>
            </a:pPr>
            <a:r>
              <a:rPr lang="en-GB" sz="1200" kern="1200" baseline="0" dirty="0" err="1">
                <a:solidFill>
                  <a:schemeClr val="tx1"/>
                </a:solidFill>
                <a:latin typeface="+mn-lt"/>
                <a:ea typeface="+mn-ea"/>
                <a:cs typeface="+mn-cs"/>
              </a:rPr>
              <a:t>lm</a:t>
            </a:r>
            <a:r>
              <a:rPr lang="en-GB" sz="1200" kern="1200" baseline="0" dirty="0">
                <a:solidFill>
                  <a:schemeClr val="tx1"/>
                </a:solidFill>
                <a:latin typeface="+mn-lt"/>
                <a:ea typeface="+mn-ea"/>
                <a:cs typeface="+mn-cs"/>
              </a:rPr>
              <a:t>(…): 	add a trend line from a linear regression</a:t>
            </a:r>
            <a:endParaRPr lang="en-GB" sz="1200" kern="1200" dirty="0">
              <a:solidFill>
                <a:schemeClr val="tx1"/>
              </a:solidFill>
              <a:latin typeface="+mn-lt"/>
              <a:ea typeface="+mn-ea"/>
              <a:cs typeface="+mn-cs"/>
            </a:endParaRPr>
          </a:p>
          <a:p>
            <a:endParaRPr lang="en-GB" sz="1200" kern="1200" dirty="0">
              <a:solidFill>
                <a:schemeClr val="tx1"/>
              </a:solidFill>
              <a:latin typeface="+mn-lt"/>
              <a:ea typeface="+mn-ea"/>
              <a:cs typeface="+mn-cs"/>
            </a:endParaRPr>
          </a:p>
          <a:p>
            <a:r>
              <a:rPr lang="en-GB" sz="1200" kern="1200" dirty="0">
                <a:solidFill>
                  <a:schemeClr val="tx1"/>
                </a:solidFill>
                <a:latin typeface="+mn-lt"/>
                <a:ea typeface="+mn-ea"/>
                <a:cs typeface="+mn-cs"/>
              </a:rPr>
              <a:t>To make the grey lines coincide with the tick marks:</a:t>
            </a:r>
          </a:p>
          <a:p>
            <a:pPr marL="228600" indent="-228600">
              <a:buAutoNum type="arabicPeriod"/>
            </a:pPr>
            <a:r>
              <a:rPr lang="en-GB" sz="1200" kern="1200" dirty="0">
                <a:solidFill>
                  <a:schemeClr val="tx1"/>
                </a:solidFill>
                <a:latin typeface="+mn-lt"/>
                <a:ea typeface="+mn-ea"/>
                <a:cs typeface="+mn-cs"/>
              </a:rPr>
              <a:t>Disable tick marks by passing </a:t>
            </a:r>
            <a:r>
              <a:rPr lang="en-GB" sz="1200" kern="1200" dirty="0" err="1">
                <a:solidFill>
                  <a:schemeClr val="tx1"/>
                </a:solidFill>
                <a:latin typeface="+mn-lt"/>
                <a:ea typeface="+mn-ea"/>
                <a:cs typeface="+mn-cs"/>
              </a:rPr>
              <a:t>xaxt</a:t>
            </a:r>
            <a:r>
              <a:rPr lang="en-GB" sz="1200" kern="1200" dirty="0">
                <a:solidFill>
                  <a:schemeClr val="tx1"/>
                </a:solidFill>
                <a:latin typeface="+mn-lt"/>
                <a:ea typeface="+mn-ea"/>
                <a:cs typeface="+mn-cs"/>
              </a:rPr>
              <a:t>=‘n’: &gt; plot(Ozone ~ Wind, …, </a:t>
            </a:r>
            <a:r>
              <a:rPr lang="en-GB" sz="1200" kern="1200" dirty="0" err="1">
                <a:solidFill>
                  <a:schemeClr val="tx1"/>
                </a:solidFill>
                <a:latin typeface="+mn-lt"/>
                <a:ea typeface="+mn-ea"/>
                <a:cs typeface="+mn-cs"/>
              </a:rPr>
              <a:t>xaxt</a:t>
            </a:r>
            <a:r>
              <a:rPr lang="en-GB" sz="1200" kern="1200" dirty="0">
                <a:solidFill>
                  <a:schemeClr val="tx1"/>
                </a:solidFill>
                <a:latin typeface="+mn-lt"/>
                <a:ea typeface="+mn-ea"/>
                <a:cs typeface="+mn-cs"/>
              </a:rPr>
              <a:t>='n’)</a:t>
            </a:r>
          </a:p>
          <a:p>
            <a:pPr marL="228600" indent="-228600">
              <a:buAutoNum type="arabicPeriod"/>
            </a:pPr>
            <a:r>
              <a:rPr lang="en-GB" sz="1200" kern="1200" dirty="0">
                <a:solidFill>
                  <a:schemeClr val="tx1"/>
                </a:solidFill>
                <a:latin typeface="+mn-lt"/>
                <a:ea typeface="+mn-ea"/>
                <a:cs typeface="+mn-cs"/>
              </a:rPr>
              <a:t>Add an axis with desired tick marks:</a:t>
            </a:r>
            <a:br>
              <a:rPr lang="en-GB" sz="1200" kern="1200" dirty="0">
                <a:solidFill>
                  <a:schemeClr val="tx1"/>
                </a:solidFill>
                <a:latin typeface="+mn-lt"/>
                <a:ea typeface="+mn-ea"/>
                <a:cs typeface="+mn-cs"/>
              </a:rPr>
            </a:br>
            <a:r>
              <a:rPr lang="en-GB" sz="1200" kern="1200" dirty="0">
                <a:solidFill>
                  <a:schemeClr val="tx1"/>
                </a:solidFill>
                <a:latin typeface="+mn-lt"/>
                <a:ea typeface="+mn-ea"/>
                <a:cs typeface="+mn-cs"/>
              </a:rPr>
              <a:t>axis(side=1, at=</a:t>
            </a:r>
            <a:r>
              <a:rPr lang="en-GB" sz="1200" kern="1200" dirty="0" err="1">
                <a:solidFill>
                  <a:schemeClr val="tx1"/>
                </a:solidFill>
                <a:latin typeface="+mn-lt"/>
                <a:ea typeface="+mn-ea"/>
                <a:cs typeface="+mn-cs"/>
              </a:rPr>
              <a:t>seq</a:t>
            </a:r>
            <a:r>
              <a:rPr lang="en-GB" sz="1200" kern="1200" dirty="0">
                <a:solidFill>
                  <a:schemeClr val="tx1"/>
                </a:solidFill>
                <a:latin typeface="+mn-lt"/>
                <a:ea typeface="+mn-ea"/>
                <a:cs typeface="+mn-cs"/>
              </a:rPr>
              <a:t>(3,21,3))</a:t>
            </a:r>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29</a:t>
            </a:fld>
            <a:endParaRPr lang="en-US"/>
          </a:p>
        </p:txBody>
      </p:sp>
    </p:spTree>
    <p:extLst>
      <p:ext uri="{BB962C8B-B14F-4D97-AF65-F5344CB8AC3E}">
        <p14:creationId xmlns:p14="http://schemas.microsoft.com/office/powerpoint/2010/main" val="413868993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GB" sz="1200" kern="1200">
                <a:solidFill>
                  <a:schemeClr val="tx1"/>
                </a:solidFill>
                <a:latin typeface="+mn-lt"/>
                <a:ea typeface="+mn-ea"/>
                <a:cs typeface="+mn-cs"/>
              </a:rPr>
              <a:t>How</a:t>
            </a:r>
            <a:r>
              <a:rPr lang="en-GB" sz="1200" kern="1200" baseline="0">
                <a:solidFill>
                  <a:schemeClr val="tx1"/>
                </a:solidFill>
                <a:latin typeface="+mn-lt"/>
                <a:ea typeface="+mn-ea"/>
                <a:cs typeface="+mn-cs"/>
              </a:rPr>
              <a:t> to use abline</a:t>
            </a:r>
            <a:r>
              <a:rPr lang="en-GB" sz="1200" kern="1200" baseline="0" dirty="0">
                <a:solidFill>
                  <a:schemeClr val="tx1"/>
                </a:solidFill>
                <a:latin typeface="+mn-lt"/>
                <a:ea typeface="+mn-ea"/>
                <a:cs typeface="+mn-cs"/>
              </a:rPr>
              <a:t>():</a:t>
            </a:r>
          </a:p>
          <a:p>
            <a:pPr marL="171450" indent="-171450">
              <a:buFont typeface="Arial" panose="020B0604020202020204" pitchFamily="34" charset="0"/>
              <a:buChar char="•"/>
            </a:pPr>
            <a:r>
              <a:rPr lang="en-GB" sz="1200" kern="1200" baseline="0">
                <a:solidFill>
                  <a:schemeClr val="tx1"/>
                </a:solidFill>
                <a:latin typeface="+mn-lt"/>
                <a:ea typeface="+mn-ea"/>
                <a:cs typeface="+mn-cs"/>
              </a:rPr>
              <a:t>v=c(…) :	add vertical bars at the given x values</a:t>
            </a:r>
            <a:endParaRPr lang="en-GB" sz="1200" kern="1200" baseline="0" dirty="0">
              <a:solidFill>
                <a:schemeClr val="tx1"/>
              </a:solidFill>
              <a:latin typeface="+mn-lt"/>
              <a:ea typeface="+mn-ea"/>
              <a:cs typeface="+mn-cs"/>
            </a:endParaRPr>
          </a:p>
          <a:p>
            <a:pPr marL="171450" indent="-171450">
              <a:buFont typeface="Arial" panose="020B0604020202020204" pitchFamily="34" charset="0"/>
              <a:buChar char="•"/>
            </a:pPr>
            <a:r>
              <a:rPr lang="en-GB" sz="1200" kern="1200" baseline="0">
                <a:solidFill>
                  <a:schemeClr val="tx1"/>
                </a:solidFill>
                <a:latin typeface="+mn-lt"/>
                <a:ea typeface="+mn-ea"/>
                <a:cs typeface="+mn-cs"/>
              </a:rPr>
              <a:t>h=c(…) : 	add horizontal bars at the given y values</a:t>
            </a:r>
            <a:endParaRPr lang="en-GB" sz="1200" kern="1200" baseline="0" dirty="0">
              <a:solidFill>
                <a:schemeClr val="tx1"/>
              </a:solidFill>
              <a:latin typeface="+mn-lt"/>
              <a:ea typeface="+mn-ea"/>
              <a:cs typeface="+mn-cs"/>
            </a:endParaRPr>
          </a:p>
          <a:p>
            <a:pPr marL="171450" indent="-171450">
              <a:buFont typeface="Arial" panose="020B0604020202020204" pitchFamily="34" charset="0"/>
              <a:buChar char="•"/>
            </a:pPr>
            <a:r>
              <a:rPr lang="en-GB" sz="1200" kern="1200" baseline="0" dirty="0">
                <a:solidFill>
                  <a:schemeClr val="tx1"/>
                </a:solidFill>
                <a:latin typeface="+mn-lt"/>
                <a:ea typeface="+mn-ea"/>
                <a:cs typeface="+mn-cs"/>
              </a:rPr>
              <a:t>a=…,</a:t>
            </a:r>
            <a:r>
              <a:rPr lang="en-GB" sz="1200" kern="1200" baseline="0">
                <a:solidFill>
                  <a:schemeClr val="tx1"/>
                </a:solidFill>
                <a:latin typeface="+mn-lt"/>
                <a:ea typeface="+mn-ea"/>
                <a:cs typeface="+mn-cs"/>
              </a:rPr>
              <a:t>b=… : 	add an affine line with intercept a and slope b</a:t>
            </a:r>
            <a:endParaRPr lang="en-GB" sz="1200" kern="1200" baseline="0" dirty="0">
              <a:solidFill>
                <a:schemeClr val="tx1"/>
              </a:solidFill>
              <a:latin typeface="+mn-lt"/>
              <a:ea typeface="+mn-ea"/>
              <a:cs typeface="+mn-cs"/>
            </a:endParaRPr>
          </a:p>
          <a:p>
            <a:pPr marL="171450" indent="-171450">
              <a:buFont typeface="Arial" panose="020B0604020202020204" pitchFamily="34" charset="0"/>
              <a:buChar char="•"/>
            </a:pPr>
            <a:r>
              <a:rPr lang="en-GB" sz="1200" kern="1200" baseline="0">
                <a:solidFill>
                  <a:schemeClr val="tx1"/>
                </a:solidFill>
                <a:latin typeface="+mn-lt"/>
                <a:ea typeface="+mn-ea"/>
                <a:cs typeface="+mn-cs"/>
              </a:rPr>
              <a:t>lm(…): 	add a trend line from a linear regression</a:t>
            </a:r>
            <a:endParaRPr lang="en-GB" sz="1200" kern="1200" dirty="0">
              <a:solidFill>
                <a:schemeClr val="tx1"/>
              </a:solidFill>
              <a:latin typeface="+mn-lt"/>
              <a:ea typeface="+mn-ea"/>
              <a:cs typeface="+mn-cs"/>
            </a:endParaRPr>
          </a:p>
          <a:p>
            <a:endParaRPr lang="en-GB" sz="1200" kern="1200" dirty="0">
              <a:solidFill>
                <a:schemeClr val="tx1"/>
              </a:solidFill>
              <a:latin typeface="+mn-lt"/>
              <a:ea typeface="+mn-ea"/>
              <a:cs typeface="+mn-cs"/>
            </a:endParaRPr>
          </a:p>
          <a:p>
            <a:endParaRPr lang="en-GB" sz="1200" kern="1200" dirty="0">
              <a:solidFill>
                <a:schemeClr val="tx1"/>
              </a:solidFill>
              <a:latin typeface="+mn-lt"/>
              <a:ea typeface="+mn-ea"/>
              <a:cs typeface="+mn-cs"/>
            </a:endParaRPr>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30</a:t>
            </a:fld>
            <a:endParaRPr lang="en-US"/>
          </a:p>
        </p:txBody>
      </p:sp>
    </p:spTree>
    <p:extLst>
      <p:ext uri="{BB962C8B-B14F-4D97-AF65-F5344CB8AC3E}">
        <p14:creationId xmlns:p14="http://schemas.microsoft.com/office/powerpoint/2010/main" val="217072106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a:t>This type of image </a:t>
            </a:r>
            <a:r>
              <a:rPr lang="fr-FR" dirty="0" err="1"/>
              <a:t>is</a:t>
            </a:r>
            <a:r>
              <a:rPr lang="fr-FR" dirty="0"/>
              <a:t> </a:t>
            </a:r>
            <a:r>
              <a:rPr lang="fr-FR" dirty="0" err="1"/>
              <a:t>also</a:t>
            </a:r>
            <a:r>
              <a:rPr lang="fr-FR" dirty="0"/>
              <a:t> </a:t>
            </a:r>
            <a:r>
              <a:rPr lang="fr-FR" dirty="0" err="1"/>
              <a:t>called</a:t>
            </a:r>
            <a:r>
              <a:rPr lang="fr-FR" dirty="0"/>
              <a:t> a </a:t>
            </a:r>
            <a:r>
              <a:rPr lang="fr-FR" dirty="0" err="1"/>
              <a:t>Draftsman's</a:t>
            </a:r>
            <a:r>
              <a:rPr lang="fr-FR" dirty="0"/>
              <a:t> display - </a:t>
            </a:r>
            <a:r>
              <a:rPr lang="fr-FR" dirty="0" err="1"/>
              <a:t>it</a:t>
            </a:r>
            <a:r>
              <a:rPr lang="fr-FR" dirty="0"/>
              <a:t> shows the possible </a:t>
            </a:r>
            <a:r>
              <a:rPr lang="fr-FR" dirty="0" err="1"/>
              <a:t>two-dimensional</a:t>
            </a:r>
            <a:r>
              <a:rPr lang="fr-FR" dirty="0"/>
              <a:t> projections of </a:t>
            </a:r>
            <a:r>
              <a:rPr lang="fr-FR" dirty="0" err="1"/>
              <a:t>multidimensional</a:t>
            </a:r>
            <a:r>
              <a:rPr lang="fr-FR" dirty="0"/>
              <a:t> data (in </a:t>
            </a:r>
            <a:r>
              <a:rPr lang="fr-FR" dirty="0" err="1"/>
              <a:t>this</a:t>
            </a:r>
            <a:r>
              <a:rPr lang="fr-FR" dirty="0"/>
              <a:t> case, four </a:t>
            </a:r>
            <a:r>
              <a:rPr lang="fr-FR" dirty="0" err="1"/>
              <a:t>dimensional</a:t>
            </a:r>
            <a:r>
              <a:rPr lang="fr-FR" dirty="0"/>
              <a:t>).</a:t>
            </a:r>
          </a:p>
          <a:p>
            <a:endParaRPr lang="fr-FR" b="1" dirty="0"/>
          </a:p>
          <a:p>
            <a:r>
              <a:rPr lang="fr-FR" b="1" dirty="0"/>
              <a:t>Note the </a:t>
            </a:r>
            <a:r>
              <a:rPr lang="fr-FR" b="1" dirty="0" err="1"/>
              <a:t>following</a:t>
            </a:r>
            <a:r>
              <a:rPr lang="fr-FR" b="1" dirty="0"/>
              <a:t> </a:t>
            </a:r>
            <a:r>
              <a:rPr lang="fr-FR" b="1" dirty="0" err="1"/>
              <a:t>syntax</a:t>
            </a:r>
            <a:r>
              <a:rPr lang="fr-FR" b="1" dirty="0"/>
              <a:t> (</a:t>
            </a:r>
            <a:r>
              <a:rPr lang="fr-FR" b="1" dirty="0" err="1"/>
              <a:t>see</a:t>
            </a:r>
            <a:r>
              <a:rPr lang="fr-FR" b="1" dirty="0"/>
              <a:t> :</a:t>
            </a:r>
          </a:p>
          <a:p>
            <a:endParaRPr lang="fr-FR" b="1" dirty="0"/>
          </a:p>
          <a:p>
            <a:r>
              <a:rPr lang="fr-FR" sz="1200" dirty="0">
                <a:solidFill>
                  <a:srgbClr val="4F81BD"/>
                </a:solidFill>
                <a:latin typeface="Lucida Console" panose="020B0609040504020204" pitchFamily="49" charset="0"/>
                <a:ea typeface="Courier" charset="0"/>
                <a:cs typeface="Courier" charset="0"/>
              </a:rPr>
              <a:t>c("</a:t>
            </a:r>
            <a:r>
              <a:rPr lang="fr-FR" sz="1200" dirty="0" err="1">
                <a:solidFill>
                  <a:srgbClr val="4F81BD"/>
                </a:solidFill>
                <a:latin typeface="Lucida Console" panose="020B0609040504020204" pitchFamily="49" charset="0"/>
                <a:ea typeface="Courier" charset="0"/>
                <a:cs typeface="Courier" charset="0"/>
              </a:rPr>
              <a:t>red</a:t>
            </a:r>
            <a:r>
              <a:rPr lang="fr-FR" sz="1200" dirty="0">
                <a:solidFill>
                  <a:srgbClr val="4F81BD"/>
                </a:solidFill>
                <a:latin typeface="Lucida Console" panose="020B0609040504020204" pitchFamily="49" charset="0"/>
                <a:ea typeface="Courier" charset="0"/>
                <a:cs typeface="Courier" charset="0"/>
              </a:rPr>
              <a:t>", "green3", "</a:t>
            </a:r>
            <a:r>
              <a:rPr lang="fr-FR" sz="1200" dirty="0" err="1">
                <a:solidFill>
                  <a:srgbClr val="4F81BD"/>
                </a:solidFill>
                <a:latin typeface="Lucida Console" panose="020B0609040504020204" pitchFamily="49" charset="0"/>
                <a:ea typeface="Courier" charset="0"/>
                <a:cs typeface="Courier" charset="0"/>
              </a:rPr>
              <a:t>blue</a:t>
            </a:r>
            <a:r>
              <a:rPr lang="fr-FR" sz="1200" dirty="0">
                <a:solidFill>
                  <a:srgbClr val="4F81BD"/>
                </a:solidFill>
                <a:latin typeface="Lucida Console" panose="020B0609040504020204" pitchFamily="49" charset="0"/>
                <a:ea typeface="Courier" charset="0"/>
                <a:cs typeface="Courier" charset="0"/>
              </a:rPr>
              <a:t>")[</a:t>
            </a:r>
            <a:r>
              <a:rPr lang="fr-FR" sz="1200" dirty="0" err="1">
                <a:solidFill>
                  <a:srgbClr val="4F81BD"/>
                </a:solidFill>
                <a:latin typeface="Lucida Console" panose="020B0609040504020204" pitchFamily="49" charset="0"/>
                <a:ea typeface="Courier" charset="0"/>
                <a:cs typeface="Courier" charset="0"/>
              </a:rPr>
              <a:t>iris$Species</a:t>
            </a:r>
            <a:r>
              <a:rPr lang="fr-FR" sz="1200" dirty="0">
                <a:solidFill>
                  <a:srgbClr val="4F81BD"/>
                </a:solidFill>
                <a:latin typeface="Lucida Console" panose="020B0609040504020204" pitchFamily="49" charset="0"/>
                <a:ea typeface="Courier" charset="0"/>
                <a:cs typeface="Courier" charset="0"/>
              </a:rPr>
              <a:t>]) </a:t>
            </a:r>
          </a:p>
          <a:p>
            <a:endParaRPr lang="fr-FR" sz="1200" b="1" dirty="0">
              <a:solidFill>
                <a:srgbClr val="4F81BD"/>
              </a:solidFill>
              <a:latin typeface="Lucida Console" panose="020B0609040504020204" pitchFamily="49" charset="0"/>
            </a:endParaRPr>
          </a:p>
          <a:p>
            <a:r>
              <a:rPr lang="fr-FR" sz="1200" b="0" dirty="0">
                <a:solidFill>
                  <a:srgbClr val="4F81BD"/>
                </a:solidFill>
                <a:latin typeface="Lucida Console" panose="020B0609040504020204" pitchFamily="49" charset="0"/>
              </a:rPr>
              <a:t>This </a:t>
            </a:r>
            <a:r>
              <a:rPr lang="fr-FR" sz="1200" b="0" dirty="0" err="1">
                <a:solidFill>
                  <a:srgbClr val="4F81BD"/>
                </a:solidFill>
                <a:latin typeface="Lucida Console" panose="020B0609040504020204" pitchFamily="49" charset="0"/>
              </a:rPr>
              <a:t>constructs</a:t>
            </a:r>
            <a:r>
              <a:rPr lang="fr-FR" sz="1200" b="0" dirty="0">
                <a:solidFill>
                  <a:srgbClr val="4F81BD"/>
                </a:solidFill>
                <a:latin typeface="Lucida Console" panose="020B0609040504020204" pitchFamily="49" charset="0"/>
              </a:rPr>
              <a:t> a </a:t>
            </a:r>
            <a:r>
              <a:rPr lang="fr-FR" sz="1200" b="0" dirty="0" err="1">
                <a:solidFill>
                  <a:srgbClr val="4F81BD"/>
                </a:solidFill>
                <a:latin typeface="Lucida Console" panose="020B0609040504020204" pitchFamily="49" charset="0"/>
              </a:rPr>
              <a:t>vector</a:t>
            </a:r>
            <a:r>
              <a:rPr lang="fr-FR" sz="1200" b="0" dirty="0">
                <a:solidFill>
                  <a:srgbClr val="4F81BD"/>
                </a:solidFill>
                <a:latin typeface="Lucida Console" panose="020B0609040504020204" pitchFamily="49" charset="0"/>
              </a:rPr>
              <a:t> as long as </a:t>
            </a:r>
            <a:r>
              <a:rPr lang="fr-FR" sz="1200" b="0" dirty="0" err="1">
                <a:solidFill>
                  <a:srgbClr val="4F81BD"/>
                </a:solidFill>
                <a:latin typeface="Lucida Console" panose="020B0609040504020204" pitchFamily="49" charset="0"/>
              </a:rPr>
              <a:t>iris$Species</a:t>
            </a:r>
            <a:r>
              <a:rPr lang="fr-FR" sz="1200" b="0" dirty="0">
                <a:solidFill>
                  <a:srgbClr val="4F81BD"/>
                </a:solidFill>
                <a:latin typeface="Lucida Console" panose="020B0609040504020204" pitchFamily="49" charset="0"/>
              </a:rPr>
              <a:t>, </a:t>
            </a:r>
            <a:r>
              <a:rPr lang="fr-FR" sz="1200" b="0" dirty="0" err="1">
                <a:solidFill>
                  <a:srgbClr val="4F81BD"/>
                </a:solidFill>
                <a:latin typeface="Lucida Console" panose="020B0609040504020204" pitchFamily="49" charset="0"/>
              </a:rPr>
              <a:t>containing</a:t>
            </a:r>
            <a:r>
              <a:rPr lang="fr-FR" sz="1200" b="0" dirty="0">
                <a:solidFill>
                  <a:srgbClr val="4F81BD"/>
                </a:solidFill>
                <a:latin typeface="Lucida Console" panose="020B0609040504020204" pitchFamily="49" charset="0"/>
              </a:rPr>
              <a:t> values </a:t>
            </a:r>
            <a:r>
              <a:rPr lang="fr-FR" sz="1200" b="0" dirty="0" err="1">
                <a:solidFill>
                  <a:srgbClr val="4F81BD"/>
                </a:solidFill>
                <a:latin typeface="Lucida Console" panose="020B0609040504020204" pitchFamily="49" charset="0"/>
              </a:rPr>
              <a:t>from</a:t>
            </a:r>
            <a:r>
              <a:rPr lang="fr-FR" sz="1200" b="0" dirty="0">
                <a:solidFill>
                  <a:srgbClr val="4F81BD"/>
                </a:solidFill>
                <a:latin typeface="Lucida Console" panose="020B0609040504020204" pitchFamily="49" charset="0"/>
              </a:rPr>
              <a:t> </a:t>
            </a:r>
            <a:r>
              <a:rPr lang="fr-FR" sz="1200" dirty="0">
                <a:solidFill>
                  <a:srgbClr val="4F81BD"/>
                </a:solidFill>
                <a:latin typeface="Lucida Console" panose="020B0609040504020204" pitchFamily="49" charset="0"/>
                <a:ea typeface="Courier" charset="0"/>
                <a:cs typeface="Courier" charset="0"/>
              </a:rPr>
              <a:t>c("</a:t>
            </a:r>
            <a:r>
              <a:rPr lang="fr-FR" sz="1200" dirty="0" err="1">
                <a:solidFill>
                  <a:srgbClr val="4F81BD"/>
                </a:solidFill>
                <a:latin typeface="Lucida Console" panose="020B0609040504020204" pitchFamily="49" charset="0"/>
                <a:ea typeface="Courier" charset="0"/>
                <a:cs typeface="Courier" charset="0"/>
              </a:rPr>
              <a:t>red</a:t>
            </a:r>
            <a:r>
              <a:rPr lang="fr-FR" sz="1200" dirty="0">
                <a:solidFill>
                  <a:srgbClr val="4F81BD"/>
                </a:solidFill>
                <a:latin typeface="Lucida Console" panose="020B0609040504020204" pitchFamily="49" charset="0"/>
                <a:ea typeface="Courier" charset="0"/>
                <a:cs typeface="Courier" charset="0"/>
              </a:rPr>
              <a:t>", "green3", "</a:t>
            </a:r>
            <a:r>
              <a:rPr lang="fr-FR" sz="1200" dirty="0" err="1">
                <a:solidFill>
                  <a:srgbClr val="4F81BD"/>
                </a:solidFill>
                <a:latin typeface="Lucida Console" panose="020B0609040504020204" pitchFamily="49" charset="0"/>
                <a:ea typeface="Courier" charset="0"/>
                <a:cs typeface="Courier" charset="0"/>
              </a:rPr>
              <a:t>blue</a:t>
            </a:r>
            <a:r>
              <a:rPr lang="fr-FR" sz="1200" dirty="0">
                <a:solidFill>
                  <a:srgbClr val="4F81BD"/>
                </a:solidFill>
                <a:latin typeface="Lucida Console" panose="020B0609040504020204" pitchFamily="49" charset="0"/>
                <a:ea typeface="Courier" charset="0"/>
                <a:cs typeface="Courier" charset="0"/>
              </a:rPr>
              <a:t>") </a:t>
            </a:r>
            <a:r>
              <a:rPr lang="fr-FR" sz="1200" dirty="0" err="1">
                <a:solidFill>
                  <a:srgbClr val="4F81BD"/>
                </a:solidFill>
                <a:latin typeface="Lucida Console" panose="020B0609040504020204" pitchFamily="49" charset="0"/>
                <a:ea typeface="Courier" charset="0"/>
                <a:cs typeface="Courier" charset="0"/>
              </a:rPr>
              <a:t>according</a:t>
            </a:r>
            <a:r>
              <a:rPr lang="fr-FR" sz="1200" dirty="0">
                <a:solidFill>
                  <a:srgbClr val="4F81BD"/>
                </a:solidFill>
                <a:latin typeface="Lucida Console" panose="020B0609040504020204" pitchFamily="49" charset="0"/>
                <a:ea typeface="Courier" charset="0"/>
                <a:cs typeface="Courier" charset="0"/>
              </a:rPr>
              <a:t> to the </a:t>
            </a:r>
            <a:r>
              <a:rPr lang="fr-FR" sz="1200" dirty="0" err="1">
                <a:solidFill>
                  <a:srgbClr val="4F81BD"/>
                </a:solidFill>
                <a:latin typeface="Lucida Console" panose="020B0609040504020204" pitchFamily="49" charset="0"/>
                <a:ea typeface="Courier" charset="0"/>
                <a:cs typeface="Courier" charset="0"/>
              </a:rPr>
              <a:t>level</a:t>
            </a:r>
            <a:r>
              <a:rPr lang="fr-FR" sz="1200" dirty="0">
                <a:solidFill>
                  <a:srgbClr val="4F81BD"/>
                </a:solidFill>
                <a:latin typeface="Lucida Console" panose="020B0609040504020204" pitchFamily="49" charset="0"/>
                <a:ea typeface="Courier" charset="0"/>
                <a:cs typeface="Courier" charset="0"/>
              </a:rPr>
              <a:t>, i.e. </a:t>
            </a:r>
            <a:r>
              <a:rPr lang="fr-FR" sz="1200" dirty="0" err="1">
                <a:solidFill>
                  <a:srgbClr val="4F81BD"/>
                </a:solidFill>
                <a:latin typeface="Lucida Console" panose="020B0609040504020204" pitchFamily="49" charset="0"/>
                <a:ea typeface="Courier" charset="0"/>
                <a:cs typeface="Courier" charset="0"/>
              </a:rPr>
              <a:t>it</a:t>
            </a:r>
            <a:r>
              <a:rPr lang="fr-FR" sz="1200" dirty="0">
                <a:solidFill>
                  <a:srgbClr val="4F81BD"/>
                </a:solidFill>
                <a:latin typeface="Lucida Console" panose="020B0609040504020204" pitchFamily="49" charset="0"/>
                <a:ea typeface="Courier" charset="0"/>
                <a:cs typeface="Courier" charset="0"/>
              </a:rPr>
              <a:t> </a:t>
            </a:r>
            <a:r>
              <a:rPr lang="fr-FR" sz="1200" dirty="0" err="1">
                <a:solidFill>
                  <a:srgbClr val="4F81BD"/>
                </a:solidFill>
                <a:latin typeface="Lucida Console" panose="020B0609040504020204" pitchFamily="49" charset="0"/>
                <a:ea typeface="Courier" charset="0"/>
                <a:cs typeface="Courier" charset="0"/>
              </a:rPr>
              <a:t>will</a:t>
            </a:r>
            <a:r>
              <a:rPr lang="fr-FR" sz="1200" dirty="0">
                <a:solidFill>
                  <a:srgbClr val="4F81BD"/>
                </a:solidFill>
                <a:latin typeface="Lucida Console" panose="020B0609040504020204" pitchFamily="49" charset="0"/>
                <a:ea typeface="Courier" charset="0"/>
                <a:cs typeface="Courier" charset="0"/>
              </a:rPr>
              <a:t> </a:t>
            </a:r>
            <a:r>
              <a:rPr lang="fr-FR" sz="1200" dirty="0" err="1">
                <a:solidFill>
                  <a:srgbClr val="4F81BD"/>
                </a:solidFill>
                <a:latin typeface="Lucida Console" panose="020B0609040504020204" pitchFamily="49" charset="0"/>
                <a:ea typeface="Courier" charset="0"/>
                <a:cs typeface="Courier" charset="0"/>
              </a:rPr>
              <a:t>automagically</a:t>
            </a:r>
            <a:r>
              <a:rPr lang="fr-FR" sz="1200" dirty="0">
                <a:solidFill>
                  <a:srgbClr val="4F81BD"/>
                </a:solidFill>
                <a:latin typeface="Lucida Console" panose="020B0609040504020204" pitchFamily="49" charset="0"/>
                <a:ea typeface="Courier" charset="0"/>
                <a:cs typeface="Courier" charset="0"/>
              </a:rPr>
              <a:t> </a:t>
            </a:r>
            <a:r>
              <a:rPr lang="fr-FR" sz="1200" dirty="0" err="1">
                <a:solidFill>
                  <a:srgbClr val="4F81BD"/>
                </a:solidFill>
                <a:latin typeface="Lucida Console" panose="020B0609040504020204" pitchFamily="49" charset="0"/>
                <a:ea typeface="Courier" charset="0"/>
                <a:cs typeface="Courier" charset="0"/>
              </a:rPr>
              <a:t>map</a:t>
            </a:r>
            <a:r>
              <a:rPr lang="fr-FR" sz="1200" dirty="0">
                <a:solidFill>
                  <a:srgbClr val="4F81BD"/>
                </a:solidFill>
                <a:latin typeface="Lucida Console" panose="020B0609040504020204" pitchFamily="49" charset="0"/>
                <a:ea typeface="Courier" charset="0"/>
                <a:cs typeface="Courier" charset="0"/>
              </a:rPr>
              <a:t>:</a:t>
            </a:r>
            <a:endParaRPr lang="fr-FR" b="0" dirty="0"/>
          </a:p>
          <a:p>
            <a:r>
              <a:rPr lang="fr-FR" b="0" dirty="0" err="1"/>
              <a:t>Setosa</a:t>
            </a:r>
            <a:r>
              <a:rPr lang="fr-FR" b="0" baseline="0" dirty="0"/>
              <a:t> -&gt;  </a:t>
            </a:r>
            <a:r>
              <a:rPr lang="fr-FR" b="0" baseline="0" dirty="0" err="1"/>
              <a:t>red</a:t>
            </a:r>
            <a:r>
              <a:rPr lang="fr-FR" b="0" baseline="0" dirty="0"/>
              <a:t>, </a:t>
            </a:r>
          </a:p>
          <a:p>
            <a:r>
              <a:rPr lang="fr-FR" b="0" baseline="0" dirty="0" err="1"/>
              <a:t>Versicolor</a:t>
            </a:r>
            <a:r>
              <a:rPr lang="fr-FR" b="0" baseline="0" dirty="0"/>
              <a:t> -&gt; green</a:t>
            </a:r>
          </a:p>
          <a:p>
            <a:r>
              <a:rPr lang="fr-FR" b="0" baseline="0" dirty="0" err="1"/>
              <a:t>Virginica</a:t>
            </a:r>
            <a:r>
              <a:rPr lang="fr-FR" b="0" baseline="0" dirty="0"/>
              <a:t> -&gt; </a:t>
            </a:r>
            <a:r>
              <a:rPr lang="fr-FR" b="0" baseline="0" dirty="0" err="1"/>
              <a:t>blue</a:t>
            </a:r>
            <a:endParaRPr lang="fr-FR" b="0" baseline="0" dirty="0"/>
          </a:p>
          <a:p>
            <a:r>
              <a:rPr lang="fr-FR" b="0" baseline="0" dirty="0"/>
              <a:t>This </a:t>
            </a:r>
            <a:r>
              <a:rPr lang="fr-FR" b="0" baseline="0" dirty="0" err="1"/>
              <a:t>even</a:t>
            </a:r>
            <a:r>
              <a:rPr lang="fr-FR" b="0" baseline="0" dirty="0"/>
              <a:t> </a:t>
            </a:r>
            <a:r>
              <a:rPr lang="fr-FR" b="0" baseline="0" dirty="0" err="1"/>
              <a:t>works</a:t>
            </a:r>
            <a:r>
              <a:rPr lang="fr-FR" b="0" baseline="0" dirty="0"/>
              <a:t> </a:t>
            </a:r>
            <a:r>
              <a:rPr lang="fr-FR" b="0" baseline="0" dirty="0" err="1"/>
              <a:t>with</a:t>
            </a:r>
            <a:r>
              <a:rPr lang="fr-FR" b="0" baseline="0" dirty="0"/>
              <a:t> </a:t>
            </a:r>
            <a:r>
              <a:rPr lang="fr-FR" b="0" baseline="0" dirty="0" err="1"/>
              <a:t>regular</a:t>
            </a:r>
            <a:r>
              <a:rPr lang="fr-FR" b="0" baseline="0" dirty="0"/>
              <a:t> </a:t>
            </a:r>
            <a:r>
              <a:rPr lang="fr-FR" b="0" baseline="0" dirty="0" err="1"/>
              <a:t>vectors</a:t>
            </a:r>
            <a:r>
              <a:rPr lang="fr-FR" b="0" baseline="0" dirty="0"/>
              <a:t> (</a:t>
            </a:r>
            <a:r>
              <a:rPr lang="fr-FR" b="0" baseline="0" dirty="0" err="1"/>
              <a:t>i.i</a:t>
            </a:r>
            <a:r>
              <a:rPr lang="fr-FR" b="0" baseline="0" dirty="0"/>
              <a:t>., not </a:t>
            </a:r>
            <a:r>
              <a:rPr lang="fr-FR" b="0" baseline="0" dirty="0" err="1"/>
              <a:t>just</a:t>
            </a:r>
            <a:r>
              <a:rPr lang="fr-FR" b="0" baseline="0" dirty="0"/>
              <a:t> </a:t>
            </a:r>
            <a:r>
              <a:rPr lang="fr-FR" b="0" baseline="0" dirty="0" err="1"/>
              <a:t>factors</a:t>
            </a:r>
            <a:r>
              <a:rPr lang="fr-FR" b="0" baseline="0" dirty="0"/>
              <a:t>!)</a:t>
            </a:r>
          </a:p>
          <a:p>
            <a:endParaRPr lang="en-US" dirty="0"/>
          </a:p>
          <a:p>
            <a:r>
              <a:rPr lang="en-US" dirty="0" err="1"/>
              <a:t>Bg</a:t>
            </a:r>
            <a:r>
              <a:rPr lang="en-US" dirty="0"/>
              <a:t> is for the background </a:t>
            </a:r>
            <a:r>
              <a:rPr lang="en-US" dirty="0" err="1"/>
              <a:t>colour</a:t>
            </a:r>
            <a:r>
              <a:rPr lang="en-US" dirty="0"/>
              <a:t> of the points (filling color) , col can be used to only </a:t>
            </a:r>
            <a:r>
              <a:rPr lang="en-US" dirty="0" err="1"/>
              <a:t>colour</a:t>
            </a:r>
            <a:r>
              <a:rPr lang="en-US" dirty="0"/>
              <a:t> the </a:t>
            </a:r>
            <a:r>
              <a:rPr lang="en-US" dirty="0" err="1"/>
              <a:t>the</a:t>
            </a:r>
            <a:r>
              <a:rPr lang="en-US" dirty="0"/>
              <a:t> empty circles</a:t>
            </a:r>
          </a:p>
          <a:p>
            <a:r>
              <a:rPr lang="fr-CH" sz="1200" kern="1200" dirty="0" err="1">
                <a:solidFill>
                  <a:schemeClr val="tx1"/>
                </a:solidFill>
                <a:effectLst/>
                <a:latin typeface="+mn-lt"/>
                <a:ea typeface="+mn-ea"/>
                <a:cs typeface="+mn-cs"/>
              </a:rPr>
              <a:t>lower.panel</a:t>
            </a:r>
            <a:r>
              <a:rPr lang="fr-CH" sz="1200" kern="1200" dirty="0">
                <a:solidFill>
                  <a:schemeClr val="tx1"/>
                </a:solidFill>
                <a:effectLst/>
                <a:latin typeface="+mn-lt"/>
                <a:ea typeface="+mn-ea"/>
                <a:cs typeface="+mn-cs"/>
              </a:rPr>
              <a:t>, </a:t>
            </a:r>
            <a:r>
              <a:rPr lang="fr-CH" sz="1200" kern="1200" dirty="0" err="1">
                <a:solidFill>
                  <a:schemeClr val="tx1"/>
                </a:solidFill>
                <a:effectLst/>
                <a:latin typeface="+mn-lt"/>
                <a:ea typeface="+mn-ea"/>
                <a:cs typeface="+mn-cs"/>
              </a:rPr>
              <a:t>upper.panel</a:t>
            </a:r>
            <a:r>
              <a:rPr lang="fr-CH" sz="1200" kern="1200" dirty="0">
                <a:solidFill>
                  <a:schemeClr val="tx1"/>
                </a:solidFill>
                <a:effectLst/>
                <a:latin typeface="+mn-lt"/>
                <a:ea typeface="+mn-ea"/>
                <a:cs typeface="+mn-cs"/>
              </a:rPr>
              <a:t>: </a:t>
            </a:r>
            <a:r>
              <a:rPr lang="fr-CH" sz="1200" kern="1200" dirty="0" err="1">
                <a:solidFill>
                  <a:schemeClr val="tx1"/>
                </a:solidFill>
                <a:effectLst/>
                <a:latin typeface="+mn-lt"/>
                <a:ea typeface="+mn-ea"/>
                <a:cs typeface="+mn-cs"/>
              </a:rPr>
              <a:t>separate</a:t>
            </a:r>
            <a:r>
              <a:rPr lang="fr-CH" sz="1200" kern="1200" dirty="0">
                <a:solidFill>
                  <a:schemeClr val="tx1"/>
                </a:solidFill>
                <a:effectLst/>
                <a:latin typeface="+mn-lt"/>
                <a:ea typeface="+mn-ea"/>
                <a:cs typeface="+mn-cs"/>
              </a:rPr>
              <a:t> panel </a:t>
            </a:r>
            <a:r>
              <a:rPr lang="fr-CH" sz="1200" kern="1200" dirty="0" err="1">
                <a:solidFill>
                  <a:schemeClr val="tx1"/>
                </a:solidFill>
                <a:effectLst/>
                <a:latin typeface="+mn-lt"/>
                <a:ea typeface="+mn-ea"/>
                <a:cs typeface="+mn-cs"/>
              </a:rPr>
              <a:t>functions</a:t>
            </a:r>
            <a:r>
              <a:rPr lang="fr-CH" sz="1200" kern="1200" dirty="0">
                <a:solidFill>
                  <a:schemeClr val="tx1"/>
                </a:solidFill>
                <a:effectLst/>
                <a:latin typeface="+mn-lt"/>
                <a:ea typeface="+mn-ea"/>
                <a:cs typeface="+mn-cs"/>
              </a:rPr>
              <a:t> (or NULL) to </a:t>
            </a:r>
            <a:r>
              <a:rPr lang="fr-CH" sz="1200" kern="1200" dirty="0" err="1">
                <a:solidFill>
                  <a:schemeClr val="tx1"/>
                </a:solidFill>
                <a:effectLst/>
                <a:latin typeface="+mn-lt"/>
                <a:ea typeface="+mn-ea"/>
                <a:cs typeface="+mn-cs"/>
              </a:rPr>
              <a:t>be</a:t>
            </a:r>
            <a:r>
              <a:rPr lang="fr-CH" sz="1200" kern="1200" dirty="0">
                <a:solidFill>
                  <a:schemeClr val="tx1"/>
                </a:solidFill>
                <a:effectLst/>
                <a:latin typeface="+mn-lt"/>
                <a:ea typeface="+mn-ea"/>
                <a:cs typeface="+mn-cs"/>
              </a:rPr>
              <a:t> </a:t>
            </a:r>
            <a:r>
              <a:rPr lang="fr-CH" sz="1200" kern="1200" dirty="0" err="1">
                <a:solidFill>
                  <a:schemeClr val="tx1"/>
                </a:solidFill>
                <a:effectLst/>
                <a:latin typeface="+mn-lt"/>
                <a:ea typeface="+mn-ea"/>
                <a:cs typeface="+mn-cs"/>
              </a:rPr>
              <a:t>used</a:t>
            </a:r>
            <a:r>
              <a:rPr lang="fr-CH" sz="1200" kern="1200" dirty="0">
                <a:solidFill>
                  <a:schemeClr val="tx1"/>
                </a:solidFill>
                <a:effectLst/>
                <a:latin typeface="+mn-lt"/>
                <a:ea typeface="+mn-ea"/>
                <a:cs typeface="+mn-cs"/>
              </a:rPr>
              <a:t> </a:t>
            </a:r>
            <a:r>
              <a:rPr lang="fr-CH" sz="1200" kern="1200" dirty="0" err="1">
                <a:solidFill>
                  <a:schemeClr val="tx1"/>
                </a:solidFill>
                <a:effectLst/>
                <a:latin typeface="+mn-lt"/>
                <a:ea typeface="+mn-ea"/>
                <a:cs typeface="+mn-cs"/>
              </a:rPr>
              <a:t>below</a:t>
            </a:r>
            <a:r>
              <a:rPr lang="fr-CH" sz="1200" kern="1200" dirty="0">
                <a:solidFill>
                  <a:schemeClr val="tx1"/>
                </a:solidFill>
                <a:effectLst/>
                <a:latin typeface="+mn-lt"/>
                <a:ea typeface="+mn-ea"/>
                <a:cs typeface="+mn-cs"/>
              </a:rPr>
              <a:t> and </a:t>
            </a:r>
            <a:r>
              <a:rPr lang="fr-CH" sz="1200" kern="1200" dirty="0" err="1">
                <a:solidFill>
                  <a:schemeClr val="tx1"/>
                </a:solidFill>
                <a:effectLst/>
                <a:latin typeface="+mn-lt"/>
                <a:ea typeface="+mn-ea"/>
                <a:cs typeface="+mn-cs"/>
              </a:rPr>
              <a:t>above</a:t>
            </a:r>
            <a:r>
              <a:rPr lang="fr-CH" sz="1200" kern="1200" dirty="0">
                <a:solidFill>
                  <a:schemeClr val="tx1"/>
                </a:solidFill>
                <a:effectLst/>
                <a:latin typeface="+mn-lt"/>
                <a:ea typeface="+mn-ea"/>
                <a:cs typeface="+mn-cs"/>
              </a:rPr>
              <a:t> the diagonal </a:t>
            </a:r>
            <a:r>
              <a:rPr lang="fr-CH" sz="1200" kern="1200" dirty="0" err="1">
                <a:solidFill>
                  <a:schemeClr val="tx1"/>
                </a:solidFill>
                <a:effectLst/>
                <a:latin typeface="+mn-lt"/>
                <a:ea typeface="+mn-ea"/>
                <a:cs typeface="+mn-cs"/>
              </a:rPr>
              <a:t>respectively</a:t>
            </a:r>
            <a:r>
              <a:rPr lang="fr-CH" sz="1200" kern="1200" dirty="0">
                <a:solidFill>
                  <a:schemeClr val="tx1"/>
                </a:solidFill>
                <a:effectLst/>
                <a:latin typeface="+mn-lt"/>
                <a:ea typeface="+mn-ea"/>
                <a:cs typeface="+mn-cs"/>
              </a:rPr>
              <a:t>. </a:t>
            </a:r>
            <a:r>
              <a:rPr lang="fr-CH" sz="1200" b="1" kern="1200" dirty="0">
                <a:solidFill>
                  <a:schemeClr val="tx1"/>
                </a:solidFill>
                <a:effectLst/>
                <a:latin typeface="+mn-lt"/>
                <a:ea typeface="+mn-ea"/>
                <a:cs typeface="+mn-cs"/>
              </a:rPr>
              <a:t>To show </a:t>
            </a:r>
            <a:r>
              <a:rPr lang="fr-CH" sz="1200" b="1" kern="1200" dirty="0" err="1">
                <a:solidFill>
                  <a:schemeClr val="tx1"/>
                </a:solidFill>
                <a:effectLst/>
                <a:latin typeface="+mn-lt"/>
                <a:ea typeface="+mn-ea"/>
                <a:cs typeface="+mn-cs"/>
              </a:rPr>
              <a:t>eithe</a:t>
            </a:r>
            <a:r>
              <a:rPr lang="fr-CH" sz="1200" b="1" kern="1200" dirty="0">
                <a:solidFill>
                  <a:schemeClr val="tx1"/>
                </a:solidFill>
                <a:effectLst/>
                <a:latin typeface="+mn-lt"/>
                <a:ea typeface="+mn-ea"/>
                <a:cs typeface="+mn-cs"/>
              </a:rPr>
              <a:t> </a:t>
            </a:r>
            <a:r>
              <a:rPr lang="fr-CH" sz="1200" b="1" kern="1200" dirty="0" err="1">
                <a:solidFill>
                  <a:schemeClr val="tx1"/>
                </a:solidFill>
                <a:effectLst/>
                <a:latin typeface="+mn-lt"/>
                <a:ea typeface="+mn-ea"/>
                <a:cs typeface="+mn-cs"/>
              </a:rPr>
              <a:t>only</a:t>
            </a:r>
            <a:r>
              <a:rPr lang="fr-CH" sz="1200" b="1" kern="1200" dirty="0">
                <a:solidFill>
                  <a:schemeClr val="tx1"/>
                </a:solidFill>
                <a:effectLst/>
                <a:latin typeface="+mn-lt"/>
                <a:ea typeface="+mn-ea"/>
                <a:cs typeface="+mn-cs"/>
              </a:rPr>
              <a:t> the </a:t>
            </a:r>
            <a:r>
              <a:rPr lang="fr-CH" sz="1200" b="1" kern="1200" dirty="0" err="1">
                <a:solidFill>
                  <a:schemeClr val="tx1"/>
                </a:solidFill>
                <a:effectLst/>
                <a:latin typeface="+mn-lt"/>
                <a:ea typeface="+mn-ea"/>
                <a:cs typeface="+mn-cs"/>
              </a:rPr>
              <a:t>upper</a:t>
            </a:r>
            <a:r>
              <a:rPr lang="fr-CH" sz="1200" b="1" kern="1200" dirty="0">
                <a:solidFill>
                  <a:schemeClr val="tx1"/>
                </a:solidFill>
                <a:effectLst/>
                <a:latin typeface="+mn-lt"/>
                <a:ea typeface="+mn-ea"/>
                <a:cs typeface="+mn-cs"/>
              </a:rPr>
              <a:t> or </a:t>
            </a:r>
            <a:r>
              <a:rPr lang="fr-CH" sz="1200" b="1" kern="1200" dirty="0" err="1">
                <a:solidFill>
                  <a:schemeClr val="tx1"/>
                </a:solidFill>
                <a:effectLst/>
                <a:latin typeface="+mn-lt"/>
                <a:ea typeface="+mn-ea"/>
                <a:cs typeface="+mn-cs"/>
              </a:rPr>
              <a:t>lower</a:t>
            </a:r>
            <a:r>
              <a:rPr lang="fr-CH" sz="1200" b="1" kern="1200" dirty="0">
                <a:solidFill>
                  <a:schemeClr val="tx1"/>
                </a:solidFill>
                <a:effectLst/>
                <a:latin typeface="+mn-lt"/>
                <a:ea typeface="+mn-ea"/>
                <a:cs typeface="+mn-cs"/>
              </a:rPr>
              <a:t> panel</a:t>
            </a:r>
          </a:p>
          <a:p>
            <a:endParaRPr lang="en-US"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31</a:t>
            </a:fld>
            <a:endParaRPr lang="en-US"/>
          </a:p>
        </p:txBody>
      </p:sp>
    </p:spTree>
    <p:extLst>
      <p:ext uri="{BB962C8B-B14F-4D97-AF65-F5344CB8AC3E}">
        <p14:creationId xmlns:p14="http://schemas.microsoft.com/office/powerpoint/2010/main" val="31651269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GB" dirty="0"/>
              <a:t>General workflow</a:t>
            </a:r>
            <a:r>
              <a:rPr lang="en-GB" baseline="0" dirty="0"/>
              <a:t> to take advantage of R for your work:</a:t>
            </a:r>
          </a:p>
          <a:p>
            <a:r>
              <a:rPr lang="en-GB" baseline="0" dirty="0"/>
              <a:t>-specify your question very clearly. </a:t>
            </a:r>
            <a:endParaRPr lang="en-GB" dirty="0"/>
          </a:p>
          <a:p>
            <a:r>
              <a:rPr lang="en-GB" dirty="0"/>
              <a:t>Your Question, what hypothesis you're making,</a:t>
            </a:r>
            <a:r>
              <a:rPr lang="en-GB" baseline="0" dirty="0"/>
              <a:t> what data you will collect, coming from different type of experiment ( simulation study, field study, lab study, measurement machine ) – this will be your dataset(s)</a:t>
            </a:r>
            <a:endParaRPr lang="en-GB" dirty="0"/>
          </a:p>
          <a:p>
            <a:r>
              <a:rPr lang="en-GB" baseline="0" dirty="0"/>
              <a:t>-design your experiment  very well</a:t>
            </a:r>
          </a:p>
          <a:p>
            <a:r>
              <a:rPr lang="en-GB" baseline="0" dirty="0"/>
              <a:t>-format your dataset nicely</a:t>
            </a:r>
            <a:endParaRPr lang="en-GB" dirty="0"/>
          </a:p>
          <a:p>
            <a:endParaRPr lang="en-GB" dirty="0"/>
          </a:p>
          <a:p>
            <a:r>
              <a:rPr lang="en-GB" dirty="0"/>
              <a:t>Tidying does not have to be done within R – can be done e.g. in the shell too (like cleaning up CSV from Excel). It’s handy if the variable names are ok before importing (or else you’ll have to change them).</a:t>
            </a:r>
          </a:p>
          <a:p>
            <a:endParaRPr lang="en-GB" dirty="0"/>
          </a:p>
          <a:p>
            <a:r>
              <a:rPr lang="en-GB" dirty="0"/>
              <a:t>Tidy</a:t>
            </a:r>
            <a:r>
              <a:rPr lang="en-GB" baseline="0" dirty="0"/>
              <a:t> step: checking some variables are of the correct type, manipulating the structure of the data</a:t>
            </a:r>
          </a:p>
          <a:p>
            <a:r>
              <a:rPr lang="en-GB" baseline="0" dirty="0"/>
              <a:t>Explore in terms of graph, table, summary stats to get an idea of the answer(s)</a:t>
            </a:r>
            <a:endParaRPr lang="en-GB" dirty="0"/>
          </a:p>
          <a:p>
            <a:r>
              <a:rPr lang="en-GB" dirty="0"/>
              <a:t>Stats will give you</a:t>
            </a:r>
            <a:r>
              <a:rPr lang="en-GB" baseline="0" dirty="0"/>
              <a:t> a reliable </a:t>
            </a:r>
            <a:r>
              <a:rPr lang="en-GB" dirty="0"/>
              <a:t>Answer to confirm</a:t>
            </a:r>
            <a:r>
              <a:rPr lang="en-GB" baseline="0" dirty="0"/>
              <a:t> the question, confirming that the graphs gave you a reliable answer</a:t>
            </a:r>
            <a:endParaRPr lang="en-GB" dirty="0"/>
          </a:p>
          <a:p>
            <a:r>
              <a:rPr lang="en-GB" dirty="0"/>
              <a:t>Communicate answer, data, graphs to colleagues, boss: report, publication , summary – reproducible research and it</a:t>
            </a:r>
            <a:r>
              <a:rPr lang="en-GB" baseline="0" dirty="0"/>
              <a:t> is essential otherwise the previous steps were meaningless</a:t>
            </a:r>
            <a:endParaRPr lang="en-GB"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4</a:t>
            </a:fld>
            <a:endParaRPr lang="en-US"/>
          </a:p>
        </p:txBody>
      </p:sp>
    </p:spTree>
    <p:extLst>
      <p:ext uri="{BB962C8B-B14F-4D97-AF65-F5344CB8AC3E}">
        <p14:creationId xmlns:p14="http://schemas.microsoft.com/office/powerpoint/2010/main" val="44802781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fr-FR" b="0" dirty="0"/>
              <a:t>- Use </a:t>
            </a:r>
            <a:r>
              <a:rPr lang="fr-FR" b="0" dirty="0" err="1"/>
              <a:t>this</a:t>
            </a:r>
            <a:r>
              <a:rPr lang="fr-FR" b="0" baseline="0" dirty="0"/>
              <a:t> to </a:t>
            </a:r>
            <a:r>
              <a:rPr lang="fr-FR" b="0" baseline="0" dirty="0" err="1"/>
              <a:t>see</a:t>
            </a:r>
            <a:r>
              <a:rPr lang="fr-FR" b="0" baseline="0" dirty="0"/>
              <a:t> if </a:t>
            </a:r>
            <a:r>
              <a:rPr lang="fr-FR" b="0" baseline="0" dirty="0" err="1"/>
              <a:t>there</a:t>
            </a:r>
            <a:r>
              <a:rPr lang="fr-FR" b="0" baseline="0" dirty="0"/>
              <a:t> </a:t>
            </a:r>
            <a:r>
              <a:rPr lang="fr-FR" b="0" baseline="0" dirty="0" err="1"/>
              <a:t>might</a:t>
            </a:r>
            <a:r>
              <a:rPr lang="fr-FR" b="0" baseline="0" dirty="0"/>
              <a:t> </a:t>
            </a:r>
            <a:r>
              <a:rPr lang="fr-FR" b="0" baseline="0" dirty="0" err="1"/>
              <a:t>be</a:t>
            </a:r>
            <a:r>
              <a:rPr lang="fr-FR" b="0" baseline="0" dirty="0"/>
              <a:t> </a:t>
            </a:r>
            <a:r>
              <a:rPr lang="fr-FR" b="0" baseline="0" dirty="0" err="1"/>
              <a:t>linear</a:t>
            </a:r>
            <a:r>
              <a:rPr lang="fr-FR" b="0" baseline="0" dirty="0"/>
              <a:t> </a:t>
            </a:r>
            <a:r>
              <a:rPr lang="fr-FR" b="0" baseline="0" dirty="0" err="1"/>
              <a:t>correlation</a:t>
            </a:r>
            <a:r>
              <a:rPr lang="fr-FR" b="0" baseline="0" dirty="0"/>
              <a:t> (</a:t>
            </a:r>
            <a:r>
              <a:rPr lang="fr-FR" b="0" baseline="0" dirty="0" err="1"/>
              <a:t>e.g</a:t>
            </a:r>
            <a:r>
              <a:rPr lang="fr-FR" b="0" baseline="0" dirty="0"/>
              <a:t>. </a:t>
            </a:r>
            <a:r>
              <a:rPr lang="fr-FR" b="0" baseline="0" dirty="0" err="1"/>
              <a:t>Petal.Length</a:t>
            </a:r>
            <a:r>
              <a:rPr lang="fr-FR" b="0" baseline="0" dirty="0"/>
              <a:t>, </a:t>
            </a:r>
            <a:r>
              <a:rPr lang="fr-FR" b="0" baseline="0" dirty="0" err="1"/>
              <a:t>Petal.Width</a:t>
            </a:r>
            <a:r>
              <a:rPr lang="fr-FR" b="0" baseline="0" dirty="0"/>
              <a:t>) – </a:t>
            </a:r>
            <a:r>
              <a:rPr lang="fr-FR" b="0" baseline="0" dirty="0" err="1"/>
              <a:t>correlation</a:t>
            </a:r>
            <a:r>
              <a:rPr lang="fr-FR" b="0" baseline="0" dirty="0"/>
              <a:t> can cause </a:t>
            </a:r>
            <a:r>
              <a:rPr lang="fr-FR" b="0" baseline="0" dirty="0" err="1"/>
              <a:t>problems</a:t>
            </a:r>
            <a:r>
              <a:rPr lang="fr-FR" b="0" baseline="0" dirty="0"/>
              <a:t> in </a:t>
            </a:r>
            <a:r>
              <a:rPr lang="fr-FR" b="0" baseline="0" dirty="0" err="1"/>
              <a:t>regressions</a:t>
            </a:r>
            <a:endParaRPr lang="fr-FR" b="0" baseline="0" dirty="0"/>
          </a:p>
          <a:p>
            <a:pPr marL="0" marR="0" lvl="0" indent="0" algn="l" defTabSz="457200" rtl="0" eaLnBrk="1" fontAlgn="auto" latinLnBrk="0" hangingPunct="1">
              <a:lnSpc>
                <a:spcPct val="100000"/>
              </a:lnSpc>
              <a:spcBef>
                <a:spcPts val="0"/>
              </a:spcBef>
              <a:spcAft>
                <a:spcPts val="0"/>
              </a:spcAft>
              <a:buClrTx/>
              <a:buSzTx/>
              <a:buFontTx/>
              <a:buNone/>
              <a:tabLst/>
              <a:defRPr/>
            </a:pPr>
            <a:endParaRPr lang="fr-FR" b="0" baseline="0" dirty="0"/>
          </a:p>
          <a:p>
            <a:pPr marL="0" marR="0" lvl="0" indent="0" algn="l" defTabSz="457200" rtl="0" eaLnBrk="1" fontAlgn="auto" latinLnBrk="0" hangingPunct="1">
              <a:lnSpc>
                <a:spcPct val="100000"/>
              </a:lnSpc>
              <a:spcBef>
                <a:spcPts val="0"/>
              </a:spcBef>
              <a:spcAft>
                <a:spcPts val="0"/>
              </a:spcAft>
              <a:buClrTx/>
              <a:buSzTx/>
              <a:buFontTx/>
              <a:buNone/>
              <a:tabLst/>
              <a:defRPr/>
            </a:pPr>
            <a:r>
              <a:rPr lang="fr-FR" b="0" baseline="0" dirty="0"/>
              <a:t>- Use </a:t>
            </a:r>
            <a:r>
              <a:rPr lang="fr-FR" b="0" baseline="0" dirty="0" err="1"/>
              <a:t>this</a:t>
            </a:r>
            <a:r>
              <a:rPr lang="fr-FR" b="0" baseline="0" dirty="0"/>
              <a:t> to check </a:t>
            </a:r>
            <a:r>
              <a:rPr lang="fr-FR" b="0" baseline="0" dirty="0" err="1"/>
              <a:t>which</a:t>
            </a:r>
            <a:r>
              <a:rPr lang="fr-FR" b="0" baseline="0" dirty="0"/>
              <a:t> variables </a:t>
            </a:r>
            <a:r>
              <a:rPr lang="fr-FR" b="0" baseline="0" dirty="0" err="1"/>
              <a:t>could</a:t>
            </a:r>
            <a:r>
              <a:rPr lang="fr-FR" b="0" baseline="0" dirty="0"/>
              <a:t> </a:t>
            </a:r>
            <a:r>
              <a:rPr lang="fr-FR" b="0" baseline="0" dirty="0" err="1"/>
              <a:t>be</a:t>
            </a:r>
            <a:r>
              <a:rPr lang="fr-FR" b="0" baseline="0" dirty="0"/>
              <a:t> </a:t>
            </a:r>
            <a:r>
              <a:rPr lang="fr-FR" b="0" baseline="0" dirty="0" err="1"/>
              <a:t>used</a:t>
            </a:r>
            <a:r>
              <a:rPr lang="fr-FR" b="0" baseline="0" dirty="0"/>
              <a:t> </a:t>
            </a:r>
            <a:r>
              <a:rPr lang="fr-FR" b="0" baseline="0" dirty="0" err="1"/>
              <a:t>together</a:t>
            </a:r>
            <a:r>
              <a:rPr lang="fr-FR" b="0" baseline="0" dirty="0"/>
              <a:t> to </a:t>
            </a:r>
            <a:r>
              <a:rPr lang="fr-FR" b="0" baseline="0" dirty="0" err="1"/>
              <a:t>predict</a:t>
            </a:r>
            <a:r>
              <a:rPr lang="fr-FR" b="0" baseline="0" dirty="0"/>
              <a:t> the </a:t>
            </a:r>
            <a:r>
              <a:rPr lang="fr-FR" b="0" baseline="0" dirty="0" err="1"/>
              <a:t>species</a:t>
            </a:r>
            <a:endParaRPr lang="fr-FR" b="0" dirty="0"/>
          </a:p>
          <a:p>
            <a:pPr marL="0" marR="0" lvl="0" indent="0" algn="l" defTabSz="457200" rtl="0" eaLnBrk="1" fontAlgn="auto" latinLnBrk="0" hangingPunct="1">
              <a:lnSpc>
                <a:spcPct val="100000"/>
              </a:lnSpc>
              <a:spcBef>
                <a:spcPts val="0"/>
              </a:spcBef>
              <a:spcAft>
                <a:spcPts val="0"/>
              </a:spcAft>
              <a:buClrTx/>
              <a:buSzTx/>
              <a:buFontTx/>
              <a:buNone/>
              <a:tabLst/>
              <a:defRPr/>
            </a:pPr>
            <a:r>
              <a:rPr lang="fr-FR" b="0" dirty="0"/>
              <a:t>It looks </a:t>
            </a:r>
            <a:r>
              <a:rPr lang="fr-FR" b="0" dirty="0" err="1"/>
              <a:t>like</a:t>
            </a:r>
            <a:r>
              <a:rPr lang="fr-FR" b="0" dirty="0"/>
              <a:t> </a:t>
            </a:r>
            <a:r>
              <a:rPr lang="fr-FR" b="0" dirty="0" err="1"/>
              <a:t>most</a:t>
            </a:r>
            <a:r>
              <a:rPr lang="fr-FR" b="0" dirty="0"/>
              <a:t> of the variables </a:t>
            </a:r>
            <a:r>
              <a:rPr lang="fr-FR" b="0" dirty="0" err="1"/>
              <a:t>could</a:t>
            </a:r>
            <a:r>
              <a:rPr lang="fr-FR" b="0" dirty="0"/>
              <a:t> </a:t>
            </a:r>
            <a:r>
              <a:rPr lang="fr-FR" b="0" dirty="0" err="1"/>
              <a:t>be</a:t>
            </a:r>
            <a:r>
              <a:rPr lang="fr-FR" b="0" dirty="0"/>
              <a:t> </a:t>
            </a:r>
            <a:r>
              <a:rPr lang="fr-FR" b="0" dirty="0" err="1"/>
              <a:t>used</a:t>
            </a:r>
            <a:r>
              <a:rPr lang="fr-FR" b="0" dirty="0"/>
              <a:t> to </a:t>
            </a:r>
            <a:r>
              <a:rPr lang="fr-FR" b="0" dirty="0" err="1"/>
              <a:t>predict</a:t>
            </a:r>
            <a:r>
              <a:rPr lang="fr-FR" b="0" dirty="0"/>
              <a:t> the </a:t>
            </a:r>
            <a:r>
              <a:rPr lang="fr-FR" b="0" dirty="0" err="1"/>
              <a:t>species</a:t>
            </a:r>
            <a:r>
              <a:rPr lang="fr-FR" b="0" dirty="0"/>
              <a:t> - </a:t>
            </a:r>
            <a:r>
              <a:rPr lang="fr-FR" b="0" dirty="0" err="1"/>
              <a:t>except</a:t>
            </a:r>
            <a:r>
              <a:rPr lang="fr-FR" b="0" dirty="0"/>
              <a:t> </a:t>
            </a:r>
            <a:r>
              <a:rPr lang="fr-FR" b="0" dirty="0" err="1"/>
              <a:t>that</a:t>
            </a:r>
            <a:r>
              <a:rPr lang="fr-FR" b="0" dirty="0"/>
              <a:t> </a:t>
            </a:r>
            <a:r>
              <a:rPr lang="fr-FR" b="0" dirty="0" err="1"/>
              <a:t>using</a:t>
            </a:r>
            <a:r>
              <a:rPr lang="fr-FR" b="0" dirty="0"/>
              <a:t> the </a:t>
            </a:r>
            <a:r>
              <a:rPr lang="fr-FR" b="0" dirty="0" err="1"/>
              <a:t>sepal</a:t>
            </a:r>
            <a:r>
              <a:rPr lang="fr-FR" b="0" dirty="0"/>
              <a:t> </a:t>
            </a:r>
            <a:r>
              <a:rPr lang="fr-FR" b="0" dirty="0" err="1"/>
              <a:t>length</a:t>
            </a:r>
            <a:r>
              <a:rPr lang="fr-FR" b="0" dirty="0"/>
              <a:t> and </a:t>
            </a:r>
            <a:r>
              <a:rPr lang="fr-FR" b="0" dirty="0" err="1"/>
              <a:t>width</a:t>
            </a:r>
            <a:r>
              <a:rPr lang="fr-FR" b="0" dirty="0"/>
              <a:t> </a:t>
            </a:r>
            <a:r>
              <a:rPr lang="fr-FR" b="0" dirty="0" err="1"/>
              <a:t>alone</a:t>
            </a:r>
            <a:r>
              <a:rPr lang="fr-FR" b="0" dirty="0"/>
              <a:t> </a:t>
            </a:r>
            <a:r>
              <a:rPr lang="fr-FR" b="0" dirty="0" err="1"/>
              <a:t>would</a:t>
            </a:r>
            <a:r>
              <a:rPr lang="fr-FR" b="0" dirty="0"/>
              <a:t> </a:t>
            </a:r>
            <a:r>
              <a:rPr lang="fr-FR" b="0" dirty="0" err="1"/>
              <a:t>make</a:t>
            </a:r>
            <a:r>
              <a:rPr lang="fr-FR" b="0" dirty="0"/>
              <a:t> </a:t>
            </a:r>
            <a:r>
              <a:rPr lang="fr-FR" b="0" dirty="0" err="1"/>
              <a:t>distinguishing</a:t>
            </a:r>
            <a:r>
              <a:rPr lang="fr-FR" b="0" dirty="0"/>
              <a:t> </a:t>
            </a:r>
            <a:r>
              <a:rPr lang="fr-FR" b="0" i="1" dirty="0"/>
              <a:t>Iris </a:t>
            </a:r>
            <a:r>
              <a:rPr lang="fr-FR" b="0" i="1" dirty="0" err="1"/>
              <a:t>versicolor</a:t>
            </a:r>
            <a:r>
              <a:rPr lang="fr-FR" b="0" dirty="0"/>
              <a:t> and </a:t>
            </a:r>
            <a:r>
              <a:rPr lang="fr-FR" b="0" i="1" dirty="0" err="1"/>
              <a:t>virginica</a:t>
            </a:r>
            <a:r>
              <a:rPr lang="fr-FR" b="0" dirty="0"/>
              <a:t> </a:t>
            </a:r>
            <a:r>
              <a:rPr lang="fr-FR" b="0" dirty="0" err="1"/>
              <a:t>tricky</a:t>
            </a:r>
            <a:r>
              <a:rPr lang="fr-FR" b="0" dirty="0"/>
              <a:t> (green and </a:t>
            </a:r>
            <a:r>
              <a:rPr lang="fr-FR" b="0" dirty="0" err="1"/>
              <a:t>blue</a:t>
            </a:r>
            <a:r>
              <a:rPr lang="fr-FR" b="0" dirty="0"/>
              <a:t>)</a:t>
            </a:r>
          </a:p>
          <a:p>
            <a:endParaRPr lang="en-US" dirty="0"/>
          </a:p>
        </p:txBody>
      </p:sp>
      <p:sp>
        <p:nvSpPr>
          <p:cNvPr id="4" name="Slide Number Placeholder 3"/>
          <p:cNvSpPr>
            <a:spLocks noGrp="1"/>
          </p:cNvSpPr>
          <p:nvPr>
            <p:ph type="sldNum" sz="quarter" idx="10"/>
          </p:nvPr>
        </p:nvSpPr>
        <p:spPr/>
        <p:txBody>
          <a:bodyPr/>
          <a:lstStyle/>
          <a:p>
            <a:fld id="{C3E63B99-DF82-9A49-8CEE-A5F5A271D978}" type="slidenum">
              <a:rPr lang="en-US" smtClean="0"/>
              <a:t>32</a:t>
            </a:fld>
            <a:endParaRPr lang="en-US"/>
          </a:p>
        </p:txBody>
      </p:sp>
    </p:spTree>
    <p:extLst>
      <p:ext uri="{BB962C8B-B14F-4D97-AF65-F5344CB8AC3E}">
        <p14:creationId xmlns:p14="http://schemas.microsoft.com/office/powerpoint/2010/main" val="4155949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a:t>This type of image </a:t>
            </a:r>
            <a:r>
              <a:rPr lang="fr-FR" dirty="0" err="1"/>
              <a:t>is</a:t>
            </a:r>
            <a:r>
              <a:rPr lang="fr-FR" dirty="0"/>
              <a:t> </a:t>
            </a:r>
            <a:r>
              <a:rPr lang="fr-FR" dirty="0" err="1"/>
              <a:t>also</a:t>
            </a:r>
            <a:r>
              <a:rPr lang="fr-FR" dirty="0"/>
              <a:t> </a:t>
            </a:r>
            <a:r>
              <a:rPr lang="fr-FR" dirty="0" err="1"/>
              <a:t>called</a:t>
            </a:r>
            <a:r>
              <a:rPr lang="fr-FR" dirty="0"/>
              <a:t> a </a:t>
            </a:r>
            <a:r>
              <a:rPr lang="fr-FR" dirty="0" err="1"/>
              <a:t>Draftsman's</a:t>
            </a:r>
            <a:r>
              <a:rPr lang="fr-FR" dirty="0"/>
              <a:t> display - </a:t>
            </a:r>
            <a:r>
              <a:rPr lang="fr-FR" dirty="0" err="1"/>
              <a:t>it</a:t>
            </a:r>
            <a:r>
              <a:rPr lang="fr-FR" dirty="0"/>
              <a:t> shows the possible </a:t>
            </a:r>
            <a:r>
              <a:rPr lang="fr-FR" dirty="0" err="1"/>
              <a:t>two-dimensional</a:t>
            </a:r>
            <a:r>
              <a:rPr lang="fr-FR" dirty="0"/>
              <a:t> projections of </a:t>
            </a:r>
            <a:r>
              <a:rPr lang="fr-FR" dirty="0" err="1"/>
              <a:t>multidimensional</a:t>
            </a:r>
            <a:r>
              <a:rPr lang="fr-FR" dirty="0"/>
              <a:t> data (in </a:t>
            </a:r>
            <a:r>
              <a:rPr lang="fr-FR" dirty="0" err="1"/>
              <a:t>this</a:t>
            </a:r>
            <a:r>
              <a:rPr lang="fr-FR" dirty="0"/>
              <a:t> case, four </a:t>
            </a:r>
            <a:r>
              <a:rPr lang="fr-FR" dirty="0" err="1"/>
              <a:t>dimensional</a:t>
            </a:r>
            <a:r>
              <a:rPr lang="fr-FR" dirty="0"/>
              <a:t>).</a:t>
            </a:r>
          </a:p>
          <a:p>
            <a:endParaRPr lang="fr-FR" b="1" dirty="0"/>
          </a:p>
          <a:p>
            <a:r>
              <a:rPr lang="fr-FR" b="1" dirty="0" err="1"/>
              <a:t>Setosa</a:t>
            </a:r>
            <a:r>
              <a:rPr lang="fr-FR" b="1" baseline="0" dirty="0"/>
              <a:t> in </a:t>
            </a:r>
            <a:r>
              <a:rPr lang="fr-FR" b="1" baseline="0" dirty="0" err="1"/>
              <a:t>red</a:t>
            </a:r>
            <a:r>
              <a:rPr lang="fr-FR" b="1" baseline="0" dirty="0"/>
              <a:t>, </a:t>
            </a:r>
          </a:p>
          <a:p>
            <a:r>
              <a:rPr lang="fr-FR" b="1" baseline="0" dirty="0" err="1"/>
              <a:t>Versicolor</a:t>
            </a:r>
            <a:r>
              <a:rPr lang="fr-FR" b="1" baseline="0" dirty="0"/>
              <a:t> in green</a:t>
            </a:r>
          </a:p>
          <a:p>
            <a:r>
              <a:rPr lang="fr-FR" b="1" baseline="0" dirty="0" err="1"/>
              <a:t>Virginica</a:t>
            </a:r>
            <a:r>
              <a:rPr lang="fr-FR" b="1" baseline="0" dirty="0"/>
              <a:t> in </a:t>
            </a:r>
            <a:r>
              <a:rPr lang="fr-FR" b="1" baseline="0" dirty="0" err="1"/>
              <a:t>blue</a:t>
            </a:r>
            <a:endParaRPr lang="fr-FR" b="1" baseline="0" dirty="0"/>
          </a:p>
          <a:p>
            <a:endParaRPr lang="en-US" dirty="0"/>
          </a:p>
          <a:p>
            <a:r>
              <a:rPr lang="en-US" dirty="0" err="1"/>
              <a:t>Bg</a:t>
            </a:r>
            <a:r>
              <a:rPr lang="en-US" dirty="0"/>
              <a:t> is for the background </a:t>
            </a:r>
            <a:r>
              <a:rPr lang="en-US" dirty="0" err="1"/>
              <a:t>colour</a:t>
            </a:r>
            <a:r>
              <a:rPr lang="en-US" dirty="0"/>
              <a:t> of the points (filling color) , col can be used to only </a:t>
            </a:r>
            <a:r>
              <a:rPr lang="en-US" dirty="0" err="1"/>
              <a:t>coloured</a:t>
            </a:r>
            <a:r>
              <a:rPr lang="en-US" dirty="0"/>
              <a:t> the </a:t>
            </a:r>
            <a:r>
              <a:rPr lang="en-US" dirty="0" err="1"/>
              <a:t>the</a:t>
            </a:r>
            <a:r>
              <a:rPr lang="en-US" dirty="0"/>
              <a:t> empty circles</a:t>
            </a:r>
          </a:p>
          <a:p>
            <a:r>
              <a:rPr lang="fr-CH" sz="1200" kern="1200" dirty="0" err="1">
                <a:solidFill>
                  <a:schemeClr val="tx1"/>
                </a:solidFill>
                <a:effectLst/>
                <a:latin typeface="+mn-lt"/>
                <a:ea typeface="+mn-ea"/>
                <a:cs typeface="+mn-cs"/>
              </a:rPr>
              <a:t>lower.panel</a:t>
            </a:r>
            <a:r>
              <a:rPr lang="fr-CH" sz="1200" kern="1200" dirty="0">
                <a:solidFill>
                  <a:schemeClr val="tx1"/>
                </a:solidFill>
                <a:effectLst/>
                <a:latin typeface="+mn-lt"/>
                <a:ea typeface="+mn-ea"/>
                <a:cs typeface="+mn-cs"/>
              </a:rPr>
              <a:t>, </a:t>
            </a:r>
            <a:r>
              <a:rPr lang="fr-CH" sz="1200" kern="1200" dirty="0" err="1">
                <a:solidFill>
                  <a:schemeClr val="tx1"/>
                </a:solidFill>
                <a:effectLst/>
                <a:latin typeface="+mn-lt"/>
                <a:ea typeface="+mn-ea"/>
                <a:cs typeface="+mn-cs"/>
              </a:rPr>
              <a:t>upper.panel</a:t>
            </a:r>
            <a:r>
              <a:rPr lang="fr-CH" sz="1200" kern="1200" dirty="0">
                <a:solidFill>
                  <a:schemeClr val="tx1"/>
                </a:solidFill>
                <a:effectLst/>
                <a:latin typeface="+mn-lt"/>
                <a:ea typeface="+mn-ea"/>
                <a:cs typeface="+mn-cs"/>
              </a:rPr>
              <a:t>: </a:t>
            </a:r>
            <a:r>
              <a:rPr lang="fr-CH" sz="1200" kern="1200" dirty="0" err="1">
                <a:solidFill>
                  <a:schemeClr val="tx1"/>
                </a:solidFill>
                <a:effectLst/>
                <a:latin typeface="+mn-lt"/>
                <a:ea typeface="+mn-ea"/>
                <a:cs typeface="+mn-cs"/>
              </a:rPr>
              <a:t>separate</a:t>
            </a:r>
            <a:r>
              <a:rPr lang="fr-CH" sz="1200" kern="1200" dirty="0">
                <a:solidFill>
                  <a:schemeClr val="tx1"/>
                </a:solidFill>
                <a:effectLst/>
                <a:latin typeface="+mn-lt"/>
                <a:ea typeface="+mn-ea"/>
                <a:cs typeface="+mn-cs"/>
              </a:rPr>
              <a:t> panel </a:t>
            </a:r>
            <a:r>
              <a:rPr lang="fr-CH" sz="1200" kern="1200" dirty="0" err="1">
                <a:solidFill>
                  <a:schemeClr val="tx1"/>
                </a:solidFill>
                <a:effectLst/>
                <a:latin typeface="+mn-lt"/>
                <a:ea typeface="+mn-ea"/>
                <a:cs typeface="+mn-cs"/>
              </a:rPr>
              <a:t>functions</a:t>
            </a:r>
            <a:r>
              <a:rPr lang="fr-CH" sz="1200" kern="1200" dirty="0">
                <a:solidFill>
                  <a:schemeClr val="tx1"/>
                </a:solidFill>
                <a:effectLst/>
                <a:latin typeface="+mn-lt"/>
                <a:ea typeface="+mn-ea"/>
                <a:cs typeface="+mn-cs"/>
              </a:rPr>
              <a:t> (or NULL) to </a:t>
            </a:r>
            <a:r>
              <a:rPr lang="fr-CH" sz="1200" kern="1200" dirty="0" err="1">
                <a:solidFill>
                  <a:schemeClr val="tx1"/>
                </a:solidFill>
                <a:effectLst/>
                <a:latin typeface="+mn-lt"/>
                <a:ea typeface="+mn-ea"/>
                <a:cs typeface="+mn-cs"/>
              </a:rPr>
              <a:t>be</a:t>
            </a:r>
            <a:r>
              <a:rPr lang="fr-CH" sz="1200" kern="1200" dirty="0">
                <a:solidFill>
                  <a:schemeClr val="tx1"/>
                </a:solidFill>
                <a:effectLst/>
                <a:latin typeface="+mn-lt"/>
                <a:ea typeface="+mn-ea"/>
                <a:cs typeface="+mn-cs"/>
              </a:rPr>
              <a:t> </a:t>
            </a:r>
            <a:r>
              <a:rPr lang="fr-CH" sz="1200" kern="1200" dirty="0" err="1">
                <a:solidFill>
                  <a:schemeClr val="tx1"/>
                </a:solidFill>
                <a:effectLst/>
                <a:latin typeface="+mn-lt"/>
                <a:ea typeface="+mn-ea"/>
                <a:cs typeface="+mn-cs"/>
              </a:rPr>
              <a:t>used</a:t>
            </a:r>
            <a:r>
              <a:rPr lang="fr-CH" sz="1200" kern="1200" dirty="0">
                <a:solidFill>
                  <a:schemeClr val="tx1"/>
                </a:solidFill>
                <a:effectLst/>
                <a:latin typeface="+mn-lt"/>
                <a:ea typeface="+mn-ea"/>
                <a:cs typeface="+mn-cs"/>
              </a:rPr>
              <a:t> </a:t>
            </a:r>
            <a:r>
              <a:rPr lang="fr-CH" sz="1200" kern="1200" dirty="0" err="1">
                <a:solidFill>
                  <a:schemeClr val="tx1"/>
                </a:solidFill>
                <a:effectLst/>
                <a:latin typeface="+mn-lt"/>
                <a:ea typeface="+mn-ea"/>
                <a:cs typeface="+mn-cs"/>
              </a:rPr>
              <a:t>below</a:t>
            </a:r>
            <a:r>
              <a:rPr lang="fr-CH" sz="1200" kern="1200" dirty="0">
                <a:solidFill>
                  <a:schemeClr val="tx1"/>
                </a:solidFill>
                <a:effectLst/>
                <a:latin typeface="+mn-lt"/>
                <a:ea typeface="+mn-ea"/>
                <a:cs typeface="+mn-cs"/>
              </a:rPr>
              <a:t> and </a:t>
            </a:r>
            <a:r>
              <a:rPr lang="fr-CH" sz="1200" kern="1200" dirty="0" err="1">
                <a:solidFill>
                  <a:schemeClr val="tx1"/>
                </a:solidFill>
                <a:effectLst/>
                <a:latin typeface="+mn-lt"/>
                <a:ea typeface="+mn-ea"/>
                <a:cs typeface="+mn-cs"/>
              </a:rPr>
              <a:t>above</a:t>
            </a:r>
            <a:r>
              <a:rPr lang="fr-CH" sz="1200" kern="1200" dirty="0">
                <a:solidFill>
                  <a:schemeClr val="tx1"/>
                </a:solidFill>
                <a:effectLst/>
                <a:latin typeface="+mn-lt"/>
                <a:ea typeface="+mn-ea"/>
                <a:cs typeface="+mn-cs"/>
              </a:rPr>
              <a:t> the diagonal </a:t>
            </a:r>
            <a:r>
              <a:rPr lang="fr-CH" sz="1200" kern="1200" dirty="0" err="1">
                <a:solidFill>
                  <a:schemeClr val="tx1"/>
                </a:solidFill>
                <a:effectLst/>
                <a:latin typeface="+mn-lt"/>
                <a:ea typeface="+mn-ea"/>
                <a:cs typeface="+mn-cs"/>
              </a:rPr>
              <a:t>respectively</a:t>
            </a:r>
            <a:r>
              <a:rPr lang="fr-CH" sz="1200" kern="1200" dirty="0">
                <a:solidFill>
                  <a:schemeClr val="tx1"/>
                </a:solidFill>
                <a:effectLst/>
                <a:latin typeface="+mn-lt"/>
                <a:ea typeface="+mn-ea"/>
                <a:cs typeface="+mn-cs"/>
              </a:rPr>
              <a:t>. </a:t>
            </a:r>
            <a:r>
              <a:rPr lang="fr-CH" sz="1200" b="1" kern="1200" dirty="0">
                <a:solidFill>
                  <a:schemeClr val="tx1"/>
                </a:solidFill>
                <a:effectLst/>
                <a:latin typeface="+mn-lt"/>
                <a:ea typeface="+mn-ea"/>
                <a:cs typeface="+mn-cs"/>
              </a:rPr>
              <a:t>To show </a:t>
            </a:r>
            <a:r>
              <a:rPr lang="fr-CH" sz="1200" b="1" kern="1200" dirty="0" err="1">
                <a:solidFill>
                  <a:schemeClr val="tx1"/>
                </a:solidFill>
                <a:effectLst/>
                <a:latin typeface="+mn-lt"/>
                <a:ea typeface="+mn-ea"/>
                <a:cs typeface="+mn-cs"/>
              </a:rPr>
              <a:t>eithe</a:t>
            </a:r>
            <a:r>
              <a:rPr lang="fr-CH" sz="1200" b="1" kern="1200" dirty="0">
                <a:solidFill>
                  <a:schemeClr val="tx1"/>
                </a:solidFill>
                <a:effectLst/>
                <a:latin typeface="+mn-lt"/>
                <a:ea typeface="+mn-ea"/>
                <a:cs typeface="+mn-cs"/>
              </a:rPr>
              <a:t> </a:t>
            </a:r>
            <a:r>
              <a:rPr lang="fr-CH" sz="1200" b="1" kern="1200" dirty="0" err="1">
                <a:solidFill>
                  <a:schemeClr val="tx1"/>
                </a:solidFill>
                <a:effectLst/>
                <a:latin typeface="+mn-lt"/>
                <a:ea typeface="+mn-ea"/>
                <a:cs typeface="+mn-cs"/>
              </a:rPr>
              <a:t>only</a:t>
            </a:r>
            <a:r>
              <a:rPr lang="fr-CH" sz="1200" b="1" kern="1200" dirty="0">
                <a:solidFill>
                  <a:schemeClr val="tx1"/>
                </a:solidFill>
                <a:effectLst/>
                <a:latin typeface="+mn-lt"/>
                <a:ea typeface="+mn-ea"/>
                <a:cs typeface="+mn-cs"/>
              </a:rPr>
              <a:t> the </a:t>
            </a:r>
            <a:r>
              <a:rPr lang="fr-CH" sz="1200" b="1" kern="1200" dirty="0" err="1">
                <a:solidFill>
                  <a:schemeClr val="tx1"/>
                </a:solidFill>
                <a:effectLst/>
                <a:latin typeface="+mn-lt"/>
                <a:ea typeface="+mn-ea"/>
                <a:cs typeface="+mn-cs"/>
              </a:rPr>
              <a:t>upper</a:t>
            </a:r>
            <a:r>
              <a:rPr lang="fr-CH" sz="1200" b="1" kern="1200" dirty="0">
                <a:solidFill>
                  <a:schemeClr val="tx1"/>
                </a:solidFill>
                <a:effectLst/>
                <a:latin typeface="+mn-lt"/>
                <a:ea typeface="+mn-ea"/>
                <a:cs typeface="+mn-cs"/>
              </a:rPr>
              <a:t> or </a:t>
            </a:r>
            <a:r>
              <a:rPr lang="fr-CH" sz="1200" b="1" kern="1200" dirty="0" err="1">
                <a:solidFill>
                  <a:schemeClr val="tx1"/>
                </a:solidFill>
                <a:effectLst/>
                <a:latin typeface="+mn-lt"/>
                <a:ea typeface="+mn-ea"/>
                <a:cs typeface="+mn-cs"/>
              </a:rPr>
              <a:t>lower</a:t>
            </a:r>
            <a:r>
              <a:rPr lang="fr-CH" sz="1200" b="1" kern="1200" dirty="0">
                <a:solidFill>
                  <a:schemeClr val="tx1"/>
                </a:solidFill>
                <a:effectLst/>
                <a:latin typeface="+mn-lt"/>
                <a:ea typeface="+mn-ea"/>
                <a:cs typeface="+mn-cs"/>
              </a:rPr>
              <a:t> panel</a:t>
            </a:r>
          </a:p>
          <a:p>
            <a:endParaRPr lang="en-US"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33</a:t>
            </a:fld>
            <a:endParaRPr lang="en-US"/>
          </a:p>
        </p:txBody>
      </p:sp>
    </p:spTree>
    <p:extLst>
      <p:ext uri="{BB962C8B-B14F-4D97-AF65-F5344CB8AC3E}">
        <p14:creationId xmlns:p14="http://schemas.microsoft.com/office/powerpoint/2010/main" val="165076598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34</a:t>
            </a:fld>
            <a:endParaRPr lang="en-US"/>
          </a:p>
        </p:txBody>
      </p:sp>
    </p:spTree>
    <p:extLst>
      <p:ext uri="{BB962C8B-B14F-4D97-AF65-F5344CB8AC3E}">
        <p14:creationId xmlns:p14="http://schemas.microsoft.com/office/powerpoint/2010/main" val="19876426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35</a:t>
            </a:fld>
            <a:endParaRPr lang="en-US"/>
          </a:p>
        </p:txBody>
      </p:sp>
    </p:spTree>
    <p:extLst>
      <p:ext uri="{BB962C8B-B14F-4D97-AF65-F5344CB8AC3E}">
        <p14:creationId xmlns:p14="http://schemas.microsoft.com/office/powerpoint/2010/main" val="176228569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a:t>To use other colours, use the function rainbow</a:t>
            </a:r>
            <a:r>
              <a:rPr lang="en-US" baseline="0"/>
              <a:t> or other colour palettes</a:t>
            </a:r>
            <a:endParaRPr lang="en-US"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36</a:t>
            </a:fld>
            <a:endParaRPr lang="en-US"/>
          </a:p>
        </p:txBody>
      </p:sp>
    </p:spTree>
    <p:extLst>
      <p:ext uri="{BB962C8B-B14F-4D97-AF65-F5344CB8AC3E}">
        <p14:creationId xmlns:p14="http://schemas.microsoft.com/office/powerpoint/2010/main" val="7070858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GB" dirty="0"/>
              <a:t>Other</a:t>
            </a:r>
            <a:r>
              <a:rPr lang="en-GB" baseline="0" dirty="0"/>
              <a:t> </a:t>
            </a:r>
            <a:r>
              <a:rPr lang="en-GB" dirty="0"/>
              <a:t>packages exist for</a:t>
            </a:r>
            <a:r>
              <a:rPr lang="en-GB" baseline="0" dirty="0"/>
              <a:t> error bars plotting</a:t>
            </a:r>
          </a:p>
          <a:p>
            <a:r>
              <a:rPr lang="en-GB" baseline="0" dirty="0" err="1"/>
              <a:t>gplots</a:t>
            </a:r>
            <a:endParaRPr lang="en-GB" baseline="0" dirty="0"/>
          </a:p>
          <a:p>
            <a:r>
              <a:rPr lang="en-GB" baseline="0" dirty="0" err="1"/>
              <a:t>Hmisc</a:t>
            </a:r>
            <a:endParaRPr lang="en-GB" baseline="0" dirty="0"/>
          </a:p>
          <a:p>
            <a:r>
              <a:rPr lang="en-GB" baseline="0" dirty="0" err="1"/>
              <a:t>plotrix</a:t>
            </a:r>
            <a:endParaRPr lang="en-GB" baseline="0" dirty="0"/>
          </a:p>
          <a:p>
            <a:r>
              <a:rPr lang="en-GB" baseline="0" dirty="0"/>
              <a:t>ggplot2</a:t>
            </a:r>
          </a:p>
          <a:p>
            <a:endParaRPr lang="en-GB" baseline="0"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37</a:t>
            </a:fld>
            <a:endParaRPr lang="en-US"/>
          </a:p>
        </p:txBody>
      </p:sp>
    </p:spTree>
    <p:extLst>
      <p:ext uri="{BB962C8B-B14F-4D97-AF65-F5344CB8AC3E}">
        <p14:creationId xmlns:p14="http://schemas.microsoft.com/office/powerpoint/2010/main" val="278068863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GB"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38</a:t>
            </a:fld>
            <a:endParaRPr lang="en-US"/>
          </a:p>
        </p:txBody>
      </p:sp>
    </p:spTree>
    <p:extLst>
      <p:ext uri="{BB962C8B-B14F-4D97-AF65-F5344CB8AC3E}">
        <p14:creationId xmlns:p14="http://schemas.microsoft.com/office/powerpoint/2010/main" val="297123000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GB"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39</a:t>
            </a:fld>
            <a:endParaRPr lang="en-US"/>
          </a:p>
        </p:txBody>
      </p:sp>
    </p:spTree>
    <p:extLst>
      <p:ext uri="{BB962C8B-B14F-4D97-AF65-F5344CB8AC3E}">
        <p14:creationId xmlns:p14="http://schemas.microsoft.com/office/powerpoint/2010/main" val="394327258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GB"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40</a:t>
            </a:fld>
            <a:endParaRPr lang="en-US"/>
          </a:p>
        </p:txBody>
      </p:sp>
    </p:spTree>
    <p:extLst>
      <p:ext uri="{BB962C8B-B14F-4D97-AF65-F5344CB8AC3E}">
        <p14:creationId xmlns:p14="http://schemas.microsoft.com/office/powerpoint/2010/main" val="80565924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GB"/>
              <a:t>Other</a:t>
            </a:r>
            <a:r>
              <a:rPr lang="en-GB" baseline="0"/>
              <a:t> </a:t>
            </a:r>
            <a:r>
              <a:rPr lang="en-GB"/>
              <a:t>packages exist for</a:t>
            </a:r>
            <a:r>
              <a:rPr lang="en-GB" baseline="0"/>
              <a:t> error bars plotting</a:t>
            </a:r>
            <a:endParaRPr lang="en-GB" baseline="0" dirty="0"/>
          </a:p>
          <a:p>
            <a:r>
              <a:rPr lang="en-GB" baseline="0" dirty="0" err="1"/>
              <a:t>gplots</a:t>
            </a:r>
            <a:endParaRPr lang="en-GB" baseline="0" dirty="0"/>
          </a:p>
          <a:p>
            <a:r>
              <a:rPr lang="en-GB" baseline="0" dirty="0" err="1"/>
              <a:t>Hmisc</a:t>
            </a:r>
            <a:endParaRPr lang="en-GB" baseline="0" dirty="0"/>
          </a:p>
          <a:p>
            <a:r>
              <a:rPr lang="en-GB" baseline="0" dirty="0" err="1"/>
              <a:t>plotrix</a:t>
            </a:r>
            <a:endParaRPr lang="en-GB" baseline="0" dirty="0"/>
          </a:p>
          <a:p>
            <a:r>
              <a:rPr lang="en-GB" baseline="0" dirty="0"/>
              <a:t>ggplot2</a:t>
            </a:r>
          </a:p>
          <a:p>
            <a:endParaRPr lang="en-GB" baseline="0" dirty="0"/>
          </a:p>
          <a:p>
            <a:r>
              <a:rPr lang="en-GB" baseline="0"/>
              <a:t>Code= 3 to tell R to draw arrows at both end (0: no arrow, 1: no upper arrow, 2: no lower arrow</a:t>
            </a:r>
            <a:r>
              <a:rPr lang="en-GB" baseline="0" dirty="0"/>
              <a:t>)</a:t>
            </a:r>
          </a:p>
          <a:p>
            <a:r>
              <a:rPr lang="en-GB" baseline="0"/>
              <a:t>Angle=90 : make the arrow heads 90 degrees (</a:t>
            </a:r>
            <a:r>
              <a:rPr lang="en-GB" baseline="0" dirty="0"/>
              <a:t>flat)</a:t>
            </a:r>
          </a:p>
          <a:p>
            <a:r>
              <a:rPr lang="en-GB" baseline="0"/>
              <a:t>Length : size of the arrows</a:t>
            </a:r>
            <a:endParaRPr lang="en-GB"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41</a:t>
            </a:fld>
            <a:endParaRPr lang="en-US"/>
          </a:p>
        </p:txBody>
      </p:sp>
    </p:spTree>
    <p:extLst>
      <p:ext uri="{BB962C8B-B14F-4D97-AF65-F5344CB8AC3E}">
        <p14:creationId xmlns:p14="http://schemas.microsoft.com/office/powerpoint/2010/main" val="40505151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GB" dirty="0"/>
              <a:t>General workflow</a:t>
            </a:r>
            <a:r>
              <a:rPr lang="en-GB" baseline="0" dirty="0"/>
              <a:t> to take advantage of R for your work:</a:t>
            </a:r>
          </a:p>
          <a:p>
            <a:r>
              <a:rPr lang="en-GB" baseline="0" dirty="0"/>
              <a:t>-specify your question very clearly. </a:t>
            </a:r>
            <a:endParaRPr lang="en-GB" dirty="0"/>
          </a:p>
          <a:p>
            <a:r>
              <a:rPr lang="en-GB" dirty="0"/>
              <a:t>Your Question, what hypothesis you're making,</a:t>
            </a:r>
            <a:r>
              <a:rPr lang="en-GB" baseline="0" dirty="0"/>
              <a:t> what data you will collect, coming from different type of experiment ( simulation study, field study, lab study, measurement machine ) – this will be your dataset(s)</a:t>
            </a:r>
            <a:endParaRPr lang="en-GB" dirty="0"/>
          </a:p>
          <a:p>
            <a:r>
              <a:rPr lang="en-GB" baseline="0" dirty="0"/>
              <a:t>-design your experiment  very well</a:t>
            </a:r>
          </a:p>
          <a:p>
            <a:r>
              <a:rPr lang="en-GB" baseline="0" dirty="0"/>
              <a:t>-format your dataset nicely</a:t>
            </a:r>
            <a:endParaRPr lang="en-GB" dirty="0"/>
          </a:p>
          <a:p>
            <a:endParaRPr lang="en-GB" dirty="0"/>
          </a:p>
          <a:p>
            <a:r>
              <a:rPr lang="en-GB" dirty="0"/>
              <a:t>Tidy</a:t>
            </a:r>
            <a:r>
              <a:rPr lang="en-GB" baseline="0" dirty="0"/>
              <a:t> step: checking some variables are of the correct type, manipulating the structure of the data</a:t>
            </a:r>
          </a:p>
          <a:p>
            <a:r>
              <a:rPr lang="en-GB" baseline="0" dirty="0"/>
              <a:t>Explore in terms of graph, table, summary stats to get an idea of the answer(s)</a:t>
            </a:r>
            <a:endParaRPr lang="en-GB" dirty="0"/>
          </a:p>
          <a:p>
            <a:r>
              <a:rPr lang="en-GB" dirty="0"/>
              <a:t>Stats will give you</a:t>
            </a:r>
            <a:r>
              <a:rPr lang="en-GB" baseline="0" dirty="0"/>
              <a:t> a reliable </a:t>
            </a:r>
            <a:r>
              <a:rPr lang="en-GB" dirty="0"/>
              <a:t>Answer to confirm</a:t>
            </a:r>
            <a:r>
              <a:rPr lang="en-GB" baseline="0" dirty="0"/>
              <a:t> the question, confirming that the graphs gave you a reliable answer</a:t>
            </a:r>
            <a:endParaRPr lang="en-GB" dirty="0"/>
          </a:p>
          <a:p>
            <a:r>
              <a:rPr lang="en-GB" dirty="0"/>
              <a:t>Communicate answer, data, graphs to colleagues, boss: report, publication , summary – reproducible research and it</a:t>
            </a:r>
            <a:r>
              <a:rPr lang="en-GB" baseline="0" dirty="0"/>
              <a:t> is essential otherwise the previous steps were meaningless</a:t>
            </a:r>
            <a:endParaRPr lang="en-GB"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5</a:t>
            </a:fld>
            <a:endParaRPr lang="en-US"/>
          </a:p>
        </p:txBody>
      </p:sp>
    </p:spTree>
    <p:extLst>
      <p:ext uri="{BB962C8B-B14F-4D97-AF65-F5344CB8AC3E}">
        <p14:creationId xmlns:p14="http://schemas.microsoft.com/office/powerpoint/2010/main" val="174314614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GB"/>
              <a:t>Other</a:t>
            </a:r>
            <a:r>
              <a:rPr lang="en-GB" baseline="0"/>
              <a:t> </a:t>
            </a:r>
            <a:r>
              <a:rPr lang="en-GB"/>
              <a:t>packages exist for</a:t>
            </a:r>
            <a:r>
              <a:rPr lang="en-GB" baseline="0"/>
              <a:t> error bars plotting</a:t>
            </a:r>
            <a:endParaRPr lang="en-GB" baseline="0" dirty="0"/>
          </a:p>
          <a:p>
            <a:r>
              <a:rPr lang="en-GB" baseline="0" dirty="0" err="1"/>
              <a:t>gplots</a:t>
            </a:r>
            <a:endParaRPr lang="en-GB" baseline="0" dirty="0"/>
          </a:p>
          <a:p>
            <a:r>
              <a:rPr lang="en-GB" baseline="0" dirty="0" err="1"/>
              <a:t>Hmisc</a:t>
            </a:r>
            <a:endParaRPr lang="en-GB" baseline="0" dirty="0"/>
          </a:p>
          <a:p>
            <a:r>
              <a:rPr lang="en-GB" baseline="0" dirty="0" err="1"/>
              <a:t>plotrix</a:t>
            </a:r>
            <a:endParaRPr lang="en-GB" baseline="0" dirty="0"/>
          </a:p>
          <a:p>
            <a:r>
              <a:rPr lang="en-GB" baseline="0" dirty="0"/>
              <a:t>ggplot2</a:t>
            </a:r>
          </a:p>
          <a:p>
            <a:endParaRPr lang="en-GB" baseline="0" dirty="0"/>
          </a:p>
          <a:p>
            <a:r>
              <a:rPr lang="en-GB" baseline="0"/>
              <a:t>Code= 3 to tell R to draw arrows at both end (0: no arrow, 1: no upper arrow, 2: no lower arrow</a:t>
            </a:r>
            <a:r>
              <a:rPr lang="en-GB" baseline="0" dirty="0"/>
              <a:t>)</a:t>
            </a:r>
          </a:p>
          <a:p>
            <a:r>
              <a:rPr lang="en-GB" baseline="0"/>
              <a:t>Angle=90 : make the arrow heads 90 degrees (</a:t>
            </a:r>
            <a:r>
              <a:rPr lang="en-GB" baseline="0" dirty="0"/>
              <a:t>flat)</a:t>
            </a:r>
          </a:p>
          <a:p>
            <a:r>
              <a:rPr lang="en-GB" baseline="0"/>
              <a:t>Length : size of the arrows</a:t>
            </a:r>
            <a:endParaRPr lang="en-GB"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42</a:t>
            </a:fld>
            <a:endParaRPr lang="en-US"/>
          </a:p>
        </p:txBody>
      </p:sp>
    </p:spTree>
    <p:extLst>
      <p:ext uri="{BB962C8B-B14F-4D97-AF65-F5344CB8AC3E}">
        <p14:creationId xmlns:p14="http://schemas.microsoft.com/office/powerpoint/2010/main" val="232223434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b="1" dirty="0" err="1"/>
              <a:t>Why</a:t>
            </a:r>
            <a:r>
              <a:rPr lang="fr-FR" b="1" dirty="0"/>
              <a:t> </a:t>
            </a:r>
            <a:r>
              <a:rPr lang="fr-FR" b="1" dirty="0" err="1"/>
              <a:t>barplots</a:t>
            </a:r>
            <a:r>
              <a:rPr lang="fr-FR" b="1" dirty="0"/>
              <a:t> are (</a:t>
            </a:r>
            <a:r>
              <a:rPr lang="fr-FR" b="1" dirty="0" err="1"/>
              <a:t>often</a:t>
            </a:r>
            <a:r>
              <a:rPr lang="fr-FR" b="1" dirty="0"/>
              <a:t>) nonsense? </a:t>
            </a:r>
            <a:r>
              <a:rPr lang="fr-FR" b="1" dirty="0" err="1"/>
              <a:t>Try</a:t>
            </a:r>
            <a:r>
              <a:rPr lang="fr-FR" b="1" dirty="0"/>
              <a:t> the </a:t>
            </a:r>
            <a:r>
              <a:rPr lang="fr-FR" b="1" dirty="0" err="1"/>
              <a:t>shiny</a:t>
            </a:r>
            <a:r>
              <a:rPr lang="fr-FR" b="1" baseline="0" dirty="0"/>
              <a:t> </a:t>
            </a:r>
            <a:r>
              <a:rPr lang="fr-FR" b="1" baseline="0" dirty="0" err="1"/>
              <a:t>app</a:t>
            </a:r>
            <a:r>
              <a:rPr lang="fr-FR" b="1" baseline="0" dirty="0"/>
              <a:t>. </a:t>
            </a:r>
            <a:endParaRPr lang="fr-FR" b="1" dirty="0"/>
          </a:p>
          <a:p>
            <a:endParaRPr lang="en-GB"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43</a:t>
            </a:fld>
            <a:endParaRPr lang="en-US"/>
          </a:p>
        </p:txBody>
      </p:sp>
    </p:spTree>
    <p:extLst>
      <p:ext uri="{BB962C8B-B14F-4D97-AF65-F5344CB8AC3E}">
        <p14:creationId xmlns:p14="http://schemas.microsoft.com/office/powerpoint/2010/main" val="251772400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PlaceHolder 1"/>
          <p:cNvSpPr>
            <a:spLocks noGrp="1" noRot="1" noChangeAspect="1"/>
          </p:cNvSpPr>
          <p:nvPr>
            <p:ph type="sldImg"/>
          </p:nvPr>
        </p:nvSpPr>
        <p:spPr>
          <a:xfrm>
            <a:off x="1144588" y="685800"/>
            <a:ext cx="4562475" cy="3422650"/>
          </a:xfrm>
          <a:prstGeom prst="rect">
            <a:avLst/>
          </a:prstGeom>
        </p:spPr>
      </p:sp>
      <p:sp>
        <p:nvSpPr>
          <p:cNvPr id="132" name="PlaceHolder 2"/>
          <p:cNvSpPr>
            <a:spLocks noGrp="1"/>
          </p:cNvSpPr>
          <p:nvPr>
            <p:ph type="body"/>
          </p:nvPr>
        </p:nvSpPr>
        <p:spPr>
          <a:xfrm>
            <a:off x="685800" y="4343400"/>
            <a:ext cx="5480640" cy="4109040"/>
          </a:xfrm>
          <a:prstGeom prst="rect">
            <a:avLst/>
          </a:prstGeom>
        </p:spPr>
        <p:txBody>
          <a:bodyPr lIns="0" tIns="0" rIns="0" bIns="0"/>
          <a:lstStyle/>
          <a:p>
            <a:pPr marL="216000" indent="-210600">
              <a:lnSpc>
                <a:spcPct val="100000"/>
              </a:lnSpc>
            </a:pPr>
            <a:r>
              <a:rPr lang="en-US" sz="2000" b="0" strike="noStrike" spc="-1" dirty="0">
                <a:latin typeface="Arial"/>
              </a:rPr>
              <a:t>Careful: genotype and diet should be factors to be </a:t>
            </a:r>
            <a:r>
              <a:rPr lang="en-US" sz="2000" b="0" strike="noStrike" spc="-1" dirty="0" err="1">
                <a:latin typeface="Arial"/>
              </a:rPr>
              <a:t>coloured</a:t>
            </a:r>
            <a:endParaRPr lang="en-US" sz="2000" b="0" strike="noStrike" spc="-1" dirty="0">
              <a:latin typeface="Arial"/>
            </a:endParaRPr>
          </a:p>
        </p:txBody>
      </p:sp>
      <p:sp>
        <p:nvSpPr>
          <p:cNvPr id="133" name="CustomShape 3"/>
          <p:cNvSpPr/>
          <p:nvPr/>
        </p:nvSpPr>
        <p:spPr>
          <a:xfrm>
            <a:off x="3884760" y="8685360"/>
            <a:ext cx="2966040" cy="451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marL="0" marR="0" lvl="0" indent="0" algn="r" defTabSz="914400" rtl="0" eaLnBrk="1" fontAlgn="auto" latinLnBrk="0" hangingPunct="1">
              <a:lnSpc>
                <a:spcPct val="100000"/>
              </a:lnSpc>
              <a:spcBef>
                <a:spcPts val="0"/>
              </a:spcBef>
              <a:spcAft>
                <a:spcPts val="0"/>
              </a:spcAft>
              <a:buClrTx/>
              <a:buSzTx/>
              <a:buFontTx/>
              <a:buNone/>
              <a:tabLst/>
              <a:defRPr/>
            </a:pPr>
            <a:fld id="{EC4D982A-43A1-4313-8796-4D5200800C1E}" type="slidenum">
              <a:rPr kumimoji="0" lang="en-US" sz="1200" b="0" i="0" u="none" strike="noStrike" kern="1200" cap="none" spc="-1" normalizeH="0" baseline="0" noProof="0">
                <a:ln>
                  <a:noFill/>
                </a:ln>
                <a:solidFill>
                  <a:srgbClr val="000000"/>
                </a:solidFill>
                <a:effectLst/>
                <a:uLnTx/>
                <a:uFillTx/>
                <a:latin typeface="Arial"/>
                <a:ea typeface="+mn-ea"/>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1" normalizeH="0" baseline="0" noProof="0">
              <a:ln>
                <a:noFill/>
              </a:ln>
              <a:solidFill>
                <a:prstClr val="black"/>
              </a:solidFill>
              <a:effectLst/>
              <a:uLnTx/>
              <a:uFillTx/>
              <a:latin typeface="Arial"/>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CH" sz="1200" kern="1200">
                <a:solidFill>
                  <a:schemeClr val="tx1"/>
                </a:solidFill>
                <a:effectLst/>
                <a:latin typeface="+mn-lt"/>
                <a:ea typeface="+mn-ea"/>
                <a:cs typeface="+mn-cs"/>
              </a:rPr>
              <a:t>The “outer margin” (om_) specifies the distance between the edge of the device and the edge of the figure region whereas the “inner margin” (ma_) specifies the distance between the edge of the figure and the edge of the plot</a:t>
            </a:r>
            <a:r>
              <a:rPr lang="fr-CH" sz="1200" kern="1200" dirty="0">
                <a:solidFill>
                  <a:schemeClr val="tx1"/>
                </a:solidFill>
                <a:effectLst/>
                <a:latin typeface="+mn-lt"/>
                <a:ea typeface="+mn-ea"/>
                <a:cs typeface="+mn-cs"/>
              </a:rPr>
              <a:t>.</a:t>
            </a:r>
          </a:p>
          <a:p>
            <a:r>
              <a:rPr lang="fr-CH" sz="1200" kern="1200">
                <a:solidFill>
                  <a:schemeClr val="tx1"/>
                </a:solidFill>
                <a:effectLst/>
                <a:latin typeface="+mn-lt"/>
                <a:ea typeface="+mn-ea"/>
                <a:cs typeface="+mn-cs"/>
              </a:rPr>
              <a:t>The third letter in each of these margin specifications tells you the units: lines of text (</a:t>
            </a:r>
            <a:r>
              <a:rPr lang="fr-CH" sz="1200" kern="1200" err="1">
                <a:solidFill>
                  <a:schemeClr val="tx1"/>
                </a:solidFill>
                <a:effectLst/>
                <a:latin typeface="+mn-lt"/>
                <a:ea typeface="+mn-ea"/>
                <a:cs typeface="+mn-cs"/>
              </a:rPr>
              <a:t>oma,mar</a:t>
            </a:r>
            <a:r>
              <a:rPr lang="fr-CH" sz="1200" kern="1200">
                <a:solidFill>
                  <a:schemeClr val="tx1"/>
                </a:solidFill>
                <a:effectLst/>
                <a:latin typeface="+mn-lt"/>
                <a:ea typeface="+mn-ea"/>
                <a:cs typeface="+mn-cs"/>
              </a:rPr>
              <a:t>), or inches (</a:t>
            </a:r>
            <a:r>
              <a:rPr lang="fr-CH" sz="1200" kern="1200" err="1">
                <a:solidFill>
                  <a:schemeClr val="tx1"/>
                </a:solidFill>
                <a:effectLst/>
                <a:latin typeface="+mn-lt"/>
                <a:ea typeface="+mn-ea"/>
                <a:cs typeface="+mn-cs"/>
              </a:rPr>
              <a:t>omi,mai</a:t>
            </a:r>
            <a:r>
              <a:rPr lang="fr-CH" sz="1200" kern="1200">
                <a:solidFill>
                  <a:schemeClr val="tx1"/>
                </a:solidFill>
                <a:effectLst/>
                <a:latin typeface="+mn-lt"/>
                <a:ea typeface="+mn-ea"/>
                <a:cs typeface="+mn-cs"/>
              </a:rPr>
              <a:t>). These are always specified as vectors of 4 values (c(0,1,1,2)) for the bottom, left, top, and right margins, respectively, so order is important</a:t>
            </a:r>
            <a:r>
              <a:rPr lang="fr-CH" sz="1200" kern="1200" dirty="0">
                <a:solidFill>
                  <a:schemeClr val="tx1"/>
                </a:solidFill>
                <a:effectLst/>
                <a:latin typeface="+mn-lt"/>
                <a:ea typeface="+mn-ea"/>
                <a:cs typeface="+mn-cs"/>
              </a:rPr>
              <a:t>!</a:t>
            </a:r>
          </a:p>
          <a:p>
            <a:endParaRPr lang="fr-CH" sz="1200" kern="1200" dirty="0">
              <a:solidFill>
                <a:schemeClr val="tx1"/>
              </a:solidFill>
              <a:effectLst/>
              <a:latin typeface="+mn-lt"/>
              <a:ea typeface="+mn-ea"/>
              <a:cs typeface="+mn-cs"/>
            </a:endParaRPr>
          </a:p>
          <a:p>
            <a:endParaRPr lang="fr-CH" sz="1200" kern="1200" dirty="0">
              <a:solidFill>
                <a:schemeClr val="tx1"/>
              </a:solidFill>
              <a:effectLst/>
              <a:latin typeface="+mn-lt"/>
              <a:ea typeface="+mn-ea"/>
              <a:cs typeface="+mn-cs"/>
            </a:endParaRPr>
          </a:p>
          <a:p>
            <a:endParaRPr lang="fr-CH" sz="1200" kern="1200" dirty="0">
              <a:solidFill>
                <a:schemeClr val="tx1"/>
              </a:solidFill>
              <a:effectLst/>
              <a:latin typeface="+mn-lt"/>
              <a:ea typeface="+mn-ea"/>
              <a:cs typeface="+mn-cs"/>
            </a:endParaRPr>
          </a:p>
          <a:p>
            <a:r>
              <a:rPr lang="en-GB" sz="1200" b="1" u="none" kern="1200">
                <a:solidFill>
                  <a:schemeClr val="tx1"/>
                </a:solidFill>
                <a:latin typeface="+mn-lt"/>
                <a:ea typeface="+mn-ea"/>
                <a:cs typeface="+mn-cs"/>
              </a:rPr>
              <a:t>mar: changing figure margins</a:t>
            </a:r>
            <a:endParaRPr lang="en-GB" sz="1200" b="1" u="none" kern="1200" dirty="0">
              <a:solidFill>
                <a:schemeClr val="tx1"/>
              </a:solidFill>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a:solidFill>
                  <a:schemeClr val="tx1"/>
                </a:solidFill>
                <a:latin typeface="+mn-lt"/>
                <a:ea typeface="+mn-ea"/>
                <a:cs typeface="+mn-cs"/>
              </a:rPr>
              <a:t>a vector of 4 values (</a:t>
            </a:r>
            <a:r>
              <a:rPr lang="en-US" sz="1200" kern="1200" err="1">
                <a:solidFill>
                  <a:schemeClr val="tx1"/>
                </a:solidFill>
                <a:latin typeface="+mn-lt"/>
                <a:ea typeface="+mn-ea"/>
                <a:cs typeface="+mn-cs"/>
              </a:rPr>
              <a:t>bottom</a:t>
            </a:r>
            <a:r>
              <a:rPr lang="en-US" sz="1200" kern="1200">
                <a:solidFill>
                  <a:schemeClr val="tx1"/>
                </a:solidFill>
                <a:latin typeface="+mn-lt"/>
                <a:ea typeface="+mn-ea"/>
                <a:cs typeface="+mn-cs"/>
              </a:rPr>
              <a:t>, left,</a:t>
            </a:r>
            <a:r>
              <a:rPr lang="en-US" sz="1200" kern="1200" baseline="0">
                <a:solidFill>
                  <a:schemeClr val="tx1"/>
                </a:solidFill>
                <a:latin typeface="+mn-lt"/>
                <a:ea typeface="+mn-ea"/>
                <a:cs typeface="+mn-cs"/>
              </a:rPr>
              <a:t> top, right), measured in “lines of text”, space around the outside of the plot “box”. Defaults to c(5,4,4,2</a:t>
            </a:r>
            <a:r>
              <a:rPr lang="en-US" sz="1200" kern="1200" baseline="0" dirty="0">
                <a:solidFill>
                  <a:schemeClr val="tx1"/>
                </a:solidFill>
                <a:latin typeface="+mn-lt"/>
                <a:ea typeface="+mn-ea"/>
                <a:cs typeface="+mn-cs"/>
              </a:rPr>
              <a:t>)+0.1</a:t>
            </a:r>
          </a:p>
          <a:p>
            <a:r>
              <a:rPr lang="en-US" sz="1200" b="0" u="none" kern="1200">
                <a:solidFill>
                  <a:schemeClr val="tx1"/>
                </a:solidFill>
                <a:latin typeface="+mn-lt"/>
                <a:ea typeface="+mn-ea"/>
                <a:cs typeface="+mn-cs"/>
              </a:rPr>
              <a:t>A generally close-cutting setting for mar: par( mar=c(4,4,1.5,0.5) )</a:t>
            </a:r>
            <a:endParaRPr lang="en-US" sz="1200" b="0" u="none" kern="1200" dirty="0">
              <a:solidFill>
                <a:schemeClr val="tx1"/>
              </a:solidFill>
              <a:latin typeface="+mn-lt"/>
              <a:ea typeface="+mn-ea"/>
              <a:cs typeface="+mn-cs"/>
            </a:endParaRPr>
          </a:p>
          <a:p>
            <a:r>
              <a:rPr lang="en-US" sz="1200" b="0" u="none" kern="1200">
                <a:solidFill>
                  <a:schemeClr val="tx1"/>
                </a:solidFill>
                <a:latin typeface="+mn-lt"/>
                <a:ea typeface="+mn-ea"/>
                <a:cs typeface="+mn-cs"/>
              </a:rPr>
              <a:t>You can also experiment with argument pty, here is the extract from the par help</a:t>
            </a:r>
            <a:r>
              <a:rPr lang="en-US" sz="1200" b="0" u="none" kern="1200" dirty="0">
                <a:solidFill>
                  <a:schemeClr val="tx1"/>
                </a:solidFill>
                <a:latin typeface="+mn-lt"/>
                <a:ea typeface="+mn-ea"/>
                <a:cs typeface="+mn-cs"/>
              </a:rPr>
              <a:t>:</a:t>
            </a:r>
          </a:p>
          <a:p>
            <a:r>
              <a:rPr lang="en-US" sz="1200" b="0" u="none" kern="1200">
                <a:solidFill>
                  <a:schemeClr val="tx1"/>
                </a:solidFill>
                <a:latin typeface="+mn-lt"/>
                <a:ea typeface="+mn-ea"/>
                <a:cs typeface="+mn-cs"/>
              </a:rPr>
              <a:t>"pty: A character specifying the type of plot region to be used; "s" generates a square plotting region and "m" generates the maximal plotting region</a:t>
            </a:r>
            <a:r>
              <a:rPr lang="en-US" sz="1200" b="0" u="none" kern="1200" dirty="0">
                <a:solidFill>
                  <a:schemeClr val="tx1"/>
                </a:solidFill>
                <a:latin typeface="+mn-lt"/>
                <a:ea typeface="+mn-ea"/>
                <a:cs typeface="+mn-cs"/>
              </a:rPr>
              <a:t>."</a:t>
            </a:r>
          </a:p>
          <a:p>
            <a:endParaRPr lang="en-US" sz="1200" b="0" u="none" kern="1200" dirty="0">
              <a:solidFill>
                <a:schemeClr val="tx1"/>
              </a:solidFill>
              <a:latin typeface="+mn-lt"/>
              <a:ea typeface="+mn-ea"/>
              <a:cs typeface="+mn-cs"/>
            </a:endParaRPr>
          </a:p>
          <a:p>
            <a:endParaRPr lang="en-US" b="0" u="none"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45</a:t>
            </a:fld>
            <a:endParaRPr lang="en-US"/>
          </a:p>
        </p:txBody>
      </p:sp>
    </p:spTree>
    <p:extLst>
      <p:ext uri="{BB962C8B-B14F-4D97-AF65-F5344CB8AC3E}">
        <p14:creationId xmlns:p14="http://schemas.microsoft.com/office/powerpoint/2010/main" val="352761529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1" kern="1200" dirty="0" err="1">
                <a:solidFill>
                  <a:schemeClr val="tx1"/>
                </a:solidFill>
                <a:latin typeface="+mn-lt"/>
                <a:ea typeface="+mn-ea"/>
                <a:cs typeface="+mn-cs"/>
              </a:rPr>
              <a:t>mfrow</a:t>
            </a:r>
            <a:r>
              <a:rPr lang="en-US" sz="1200" b="1" kern="1200" dirty="0">
                <a:solidFill>
                  <a:schemeClr val="tx1"/>
                </a:solidFill>
                <a:latin typeface="+mn-lt"/>
                <a:ea typeface="+mn-ea"/>
                <a:cs typeface="+mn-cs"/>
              </a:rPr>
              <a:t>/</a:t>
            </a:r>
            <a:r>
              <a:rPr lang="en-US" sz="1200" b="1" kern="1200" dirty="0" err="1">
                <a:solidFill>
                  <a:schemeClr val="tx1"/>
                </a:solidFill>
                <a:latin typeface="+mn-lt"/>
                <a:ea typeface="+mn-ea"/>
                <a:cs typeface="+mn-cs"/>
              </a:rPr>
              <a:t>mfcol</a:t>
            </a:r>
            <a:r>
              <a:rPr lang="en-US" sz="1200" kern="1200" dirty="0">
                <a:solidFill>
                  <a:schemeClr val="tx1"/>
                </a:solidFill>
                <a:latin typeface="+mn-lt"/>
                <a:ea typeface="+mn-ea"/>
                <a:cs typeface="+mn-cs"/>
              </a:rPr>
              <a:t>:</a:t>
            </a:r>
            <a:r>
              <a:rPr lang="en-US" sz="1200" kern="1200" baseline="0" dirty="0">
                <a:solidFill>
                  <a:schemeClr val="tx1"/>
                </a:solidFill>
                <a:latin typeface="+mn-lt"/>
                <a:ea typeface="+mn-ea"/>
                <a:cs typeface="+mn-cs"/>
              </a:rPr>
              <a:t> </a:t>
            </a:r>
            <a:r>
              <a:rPr lang="en-US" sz="1200" kern="1200" dirty="0">
                <a:solidFill>
                  <a:schemeClr val="tx1"/>
                </a:solidFill>
                <a:latin typeface="+mn-lt"/>
                <a:ea typeface="+mn-ea"/>
                <a:cs typeface="+mn-cs"/>
              </a:rPr>
              <a:t>A vector of the form c(nr, </a:t>
            </a:r>
            <a:r>
              <a:rPr lang="en-US" sz="1200" kern="1200" dirty="0" err="1">
                <a:solidFill>
                  <a:schemeClr val="tx1"/>
                </a:solidFill>
                <a:latin typeface="+mn-lt"/>
                <a:ea typeface="+mn-ea"/>
                <a:cs typeface="+mn-cs"/>
              </a:rPr>
              <a:t>nc</a:t>
            </a:r>
            <a:r>
              <a:rPr lang="en-US" sz="1200" kern="1200" dirty="0">
                <a:solidFill>
                  <a:schemeClr val="tx1"/>
                </a:solidFill>
                <a:latin typeface="+mn-lt"/>
                <a:ea typeface="+mn-ea"/>
                <a:cs typeface="+mn-cs"/>
              </a:rPr>
              <a:t>). Subsequent figures will be drawn in an nr-by-</a:t>
            </a:r>
            <a:r>
              <a:rPr lang="en-US" sz="1200" kern="1200" dirty="0" err="1">
                <a:solidFill>
                  <a:schemeClr val="tx1"/>
                </a:solidFill>
                <a:latin typeface="+mn-lt"/>
                <a:ea typeface="+mn-ea"/>
                <a:cs typeface="+mn-cs"/>
              </a:rPr>
              <a:t>nc</a:t>
            </a:r>
            <a:r>
              <a:rPr lang="en-US" sz="1200" kern="1200" dirty="0">
                <a:solidFill>
                  <a:schemeClr val="tx1"/>
                </a:solidFill>
                <a:latin typeface="+mn-lt"/>
                <a:ea typeface="+mn-ea"/>
                <a:cs typeface="+mn-cs"/>
              </a:rPr>
              <a:t> array on the device by </a:t>
            </a:r>
            <a:r>
              <a:rPr lang="en-US" sz="1200" i="1" kern="1200" dirty="0">
                <a:solidFill>
                  <a:schemeClr val="tx1"/>
                </a:solidFill>
                <a:latin typeface="+mn-lt"/>
                <a:ea typeface="+mn-ea"/>
                <a:cs typeface="+mn-cs"/>
              </a:rPr>
              <a:t>columns</a:t>
            </a:r>
            <a:r>
              <a:rPr lang="en-US" sz="1200" i="0" kern="1200" dirty="0">
                <a:solidFill>
                  <a:schemeClr val="tx1"/>
                </a:solidFill>
                <a:latin typeface="+mn-lt"/>
                <a:ea typeface="+mn-ea"/>
                <a:cs typeface="+mn-cs"/>
              </a:rPr>
              <a:t> (</a:t>
            </a:r>
            <a:r>
              <a:rPr lang="en-US" sz="1200" i="0" kern="1200" dirty="0" err="1">
                <a:solidFill>
                  <a:schemeClr val="tx1"/>
                </a:solidFill>
                <a:latin typeface="+mn-lt"/>
                <a:ea typeface="+mn-ea"/>
                <a:cs typeface="+mn-cs"/>
              </a:rPr>
              <a:t>mfcol</a:t>
            </a:r>
            <a:r>
              <a:rPr lang="en-US" sz="1200" i="0" kern="1200" dirty="0">
                <a:solidFill>
                  <a:schemeClr val="tx1"/>
                </a:solidFill>
                <a:latin typeface="+mn-lt"/>
                <a:ea typeface="+mn-ea"/>
                <a:cs typeface="+mn-cs"/>
              </a:rPr>
              <a:t>), or </a:t>
            </a:r>
            <a:r>
              <a:rPr lang="en-US" sz="1200" i="1" kern="1200" dirty="0">
                <a:solidFill>
                  <a:schemeClr val="tx1"/>
                </a:solidFill>
                <a:latin typeface="+mn-lt"/>
                <a:ea typeface="+mn-ea"/>
                <a:cs typeface="+mn-cs"/>
              </a:rPr>
              <a:t>rows</a:t>
            </a:r>
            <a:r>
              <a:rPr lang="en-US" sz="1200" i="0" kern="1200" dirty="0">
                <a:solidFill>
                  <a:schemeClr val="tx1"/>
                </a:solidFill>
                <a:latin typeface="+mn-lt"/>
                <a:ea typeface="+mn-ea"/>
                <a:cs typeface="+mn-cs"/>
              </a:rPr>
              <a:t> (</a:t>
            </a:r>
            <a:r>
              <a:rPr lang="en-US" sz="1200" i="0" kern="1200" dirty="0" err="1">
                <a:solidFill>
                  <a:schemeClr val="tx1"/>
                </a:solidFill>
                <a:latin typeface="+mn-lt"/>
                <a:ea typeface="+mn-ea"/>
                <a:cs typeface="+mn-cs"/>
              </a:rPr>
              <a:t>mfrow</a:t>
            </a:r>
            <a:r>
              <a:rPr lang="en-US" sz="1200" i="0" kern="1200" dirty="0">
                <a:solidFill>
                  <a:schemeClr val="tx1"/>
                </a:solidFill>
                <a:latin typeface="+mn-lt"/>
                <a:ea typeface="+mn-ea"/>
                <a:cs typeface="+mn-cs"/>
              </a:rPr>
              <a:t>), respectively.</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i="0" kern="1200" dirty="0">
                <a:solidFill>
                  <a:schemeClr val="tx1"/>
                </a:solidFill>
                <a:latin typeface="+mn-lt"/>
                <a:ea typeface="+mn-ea"/>
                <a:cs typeface="+mn-cs"/>
              </a:rPr>
              <a:t>layout() is a more flexible alternative.</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latin typeface="+mn-lt"/>
                <a:ea typeface="+mn-ea"/>
                <a:cs typeface="+mn-cs"/>
              </a:rPr>
              <a:t>col</a:t>
            </a:r>
            <a:r>
              <a:rPr lang="en-US" sz="1200" kern="1200" dirty="0">
                <a:solidFill>
                  <a:schemeClr val="tx1"/>
                </a:solidFill>
                <a:latin typeface="+mn-lt"/>
                <a:ea typeface="+mn-ea"/>
                <a:cs typeface="+mn-cs"/>
              </a:rPr>
              <a:t> : A specification for the default plotting </a:t>
            </a:r>
            <a:r>
              <a:rPr lang="en-US" sz="1200" kern="1200" dirty="0" err="1">
                <a:solidFill>
                  <a:schemeClr val="tx1"/>
                </a:solidFill>
                <a:latin typeface="+mn-lt"/>
                <a:ea typeface="+mn-ea"/>
                <a:cs typeface="+mn-cs"/>
              </a:rPr>
              <a:t>colour</a:t>
            </a:r>
            <a:endParaRPr lang="en-US" sz="1200" kern="1200" dirty="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b="1" kern="1200" dirty="0" err="1">
                <a:solidFill>
                  <a:schemeClr val="tx1"/>
                </a:solidFill>
                <a:latin typeface="+mn-lt"/>
                <a:ea typeface="+mn-ea"/>
                <a:cs typeface="+mn-cs"/>
              </a:rPr>
              <a:t>pch</a:t>
            </a:r>
            <a:r>
              <a:rPr lang="en-US" sz="1200" kern="1200" dirty="0">
                <a:solidFill>
                  <a:schemeClr val="tx1"/>
                </a:solidFill>
                <a:latin typeface="+mn-lt"/>
                <a:ea typeface="+mn-ea"/>
                <a:cs typeface="+mn-cs"/>
              </a:rPr>
              <a:t>: Either an integer specifying a symbol or a single character to be used as the default in plotting points</a:t>
            </a:r>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err="1"/>
              <a:t>pch</a:t>
            </a:r>
            <a:r>
              <a:rPr lang="en-US" baseline="0" dirty="0"/>
              <a:t>=19 =&gt; SOLID circles . c.f. help(points)</a:t>
            </a:r>
            <a:endParaRPr lang="en-US" dirty="0"/>
          </a:p>
          <a:p>
            <a:endParaRPr lang="en-US" sz="1200" b="0" u="none" kern="1200" dirty="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A vector of the form c(nr, </a:t>
            </a:r>
            <a:r>
              <a:rPr lang="en-US" sz="1200" kern="1200" dirty="0" err="1">
                <a:solidFill>
                  <a:schemeClr val="tx1"/>
                </a:solidFill>
                <a:latin typeface="+mn-lt"/>
                <a:ea typeface="+mn-ea"/>
                <a:cs typeface="+mn-cs"/>
              </a:rPr>
              <a:t>nc</a:t>
            </a:r>
            <a:r>
              <a:rPr lang="en-US" sz="1200" kern="1200" dirty="0">
                <a:solidFill>
                  <a:schemeClr val="tx1"/>
                </a:solidFill>
                <a:latin typeface="+mn-lt"/>
                <a:ea typeface="+mn-ea"/>
                <a:cs typeface="+mn-cs"/>
              </a:rPr>
              <a:t>). Subsequent figures will be drawn in an nr-by-</a:t>
            </a:r>
            <a:r>
              <a:rPr lang="en-US" sz="1200" kern="1200" dirty="0" err="1">
                <a:solidFill>
                  <a:schemeClr val="tx1"/>
                </a:solidFill>
                <a:latin typeface="+mn-lt"/>
                <a:ea typeface="+mn-ea"/>
                <a:cs typeface="+mn-cs"/>
              </a:rPr>
              <a:t>nc</a:t>
            </a:r>
            <a:r>
              <a:rPr lang="en-US" sz="1200" kern="1200" dirty="0">
                <a:solidFill>
                  <a:schemeClr val="tx1"/>
                </a:solidFill>
                <a:latin typeface="+mn-lt"/>
                <a:ea typeface="+mn-ea"/>
                <a:cs typeface="+mn-cs"/>
              </a:rPr>
              <a:t> array on the device by </a:t>
            </a:r>
            <a:r>
              <a:rPr lang="en-US" sz="1200" i="1" kern="1200" dirty="0">
                <a:solidFill>
                  <a:schemeClr val="tx1"/>
                </a:solidFill>
                <a:latin typeface="+mn-lt"/>
                <a:ea typeface="+mn-ea"/>
                <a:cs typeface="+mn-cs"/>
              </a:rPr>
              <a:t>columns</a:t>
            </a:r>
            <a:r>
              <a:rPr lang="en-US" sz="1200" i="0" kern="1200" dirty="0">
                <a:solidFill>
                  <a:schemeClr val="tx1"/>
                </a:solidFill>
                <a:latin typeface="+mn-lt"/>
                <a:ea typeface="+mn-ea"/>
                <a:cs typeface="+mn-cs"/>
              </a:rPr>
              <a:t> (</a:t>
            </a:r>
            <a:r>
              <a:rPr lang="en-US" sz="1200" i="0" kern="1200" dirty="0" err="1">
                <a:solidFill>
                  <a:schemeClr val="tx1"/>
                </a:solidFill>
                <a:latin typeface="+mn-lt"/>
                <a:ea typeface="+mn-ea"/>
                <a:cs typeface="+mn-cs"/>
              </a:rPr>
              <a:t>mfcol</a:t>
            </a:r>
            <a:r>
              <a:rPr lang="en-US" sz="1200" i="0" kern="1200" dirty="0">
                <a:solidFill>
                  <a:schemeClr val="tx1"/>
                </a:solidFill>
                <a:latin typeface="+mn-lt"/>
                <a:ea typeface="+mn-ea"/>
                <a:cs typeface="+mn-cs"/>
              </a:rPr>
              <a:t>), or </a:t>
            </a:r>
            <a:r>
              <a:rPr lang="en-US" sz="1200" i="1" kern="1200" dirty="0">
                <a:solidFill>
                  <a:schemeClr val="tx1"/>
                </a:solidFill>
                <a:latin typeface="+mn-lt"/>
                <a:ea typeface="+mn-ea"/>
                <a:cs typeface="+mn-cs"/>
              </a:rPr>
              <a:t>rows</a:t>
            </a:r>
            <a:r>
              <a:rPr lang="en-US" sz="1200" i="0" kern="1200" dirty="0">
                <a:solidFill>
                  <a:schemeClr val="tx1"/>
                </a:solidFill>
                <a:latin typeface="+mn-lt"/>
                <a:ea typeface="+mn-ea"/>
                <a:cs typeface="+mn-cs"/>
              </a:rPr>
              <a:t> (</a:t>
            </a:r>
            <a:r>
              <a:rPr lang="en-US" sz="1200" i="0" kern="1200" dirty="0" err="1">
                <a:solidFill>
                  <a:schemeClr val="tx1"/>
                </a:solidFill>
                <a:latin typeface="+mn-lt"/>
                <a:ea typeface="+mn-ea"/>
                <a:cs typeface="+mn-cs"/>
              </a:rPr>
              <a:t>mfrow</a:t>
            </a:r>
            <a:r>
              <a:rPr lang="en-US" sz="1200" i="0" kern="1200" dirty="0">
                <a:solidFill>
                  <a:schemeClr val="tx1"/>
                </a:solidFill>
                <a:latin typeface="+mn-lt"/>
                <a:ea typeface="+mn-ea"/>
                <a:cs typeface="+mn-cs"/>
              </a:rPr>
              <a:t>), respectively.</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Col : A specification for the default plotting </a:t>
            </a:r>
            <a:r>
              <a:rPr lang="en-US" sz="1200" kern="1200" dirty="0" err="1">
                <a:solidFill>
                  <a:schemeClr val="tx1"/>
                </a:solidFill>
                <a:latin typeface="+mn-lt"/>
                <a:ea typeface="+mn-ea"/>
                <a:cs typeface="+mn-cs"/>
              </a:rPr>
              <a:t>colour</a:t>
            </a:r>
            <a:endParaRPr lang="en-US" sz="1200" kern="1200" dirty="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PCH: Either an integer specifying a symbol or a single character to be used as the default in plotting points</a:t>
            </a:r>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err="1"/>
              <a:t>Pch</a:t>
            </a:r>
            <a:r>
              <a:rPr lang="en-US" baseline="0" dirty="0"/>
              <a:t>= 19 = SOLID circles</a:t>
            </a:r>
            <a:endParaRPr lang="en-US" dirty="0"/>
          </a:p>
          <a:p>
            <a:endParaRPr lang="en-US" b="0" u="none"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47</a:t>
            </a:fld>
            <a:endParaRPr lang="en-US"/>
          </a:p>
        </p:txBody>
      </p:sp>
    </p:spTree>
    <p:extLst>
      <p:ext uri="{BB962C8B-B14F-4D97-AF65-F5344CB8AC3E}">
        <p14:creationId xmlns:p14="http://schemas.microsoft.com/office/powerpoint/2010/main" val="274229431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GB" sz="1200" b="1" u="none" kern="1200">
                <a:solidFill>
                  <a:schemeClr val="tx1"/>
                </a:solidFill>
                <a:latin typeface="+mn-lt"/>
                <a:ea typeface="+mn-ea"/>
                <a:cs typeface="+mn-cs"/>
              </a:rPr>
              <a:t>resetting par</a:t>
            </a:r>
            <a:r>
              <a:rPr lang="en-GB" sz="1200" b="1" u="none" kern="1200" dirty="0">
                <a:solidFill>
                  <a:schemeClr val="tx1"/>
                </a:solidFill>
                <a:latin typeface="+mn-lt"/>
                <a:ea typeface="+mn-ea"/>
                <a:cs typeface="+mn-cs"/>
              </a:rPr>
              <a:t>()</a:t>
            </a:r>
            <a:endParaRPr lang="en-GB" sz="1200" b="0" u="none" kern="1200" dirty="0">
              <a:solidFill>
                <a:schemeClr val="tx1"/>
              </a:solidFill>
              <a:latin typeface="+mn-lt"/>
              <a:ea typeface="+mn-ea"/>
              <a:cs typeface="+mn-cs"/>
            </a:endParaRPr>
          </a:p>
          <a:p>
            <a:r>
              <a:rPr lang="en-GB" sz="1200" b="0" u="none" kern="1200">
                <a:solidFill>
                  <a:schemeClr val="tx1"/>
                </a:solidFill>
                <a:latin typeface="+mn-lt"/>
                <a:ea typeface="+mn-ea"/>
                <a:cs typeface="+mn-cs"/>
              </a:rPr>
              <a:t>When you use the par() function, you are changing the default graphical settings that R uses to generate plots. Sometimes you will need to reset changes that you made previously</a:t>
            </a:r>
            <a:r>
              <a:rPr lang="en-GB" sz="1200" b="0" u="none" kern="1200" dirty="0">
                <a:solidFill>
                  <a:schemeClr val="tx1"/>
                </a:solidFill>
                <a:latin typeface="+mn-lt"/>
                <a:ea typeface="+mn-ea"/>
                <a:cs typeface="+mn-cs"/>
              </a:rPr>
              <a:t>!</a:t>
            </a:r>
          </a:p>
          <a:p>
            <a:r>
              <a:rPr lang="en-GB" sz="1200" b="0" u="none" kern="1200">
                <a:solidFill>
                  <a:schemeClr val="tx1"/>
                </a:solidFill>
                <a:latin typeface="+mn-lt"/>
                <a:ea typeface="+mn-ea"/>
                <a:cs typeface="+mn-cs"/>
              </a:rPr>
              <a:t>0. Heavy-fisted</a:t>
            </a:r>
            <a:r>
              <a:rPr lang="en-GB" sz="1200" b="0" u="none" kern="1200" baseline="0">
                <a:solidFill>
                  <a:schemeClr val="tx1"/>
                </a:solidFill>
                <a:latin typeface="+mn-lt"/>
                <a:ea typeface="+mn-ea"/>
                <a:cs typeface="+mn-cs"/>
              </a:rPr>
              <a:t> way: restart R</a:t>
            </a:r>
            <a:r>
              <a:rPr lang="en-GB" sz="1200" b="0" u="none" kern="1200" baseline="0" dirty="0">
                <a:solidFill>
                  <a:schemeClr val="tx1"/>
                </a:solidFill>
                <a:latin typeface="+mn-lt"/>
                <a:ea typeface="+mn-ea"/>
                <a:cs typeface="+mn-cs"/>
              </a:rPr>
              <a:t>!</a:t>
            </a:r>
            <a:endParaRPr lang="en-GB" sz="1200" b="0" u="none" kern="1200" dirty="0">
              <a:solidFill>
                <a:schemeClr val="tx1"/>
              </a:solidFill>
              <a:latin typeface="+mn-lt"/>
              <a:ea typeface="+mn-ea"/>
              <a:cs typeface="+mn-cs"/>
            </a:endParaRPr>
          </a:p>
          <a:p>
            <a:r>
              <a:rPr lang="en-GB" sz="1200" b="0" u="none" kern="1200">
                <a:solidFill>
                  <a:schemeClr val="tx1"/>
                </a:solidFill>
                <a:latin typeface="+mn-lt"/>
                <a:ea typeface="+mn-ea"/>
                <a:cs typeface="+mn-cs"/>
              </a:rPr>
              <a:t>1. [specific to Rstudio</a:t>
            </a:r>
            <a:r>
              <a:rPr lang="en-GB" sz="1200" b="0" u="none" kern="1200" dirty="0">
                <a:solidFill>
                  <a:schemeClr val="tx1"/>
                </a:solidFill>
                <a:latin typeface="+mn-lt"/>
                <a:ea typeface="+mn-ea"/>
                <a:cs typeface="+mn-cs"/>
              </a:rPr>
              <a:t>]</a:t>
            </a:r>
          </a:p>
          <a:p>
            <a:r>
              <a:rPr lang="en-GB" sz="1200" b="0" u="none" kern="1200">
                <a:solidFill>
                  <a:schemeClr val="tx1"/>
                </a:solidFill>
                <a:latin typeface="+mn-lt"/>
                <a:ea typeface="+mn-ea"/>
                <a:cs typeface="+mn-cs"/>
              </a:rPr>
              <a:t>Click the little broom in the plot panel to clear all plots and re-initialise graphical parameters</a:t>
            </a:r>
            <a:r>
              <a:rPr lang="en-GB" sz="1200" b="0" u="none" kern="1200" dirty="0">
                <a:solidFill>
                  <a:schemeClr val="tx1"/>
                </a:solidFill>
                <a:latin typeface="+mn-lt"/>
                <a:ea typeface="+mn-ea"/>
                <a:cs typeface="+mn-cs"/>
              </a:rPr>
              <a:t>.</a:t>
            </a:r>
          </a:p>
          <a:p>
            <a:r>
              <a:rPr lang="en-GB" sz="1200" b="0" u="none" kern="1200">
                <a:solidFill>
                  <a:schemeClr val="tx1"/>
                </a:solidFill>
                <a:latin typeface="+mn-lt"/>
                <a:ea typeface="+mn-ea"/>
                <a:cs typeface="+mn-cs"/>
              </a:rPr>
              <a:t>2. quickest but least controlled way</a:t>
            </a:r>
            <a:endParaRPr lang="en-GB" sz="1200" b="0" u="none" kern="1200" dirty="0">
              <a:solidFill>
                <a:schemeClr val="tx1"/>
              </a:solidFill>
              <a:latin typeface="+mn-lt"/>
              <a:ea typeface="+mn-ea"/>
              <a:cs typeface="+mn-cs"/>
            </a:endParaRPr>
          </a:p>
          <a:p>
            <a:r>
              <a:rPr lang="en-GB" sz="1200" b="0" u="none" kern="1200">
                <a:solidFill>
                  <a:schemeClr val="tx1"/>
                </a:solidFill>
                <a:latin typeface="+mn-lt"/>
                <a:ea typeface="+mn-ea"/>
                <a:cs typeface="+mn-cs"/>
              </a:rPr>
              <a:t>run the command dev.off() to close existing plots &amp; re-set par</a:t>
            </a:r>
            <a:endParaRPr lang="en-GB" sz="1200" b="0" u="none" kern="1200" dirty="0">
              <a:solidFill>
                <a:schemeClr val="tx1"/>
              </a:solidFill>
              <a:latin typeface="+mn-lt"/>
              <a:ea typeface="+mn-ea"/>
              <a:cs typeface="+mn-cs"/>
            </a:endParaRPr>
          </a:p>
          <a:p>
            <a:r>
              <a:rPr lang="en-GB" sz="1200" b="0" u="none" kern="1200">
                <a:solidFill>
                  <a:schemeClr val="tx1"/>
                </a:solidFill>
                <a:latin typeface="+mn-lt"/>
                <a:ea typeface="+mn-ea"/>
                <a:cs typeface="+mn-cs"/>
              </a:rPr>
              <a:t>3. re-set only those arguments that you need</a:t>
            </a:r>
            <a:endParaRPr lang="en-GB" sz="1200" b="0" u="none" kern="1200" dirty="0">
              <a:solidFill>
                <a:schemeClr val="tx1"/>
              </a:solidFill>
              <a:latin typeface="+mn-lt"/>
              <a:ea typeface="+mn-ea"/>
              <a:cs typeface="+mn-cs"/>
            </a:endParaRPr>
          </a:p>
          <a:p>
            <a:r>
              <a:rPr lang="en-GB" sz="1200" b="0" u="none" kern="1200">
                <a:solidFill>
                  <a:schemeClr val="tx1"/>
                </a:solidFill>
                <a:latin typeface="+mn-lt"/>
                <a:ea typeface="+mn-ea"/>
                <a:cs typeface="+mn-cs"/>
              </a:rPr>
              <a:t>Re-run par(), adding arguments to set the parameters previously changed to something you like better</a:t>
            </a:r>
            <a:endParaRPr lang="en-GB" sz="1200" b="0" u="none" kern="1200" dirty="0">
              <a:solidFill>
                <a:schemeClr val="tx1"/>
              </a:solidFill>
              <a:latin typeface="+mn-lt"/>
              <a:ea typeface="+mn-ea"/>
              <a:cs typeface="+mn-cs"/>
            </a:endParaRPr>
          </a:p>
          <a:p>
            <a:r>
              <a:rPr lang="en-GB" sz="1200" b="0" u="none" kern="1200">
                <a:solidFill>
                  <a:schemeClr val="tx1"/>
                </a:solidFill>
                <a:latin typeface="+mn-lt"/>
                <a:ea typeface="+mn-ea"/>
                <a:cs typeface="+mn-cs"/>
              </a:rPr>
              <a:t>4. the most general way</a:t>
            </a:r>
            <a:endParaRPr lang="en-GB" sz="1200" b="0" u="none" kern="1200" dirty="0">
              <a:solidFill>
                <a:schemeClr val="tx1"/>
              </a:solidFill>
              <a:latin typeface="+mn-lt"/>
              <a:ea typeface="+mn-ea"/>
              <a:cs typeface="+mn-cs"/>
            </a:endParaRPr>
          </a:p>
          <a:p>
            <a:r>
              <a:rPr lang="en-GB" sz="1200" b="0" u="none" kern="1200">
                <a:solidFill>
                  <a:schemeClr val="tx1"/>
                </a:solidFill>
                <a:latin typeface="+mn-lt"/>
                <a:ea typeface="+mn-ea"/>
                <a:cs typeface="+mn-cs"/>
              </a:rPr>
              <a:t>At the very beginning of your script, save a copy of the default graphical parameters by running this command</a:t>
            </a:r>
            <a:r>
              <a:rPr lang="en-GB" sz="1200" b="0" u="none" kern="1200" dirty="0">
                <a:solidFill>
                  <a:schemeClr val="tx1"/>
                </a:solidFill>
                <a:latin typeface="+mn-lt"/>
                <a:ea typeface="+mn-ea"/>
                <a:cs typeface="+mn-cs"/>
              </a:rPr>
              <a:t>:</a:t>
            </a:r>
          </a:p>
          <a:p>
            <a:r>
              <a:rPr lang="en-GB" sz="1200" b="0" u="none" kern="1200">
                <a:solidFill>
                  <a:schemeClr val="tx1"/>
                </a:solidFill>
                <a:latin typeface="+mn-lt"/>
                <a:ea typeface="+mn-ea"/>
                <a:cs typeface="+mn-cs"/>
              </a:rPr>
              <a:t>    op &lt;- par(no.readonly=TRUE</a:t>
            </a:r>
            <a:r>
              <a:rPr lang="en-GB" sz="1200" b="0" u="none" kern="1200" dirty="0">
                <a:solidFill>
                  <a:schemeClr val="tx1"/>
                </a:solidFill>
                <a:latin typeface="+mn-lt"/>
                <a:ea typeface="+mn-ea"/>
                <a:cs typeface="+mn-cs"/>
              </a:rPr>
              <a:t>)</a:t>
            </a:r>
          </a:p>
          <a:p>
            <a:r>
              <a:rPr lang="en-GB" sz="1200" b="0" u="none" kern="1200">
                <a:solidFill>
                  <a:schemeClr val="tx1"/>
                </a:solidFill>
                <a:latin typeface="+mn-lt"/>
                <a:ea typeface="+mn-ea"/>
                <a:cs typeface="+mn-cs"/>
              </a:rPr>
              <a:t>Then, everytime you need to reset your settings, you can run this</a:t>
            </a:r>
            <a:r>
              <a:rPr lang="en-GB" sz="1200" b="0" u="none" kern="1200" dirty="0">
                <a:solidFill>
                  <a:schemeClr val="tx1"/>
                </a:solidFill>
                <a:latin typeface="+mn-lt"/>
                <a:ea typeface="+mn-ea"/>
                <a:cs typeface="+mn-cs"/>
              </a:rPr>
              <a:t>:</a:t>
            </a:r>
          </a:p>
          <a:p>
            <a:r>
              <a:rPr lang="en-GB" sz="1200" b="0" u="none" kern="1200">
                <a:solidFill>
                  <a:schemeClr val="tx1"/>
                </a:solidFill>
                <a:latin typeface="+mn-lt"/>
                <a:ea typeface="+mn-ea"/>
                <a:cs typeface="+mn-cs"/>
              </a:rPr>
              <a:t>    par(op</a:t>
            </a:r>
            <a:r>
              <a:rPr lang="en-GB" sz="1200" b="0" u="none" kern="1200" dirty="0">
                <a:solidFill>
                  <a:schemeClr val="tx1"/>
                </a:solidFill>
                <a:latin typeface="+mn-lt"/>
                <a:ea typeface="+mn-ea"/>
                <a:cs typeface="+mn-cs"/>
              </a:rPr>
              <a:t>)</a:t>
            </a:r>
          </a:p>
          <a:p>
            <a:endParaRPr lang="en-GB" sz="1200" b="1" u="none" kern="1200" dirty="0">
              <a:solidFill>
                <a:schemeClr val="tx1"/>
              </a:solidFill>
              <a:latin typeface="+mn-lt"/>
              <a:ea typeface="+mn-ea"/>
              <a:cs typeface="+mn-cs"/>
            </a:endParaRPr>
          </a:p>
          <a:p>
            <a:r>
              <a:rPr lang="fr-FR" sz="1200" b="1" err="1">
                <a:solidFill>
                  <a:srgbClr val="4F81BD"/>
                </a:solidFill>
                <a:latin typeface="Courier"/>
                <a:cs typeface="Courier"/>
              </a:rPr>
              <a:t>no.readonly</a:t>
            </a:r>
            <a:r>
              <a:rPr lang="fr-CH" sz="1200" b="1" i="0" u="none" strike="noStrike" kern="1200">
                <a:solidFill>
                  <a:schemeClr val="tx1"/>
                </a:solidFill>
                <a:effectLst/>
                <a:latin typeface="+mn-lt"/>
                <a:ea typeface="+mn-ea"/>
                <a:cs typeface="+mn-cs"/>
              </a:rPr>
              <a:t>logical; if </a:t>
            </a:r>
            <a:r>
              <a:rPr lang="fr-CH" b="1"/>
              <a:t>TRUE</a:t>
            </a:r>
            <a:r>
              <a:rPr lang="fr-CH" sz="1200" b="1" i="0" u="none" strike="noStrike" kern="1200">
                <a:solidFill>
                  <a:schemeClr val="tx1"/>
                </a:solidFill>
                <a:effectLst/>
                <a:latin typeface="+mn-lt"/>
                <a:ea typeface="+mn-ea"/>
                <a:cs typeface="+mn-cs"/>
              </a:rPr>
              <a:t> and there are no other arguments, only parameters are returned which can be set by a subsequent </a:t>
            </a:r>
            <a:r>
              <a:rPr lang="fr-CH" b="1"/>
              <a:t>par()</a:t>
            </a:r>
            <a:r>
              <a:rPr lang="fr-CH" sz="1200" b="1" i="0" u="none" strike="noStrike" kern="1200">
                <a:solidFill>
                  <a:schemeClr val="tx1"/>
                </a:solidFill>
                <a:effectLst/>
                <a:latin typeface="+mn-lt"/>
                <a:ea typeface="+mn-ea"/>
                <a:cs typeface="+mn-cs"/>
              </a:rPr>
              <a:t> call </a:t>
            </a:r>
            <a:r>
              <a:rPr lang="fr-CH" sz="1200" b="1" i="1" u="none" strike="noStrike" kern="1200">
                <a:solidFill>
                  <a:schemeClr val="tx1"/>
                </a:solidFill>
                <a:effectLst/>
                <a:latin typeface="+mn-lt"/>
                <a:ea typeface="+mn-ea"/>
                <a:cs typeface="+mn-cs"/>
              </a:rPr>
              <a:t>on the same device</a:t>
            </a:r>
            <a:r>
              <a:rPr lang="fr-CH" sz="1200" b="1" i="0" u="none" strike="noStrike" kern="1200" dirty="0">
                <a:solidFill>
                  <a:schemeClr val="tx1"/>
                </a:solidFill>
                <a:effectLst/>
                <a:latin typeface="+mn-lt"/>
                <a:ea typeface="+mn-ea"/>
                <a:cs typeface="+mn-cs"/>
              </a:rPr>
              <a:t>.</a:t>
            </a:r>
            <a:endParaRPr lang="en-US" b="1" u="none" dirty="0"/>
          </a:p>
          <a:p>
            <a:r>
              <a:rPr lang="fr-CH" sz="1200" kern="1200">
                <a:solidFill>
                  <a:schemeClr val="tx1"/>
                </a:solidFill>
                <a:effectLst/>
                <a:latin typeface="+mn-lt"/>
                <a:ea typeface="+mn-ea"/>
                <a:cs typeface="+mn-cs"/>
              </a:rPr>
              <a:t>Some of the graphical parameters cannot be changed (“read only”), so the</a:t>
            </a:r>
            <a:endParaRPr lang="fr-CH" sz="1200" kern="1200" dirty="0">
              <a:solidFill>
                <a:schemeClr val="tx1"/>
              </a:solidFill>
              <a:effectLst/>
              <a:latin typeface="+mn-lt"/>
              <a:ea typeface="+mn-ea"/>
              <a:cs typeface="+mn-cs"/>
            </a:endParaRPr>
          </a:p>
          <a:p>
            <a:r>
              <a:rPr lang="fr-CH" sz="1200" kern="1200">
                <a:solidFill>
                  <a:schemeClr val="tx1"/>
                </a:solidFill>
                <a:effectLst/>
                <a:latin typeface="+mn-lt"/>
                <a:ea typeface="+mn-ea"/>
                <a:cs typeface="+mn-cs"/>
              </a:rPr>
              <a:t>no.readonly = TRUE bit simply passes all of the par() settings that aren’t read only. </a:t>
            </a:r>
            <a:endParaRPr lang="en-US" b="0" u="none"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48</a:t>
            </a:fld>
            <a:endParaRPr lang="en-US"/>
          </a:p>
        </p:txBody>
      </p:sp>
    </p:spTree>
    <p:extLst>
      <p:ext uri="{BB962C8B-B14F-4D97-AF65-F5344CB8AC3E}">
        <p14:creationId xmlns:p14="http://schemas.microsoft.com/office/powerpoint/2010/main" val="67753468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sz="1200" kern="1200">
                <a:solidFill>
                  <a:schemeClr val="tx1"/>
                </a:solidFill>
                <a:latin typeface="+mn-lt"/>
                <a:ea typeface="+mn-ea"/>
                <a:cs typeface="+mn-cs"/>
              </a:rPr>
              <a:t>Add a word about how RStudio handles graphics? (keeps all the graphics windows in one place, has refresh capacity, etc</a:t>
            </a:r>
            <a:r>
              <a:rPr lang="en-US" sz="1200" kern="1200" dirty="0">
                <a:solidFill>
                  <a:schemeClr val="tx1"/>
                </a:solidFill>
                <a:latin typeface="+mn-lt"/>
                <a:ea typeface="+mn-ea"/>
                <a:cs typeface="+mn-cs"/>
              </a:rPr>
              <a:t>)</a:t>
            </a:r>
          </a:p>
          <a:p>
            <a:r>
              <a:rPr lang="en-US" sz="1200" b="1" kern="1200">
                <a:solidFill>
                  <a:schemeClr val="tx1"/>
                </a:solidFill>
                <a:latin typeface="+mn-lt"/>
                <a:ea typeface="+mn-ea"/>
                <a:cs typeface="+mn-cs"/>
              </a:rPr>
              <a:t>Major difference between these two formats, i.e. the former is vector graphics (pdf) and the second is raster (image matricielle) (</a:t>
            </a:r>
            <a:r>
              <a:rPr lang="en-US" sz="1200" b="1" kern="1200" err="1">
                <a:solidFill>
                  <a:schemeClr val="tx1"/>
                </a:solidFill>
                <a:latin typeface="+mn-lt"/>
                <a:ea typeface="+mn-ea"/>
                <a:cs typeface="+mn-cs"/>
              </a:rPr>
              <a:t>png</a:t>
            </a:r>
            <a:r>
              <a:rPr lang="en-US" sz="1200" b="1" kern="1200">
                <a:solidFill>
                  <a:schemeClr val="tx1"/>
                </a:solidFill>
                <a:latin typeface="+mn-lt"/>
                <a:ea typeface="+mn-ea"/>
                <a:cs typeface="+mn-cs"/>
              </a:rPr>
              <a:t>). This is important for the next slide</a:t>
            </a:r>
            <a:endParaRPr lang="en-US" sz="1200" b="1" i="0" u="none" strike="noStrike" kern="1200" baseline="0" dirty="0">
              <a:solidFill>
                <a:schemeClr val="tx1"/>
              </a:solidFill>
              <a:latin typeface="+mn-lt"/>
              <a:ea typeface="+mn-ea"/>
              <a:cs typeface="+mn-cs"/>
            </a:endParaRPr>
          </a:p>
          <a:p>
            <a:endParaRPr lang="en-US" sz="1200" b="1"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postscript(file="</a:t>
            </a:r>
            <a:r>
              <a:rPr lang="en-US" sz="1200" b="0" i="0" u="none" strike="noStrike" kern="1200" baseline="0">
                <a:solidFill>
                  <a:schemeClr val="tx1"/>
                </a:solidFill>
                <a:latin typeface="+mn-lt"/>
                <a:ea typeface="+mn-ea"/>
                <a:cs typeface="+mn-cs"/>
              </a:rPr>
              <a:t>a_name.ps", …)</a:t>
            </a:r>
            <a:endParaRPr lang="en-US" sz="1200" b="0" i="0" u="none" strike="noStrike" kern="1200" baseline="0" dirty="0">
              <a:solidFill>
                <a:schemeClr val="tx1"/>
              </a:solidFill>
              <a:latin typeface="+mn-lt"/>
              <a:ea typeface="+mn-ea"/>
              <a:cs typeface="+mn-cs"/>
            </a:endParaRPr>
          </a:p>
          <a:p>
            <a:r>
              <a:rPr lang="da-DK" sz="1200" b="0" i="0" u="none" strike="noStrike" kern="1200" baseline="0" dirty="0">
                <a:solidFill>
                  <a:schemeClr val="tx1"/>
                </a:solidFill>
                <a:latin typeface="+mn-lt"/>
                <a:ea typeface="+mn-ea"/>
                <a:cs typeface="+mn-cs"/>
              </a:rPr>
              <a:t>pdf(file="…</a:t>
            </a:r>
            <a:r>
              <a:rPr lang="da-DK" sz="1200" b="0" i="0" u="none" strike="noStrike" kern="1200" baseline="0">
                <a:solidFill>
                  <a:schemeClr val="tx1"/>
                </a:solidFill>
                <a:latin typeface="+mn-lt"/>
                <a:ea typeface="+mn-ea"/>
                <a:cs typeface="+mn-cs"/>
              </a:rPr>
              <a:t>pdf", …)</a:t>
            </a:r>
            <a:endParaRPr lang="da-DK" sz="1200" b="0" i="0" u="none" strike="noStrike" kern="1200" baseline="0" dirty="0">
              <a:solidFill>
                <a:schemeClr val="tx1"/>
              </a:solidFill>
              <a:latin typeface="+mn-lt"/>
              <a:ea typeface="+mn-ea"/>
              <a:cs typeface="+mn-cs"/>
            </a:endParaRPr>
          </a:p>
          <a:p>
            <a:r>
              <a:rPr lang="nl-NL" sz="1200" b="0" i="0" u="none" strike="noStrike" kern="1200" baseline="0">
                <a:solidFill>
                  <a:schemeClr val="tx1"/>
                </a:solidFill>
                <a:latin typeface="+mn-lt"/>
                <a:ea typeface="+mn-ea"/>
                <a:cs typeface="+mn-cs"/>
              </a:rPr>
              <a:t>jpeg(file=" …jpg", …)</a:t>
            </a:r>
            <a:endParaRPr lang="nl-NL" sz="1200" b="0" i="0" u="none" strike="noStrike" kern="1200" baseline="0" dirty="0">
              <a:solidFill>
                <a:schemeClr val="tx1"/>
              </a:solidFill>
              <a:latin typeface="+mn-lt"/>
              <a:ea typeface="+mn-ea"/>
              <a:cs typeface="+mn-cs"/>
            </a:endParaRPr>
          </a:p>
          <a:p>
            <a:r>
              <a:rPr lang="nl-NL" sz="1200" b="0" i="0" u="none" strike="noStrike" kern="1200" baseline="0">
                <a:solidFill>
                  <a:schemeClr val="tx1"/>
                </a:solidFill>
                <a:latin typeface="+mn-lt"/>
                <a:ea typeface="+mn-ea"/>
                <a:cs typeface="+mn-cs"/>
              </a:rPr>
              <a:t>png(file=" ….png", …)</a:t>
            </a:r>
            <a:endParaRPr lang="nl-NL" sz="1200" b="0" i="0" u="none" strike="noStrike" kern="1200" baseline="0" dirty="0">
              <a:solidFill>
                <a:schemeClr val="tx1"/>
              </a:solidFill>
              <a:latin typeface="+mn-lt"/>
              <a:ea typeface="+mn-ea"/>
              <a:cs typeface="+mn-cs"/>
            </a:endParaRPr>
          </a:p>
          <a:p>
            <a:endParaRPr lang="en-US" sz="1200" b="0" i="0" u="none" strike="noStrike" kern="1200" baseline="0" dirty="0">
              <a:solidFill>
                <a:schemeClr val="tx1"/>
              </a:solidFill>
              <a:latin typeface="+mn-lt"/>
              <a:ea typeface="+mn-ea"/>
              <a:cs typeface="+mn-cs"/>
            </a:endParaRPr>
          </a:p>
          <a:p>
            <a:endParaRPr lang="en-US" sz="1200" b="0" i="0" u="none" strike="noStrike" kern="1200" baseline="0" dirty="0">
              <a:solidFill>
                <a:schemeClr val="tx1"/>
              </a:solidFill>
              <a:latin typeface="+mn-lt"/>
              <a:ea typeface="+mn-ea"/>
              <a:cs typeface="+mn-cs"/>
            </a:endParaRPr>
          </a:p>
          <a:p>
            <a:r>
              <a:rPr lang="en-US" sz="1200" b="0" i="0" u="none" strike="noStrike" kern="1200" baseline="0">
                <a:solidFill>
                  <a:schemeClr val="tx1"/>
                </a:solidFill>
                <a:latin typeface="+mn-lt"/>
                <a:ea typeface="+mn-ea"/>
                <a:cs typeface="+mn-cs"/>
              </a:rPr>
              <a:t>Each graphics device will have a specific set of arguments that dictate characteristics of the outputted file : height=, width=, horizontal=, res=, paper=, pointsize</a:t>
            </a:r>
            <a:r>
              <a:rPr lang="en-US" sz="1200" b="0" i="0" u="none" strike="noStrike" kern="1200" baseline="0" dirty="0">
                <a:solidFill>
                  <a:schemeClr val="tx1"/>
                </a:solidFill>
                <a:latin typeface="+mn-lt"/>
                <a:ea typeface="+mn-ea"/>
                <a:cs typeface="+mn-cs"/>
              </a:rPr>
              <a:t>=</a:t>
            </a:r>
            <a:endParaRPr lang="en-US" sz="1200" kern="1200" dirty="0">
              <a:solidFill>
                <a:schemeClr val="tx1"/>
              </a:solidFill>
              <a:latin typeface="+mn-lt"/>
              <a:ea typeface="+mn-ea"/>
              <a:cs typeface="+mn-cs"/>
            </a:endParaRPr>
          </a:p>
          <a:p>
            <a:r>
              <a:rPr lang="en-US" sz="1200" kern="1200">
                <a:solidFill>
                  <a:schemeClr val="tx1"/>
                </a:solidFill>
                <a:latin typeface="+mn-lt"/>
                <a:ea typeface="+mn-ea"/>
                <a:cs typeface="+mn-cs"/>
              </a:rPr>
              <a:t>For pdf</a:t>
            </a:r>
            <a:r>
              <a:rPr lang="en-US" sz="1200" kern="1200" baseline="0">
                <a:solidFill>
                  <a:schemeClr val="tx1"/>
                </a:solidFill>
                <a:latin typeface="+mn-lt"/>
                <a:ea typeface="+mn-ea"/>
                <a:cs typeface="+mn-cs"/>
              </a:rPr>
              <a:t> &amp; ps (vector formats), </a:t>
            </a:r>
            <a:r>
              <a:rPr lang="en-US" sz="1200" kern="1200">
                <a:solidFill>
                  <a:schemeClr val="tx1"/>
                </a:solidFill>
                <a:latin typeface="+mn-lt"/>
                <a:ea typeface="+mn-ea"/>
                <a:cs typeface="+mn-cs"/>
              </a:rPr>
              <a:t>the width and height of the graphics region are given in inches, default values are 7.</a:t>
            </a:r>
            <a:r>
              <a:rPr lang="en-US" sz="1200" kern="1200" baseline="0">
                <a:solidFill>
                  <a:schemeClr val="tx1"/>
                </a:solidFill>
                <a:latin typeface="+mn-lt"/>
                <a:ea typeface="+mn-ea"/>
                <a:cs typeface="+mn-cs"/>
              </a:rPr>
              <a:t> </a:t>
            </a:r>
            <a:r>
              <a:rPr lang="en-US" sz="1200" b="0" i="0" u="none" strike="noStrike" kern="1200" baseline="0">
                <a:solidFill>
                  <a:schemeClr val="tx1"/>
                </a:solidFill>
                <a:latin typeface="+mn-lt"/>
                <a:ea typeface="+mn-ea"/>
                <a:cs typeface="+mn-cs"/>
              </a:rPr>
              <a:t>A4 = 8.3" x 11.7</a:t>
            </a:r>
            <a:r>
              <a:rPr lang="en-US" sz="1200" b="0" i="0" u="none" strike="noStrike" kern="1200" baseline="0" dirty="0">
                <a:solidFill>
                  <a:schemeClr val="tx1"/>
                </a:solidFill>
                <a:latin typeface="+mn-lt"/>
                <a:ea typeface="+mn-ea"/>
                <a:cs typeface="+mn-cs"/>
              </a:rPr>
              <a:t>“.</a:t>
            </a:r>
          </a:p>
          <a:p>
            <a:r>
              <a:rPr lang="en-US" sz="1200" b="0" i="0" u="none" strike="noStrike" kern="1200" baseline="0">
                <a:solidFill>
                  <a:schemeClr val="tx1"/>
                </a:solidFill>
                <a:latin typeface="+mn-lt"/>
                <a:ea typeface="+mn-ea"/>
                <a:cs typeface="+mn-cs"/>
              </a:rPr>
              <a:t>For png, jpeg (raster formats), the width and height of the graphics are given in pixels</a:t>
            </a:r>
            <a:r>
              <a:rPr lang="en-US" sz="1200" b="0" i="0" u="none" strike="noStrike" kern="1200" baseline="0" dirty="0">
                <a:solidFill>
                  <a:schemeClr val="tx1"/>
                </a:solidFill>
                <a:latin typeface="+mn-lt"/>
                <a:ea typeface="+mn-ea"/>
                <a:cs typeface="+mn-cs"/>
              </a:rPr>
              <a:t>.</a:t>
            </a:r>
            <a:endParaRPr lang="en-US"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49</a:t>
            </a:fld>
            <a:endParaRPr lang="en-US"/>
          </a:p>
        </p:txBody>
      </p:sp>
    </p:spTree>
    <p:extLst>
      <p:ext uri="{BB962C8B-B14F-4D97-AF65-F5344CB8AC3E}">
        <p14:creationId xmlns:p14="http://schemas.microsoft.com/office/powerpoint/2010/main" val="166218370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sz="1200" kern="1200" dirty="0">
                <a:solidFill>
                  <a:schemeClr val="tx1"/>
                </a:solidFill>
                <a:latin typeface="+mn-lt"/>
                <a:ea typeface="+mn-ea"/>
                <a:cs typeface="+mn-cs"/>
              </a:rPr>
              <a:t>Add a word about how </a:t>
            </a:r>
            <a:r>
              <a:rPr lang="en-US" sz="1200" kern="1200" dirty="0" err="1">
                <a:solidFill>
                  <a:schemeClr val="tx1"/>
                </a:solidFill>
                <a:latin typeface="+mn-lt"/>
                <a:ea typeface="+mn-ea"/>
                <a:cs typeface="+mn-cs"/>
              </a:rPr>
              <a:t>RStudio</a:t>
            </a:r>
            <a:r>
              <a:rPr lang="en-US" sz="1200" kern="1200" dirty="0">
                <a:solidFill>
                  <a:schemeClr val="tx1"/>
                </a:solidFill>
                <a:latin typeface="+mn-lt"/>
                <a:ea typeface="+mn-ea"/>
                <a:cs typeface="+mn-cs"/>
              </a:rPr>
              <a:t> handles graphics? (keeps all the graphics windows in one place, has refresh capacity, </a:t>
            </a:r>
            <a:r>
              <a:rPr lang="en-US" sz="1200" kern="1200" dirty="0" err="1">
                <a:solidFill>
                  <a:schemeClr val="tx1"/>
                </a:solidFill>
                <a:latin typeface="+mn-lt"/>
                <a:ea typeface="+mn-ea"/>
                <a:cs typeface="+mn-cs"/>
              </a:rPr>
              <a:t>etc</a:t>
            </a:r>
            <a:r>
              <a:rPr lang="en-US" sz="1200" kern="1200" dirty="0">
                <a:solidFill>
                  <a:schemeClr val="tx1"/>
                </a:solidFill>
                <a:latin typeface="+mn-lt"/>
                <a:ea typeface="+mn-ea"/>
                <a:cs typeface="+mn-cs"/>
              </a:rPr>
              <a:t>)</a:t>
            </a:r>
          </a:p>
          <a:p>
            <a:r>
              <a:rPr lang="en-US" sz="1200" b="1" kern="1200" dirty="0">
                <a:solidFill>
                  <a:schemeClr val="tx1"/>
                </a:solidFill>
                <a:latin typeface="+mn-lt"/>
                <a:ea typeface="+mn-ea"/>
                <a:cs typeface="+mn-cs"/>
              </a:rPr>
              <a:t>Major difference between these two formats, i.e. the former is vector graphics (pdf) and the second is raster (image </a:t>
            </a:r>
            <a:r>
              <a:rPr lang="en-US" sz="1200" b="1" kern="1200" dirty="0" err="1">
                <a:solidFill>
                  <a:schemeClr val="tx1"/>
                </a:solidFill>
                <a:latin typeface="+mn-lt"/>
                <a:ea typeface="+mn-ea"/>
                <a:cs typeface="+mn-cs"/>
              </a:rPr>
              <a:t>matricielle</a:t>
            </a:r>
            <a:r>
              <a:rPr lang="en-US" sz="1200" b="1" kern="1200" dirty="0">
                <a:solidFill>
                  <a:schemeClr val="tx1"/>
                </a:solidFill>
                <a:latin typeface="+mn-lt"/>
                <a:ea typeface="+mn-ea"/>
                <a:cs typeface="+mn-cs"/>
              </a:rPr>
              <a:t>) (</a:t>
            </a:r>
            <a:r>
              <a:rPr lang="en-US" sz="1200" b="1" kern="1200" dirty="0" err="1">
                <a:solidFill>
                  <a:schemeClr val="tx1"/>
                </a:solidFill>
                <a:latin typeface="+mn-lt"/>
                <a:ea typeface="+mn-ea"/>
                <a:cs typeface="+mn-cs"/>
              </a:rPr>
              <a:t>png</a:t>
            </a:r>
            <a:r>
              <a:rPr lang="en-US" sz="1200" b="1" kern="1200" dirty="0">
                <a:solidFill>
                  <a:schemeClr val="tx1"/>
                </a:solidFill>
                <a:latin typeface="+mn-lt"/>
                <a:ea typeface="+mn-ea"/>
                <a:cs typeface="+mn-cs"/>
              </a:rPr>
              <a:t>). This is important for the next slide</a:t>
            </a:r>
            <a:endParaRPr lang="en-US" sz="1200" b="1" i="0" u="none" strike="noStrike" kern="1200" baseline="0" dirty="0">
              <a:solidFill>
                <a:schemeClr val="tx1"/>
              </a:solidFill>
              <a:latin typeface="+mn-lt"/>
              <a:ea typeface="+mn-ea"/>
              <a:cs typeface="+mn-cs"/>
            </a:endParaRPr>
          </a:p>
          <a:p>
            <a:endParaRPr lang="en-US" sz="1200" b="1" i="0" u="none" strike="noStrike" kern="1200" baseline="0" dirty="0">
              <a:solidFill>
                <a:schemeClr val="tx1"/>
              </a:solidFill>
              <a:latin typeface="+mn-lt"/>
              <a:ea typeface="+mn-ea"/>
              <a:cs typeface="+mn-cs"/>
            </a:endParaRPr>
          </a:p>
          <a:p>
            <a:endParaRPr lang="en-US" sz="1200" b="0" i="0" u="none" strike="noStrike" kern="1200" baseline="0" dirty="0">
              <a:solidFill>
                <a:schemeClr val="tx1"/>
              </a:solidFill>
              <a:latin typeface="+mn-lt"/>
              <a:ea typeface="+mn-ea"/>
              <a:cs typeface="+mn-cs"/>
            </a:endParaRP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Each graphics device will have a specific set of arguments that dictate characteristics of the outputted file : height=, width=, horizontal=, res=, paper=, </a:t>
            </a:r>
            <a:r>
              <a:rPr lang="en-US" sz="1200" b="0" i="0" u="none" strike="noStrike" kern="1200" baseline="0" dirty="0" err="1">
                <a:solidFill>
                  <a:schemeClr val="tx1"/>
                </a:solidFill>
                <a:latin typeface="+mn-lt"/>
                <a:ea typeface="+mn-ea"/>
                <a:cs typeface="+mn-cs"/>
              </a:rPr>
              <a:t>pointsize</a:t>
            </a:r>
            <a:r>
              <a:rPr lang="en-US" sz="1200" b="0" i="0" u="none" strike="noStrike" kern="1200" baseline="0" dirty="0">
                <a:solidFill>
                  <a:schemeClr val="tx1"/>
                </a:solidFill>
                <a:latin typeface="+mn-lt"/>
                <a:ea typeface="+mn-ea"/>
                <a:cs typeface="+mn-cs"/>
              </a:rPr>
              <a:t>=</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For pdf</a:t>
            </a:r>
            <a:r>
              <a:rPr lang="en-US" sz="1200" kern="1200" baseline="0" dirty="0">
                <a:solidFill>
                  <a:schemeClr val="tx1"/>
                </a:solidFill>
                <a:latin typeface="+mn-lt"/>
                <a:ea typeface="+mn-ea"/>
                <a:cs typeface="+mn-cs"/>
              </a:rPr>
              <a:t> &amp; </a:t>
            </a:r>
            <a:r>
              <a:rPr lang="en-US" sz="1200" kern="1200" baseline="0" dirty="0" err="1">
                <a:solidFill>
                  <a:schemeClr val="tx1"/>
                </a:solidFill>
                <a:latin typeface="+mn-lt"/>
                <a:ea typeface="+mn-ea"/>
                <a:cs typeface="+mn-cs"/>
              </a:rPr>
              <a:t>ps</a:t>
            </a:r>
            <a:r>
              <a:rPr lang="en-US" sz="1200" kern="1200" baseline="0" dirty="0">
                <a:solidFill>
                  <a:schemeClr val="tx1"/>
                </a:solidFill>
                <a:latin typeface="+mn-lt"/>
                <a:ea typeface="+mn-ea"/>
                <a:cs typeface="+mn-cs"/>
              </a:rPr>
              <a:t> (vector formats), </a:t>
            </a:r>
            <a:r>
              <a:rPr lang="en-US" sz="1200" kern="1200" dirty="0">
                <a:solidFill>
                  <a:schemeClr val="tx1"/>
                </a:solidFill>
                <a:latin typeface="+mn-lt"/>
                <a:ea typeface="+mn-ea"/>
                <a:cs typeface="+mn-cs"/>
              </a:rPr>
              <a:t>the width and height of the graphics region are given in inches, default values are 7.</a:t>
            </a:r>
            <a:r>
              <a:rPr lang="en-US" sz="1200"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A4 = 8.3" x 11.7“.</a:t>
            </a:r>
          </a:p>
          <a:p>
            <a:r>
              <a:rPr lang="en-US" sz="1200" b="0" i="0" u="none" strike="noStrike" kern="1200" baseline="0" dirty="0">
                <a:solidFill>
                  <a:schemeClr val="tx1"/>
                </a:solidFill>
                <a:latin typeface="+mn-lt"/>
                <a:ea typeface="+mn-ea"/>
                <a:cs typeface="+mn-cs"/>
              </a:rPr>
              <a:t>For </a:t>
            </a:r>
            <a:r>
              <a:rPr lang="en-US" sz="1200" b="0" i="0" u="none" strike="noStrike" kern="1200" baseline="0" dirty="0" err="1">
                <a:solidFill>
                  <a:schemeClr val="tx1"/>
                </a:solidFill>
                <a:latin typeface="+mn-lt"/>
                <a:ea typeface="+mn-ea"/>
                <a:cs typeface="+mn-cs"/>
              </a:rPr>
              <a:t>png</a:t>
            </a:r>
            <a:r>
              <a:rPr lang="en-US" sz="1200" b="0" i="0" u="none" strike="noStrike" kern="1200" baseline="0" dirty="0">
                <a:solidFill>
                  <a:schemeClr val="tx1"/>
                </a:solidFill>
                <a:latin typeface="+mn-lt"/>
                <a:ea typeface="+mn-ea"/>
                <a:cs typeface="+mn-cs"/>
              </a:rPr>
              <a:t>, jpeg (raster formats), the width and height of the graphics are given in pixels.</a:t>
            </a:r>
            <a:endParaRPr lang="en-US" dirty="0"/>
          </a:p>
          <a:p>
            <a:endParaRPr lang="en-US"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50</a:t>
            </a:fld>
            <a:endParaRPr lang="en-US"/>
          </a:p>
        </p:txBody>
      </p:sp>
    </p:spTree>
    <p:extLst>
      <p:ext uri="{BB962C8B-B14F-4D97-AF65-F5344CB8AC3E}">
        <p14:creationId xmlns:p14="http://schemas.microsoft.com/office/powerpoint/2010/main" val="249441302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216000" indent="-213120">
              <a:lnSpc>
                <a:spcPct val="100000"/>
              </a:lnSpc>
            </a:pPr>
            <a:r>
              <a:rPr lang="en-US" sz="1200" b="0" strike="noStrike" spc="-1" dirty="0">
                <a:solidFill>
                  <a:srgbClr val="000000"/>
                </a:solidFill>
                <a:latin typeface="+mn-lt"/>
                <a:ea typeface="+mn-ea"/>
              </a:rPr>
              <a:t>You can tell R to put each page of output in a separate file. </a:t>
            </a:r>
            <a:br>
              <a:rPr lang="en-US" dirty="0"/>
            </a:br>
            <a:r>
              <a:rPr lang="en-US" sz="1200" b="0" strike="noStrike" spc="-1" dirty="0">
                <a:solidFill>
                  <a:srgbClr val="000000"/>
                </a:solidFill>
                <a:latin typeface="+mn-lt"/>
                <a:ea typeface="+mn-ea"/>
              </a:rPr>
              <a:t>To send output to a series of files each representing a single page, use in the filename the </a:t>
            </a:r>
            <a:r>
              <a:rPr lang="en-US" sz="1200" b="1" strike="noStrike" spc="-1" dirty="0" err="1">
                <a:solidFill>
                  <a:srgbClr val="000000"/>
                </a:solidFill>
                <a:latin typeface="+mn-lt"/>
                <a:ea typeface="+mn-ea"/>
              </a:rPr>
              <a:t>printf</a:t>
            </a:r>
            <a:r>
              <a:rPr lang="en-US" sz="1200" b="0" strike="noStrike" spc="-1" dirty="0">
                <a:solidFill>
                  <a:srgbClr val="000000"/>
                </a:solidFill>
                <a:latin typeface="+mn-lt"/>
                <a:ea typeface="+mn-ea"/>
              </a:rPr>
              <a:t> format specifier "</a:t>
            </a:r>
            <a:r>
              <a:rPr lang="en-US" sz="1200" b="1" strike="noStrike" spc="-1" dirty="0">
                <a:solidFill>
                  <a:srgbClr val="000000"/>
                </a:solidFill>
                <a:latin typeface="+mn-lt"/>
                <a:ea typeface="+mn-ea"/>
              </a:rPr>
              <a:t>%d</a:t>
            </a:r>
            <a:r>
              <a:rPr lang="en-US" sz="1200" b="0" strike="noStrike" spc="-1" dirty="0">
                <a:solidFill>
                  <a:srgbClr val="000000"/>
                </a:solidFill>
                <a:latin typeface="+mn-lt"/>
                <a:ea typeface="+mn-ea"/>
              </a:rPr>
              <a:t>" (or its extended form like "</a:t>
            </a:r>
            <a:r>
              <a:rPr lang="en-US" sz="1200" b="1" strike="noStrike" spc="-1" dirty="0">
                <a:solidFill>
                  <a:srgbClr val="000000"/>
                </a:solidFill>
                <a:latin typeface="+mn-lt"/>
                <a:ea typeface="+mn-ea"/>
              </a:rPr>
              <a:t>%02d</a:t>
            </a:r>
            <a:r>
              <a:rPr lang="en-US" sz="1200" b="0" strike="noStrike" spc="-1" dirty="0">
                <a:solidFill>
                  <a:srgbClr val="000000"/>
                </a:solidFill>
                <a:latin typeface="+mn-lt"/>
                <a:ea typeface="+mn-ea"/>
              </a:rPr>
              <a:t>")</a:t>
            </a:r>
            <a:endParaRPr lang="en-US" sz="1200" b="0" strike="noStrike" spc="-1" dirty="0">
              <a:latin typeface="Arial"/>
            </a:endParaRPr>
          </a:p>
          <a:p>
            <a:pPr marL="216000" indent="-213120">
              <a:lnSpc>
                <a:spcPct val="100000"/>
              </a:lnSpc>
            </a:pPr>
            <a:r>
              <a:rPr lang="en-US" sz="1200" b="0" strike="noStrike" spc="-1" dirty="0">
                <a:solidFill>
                  <a:srgbClr val="000000"/>
                </a:solidFill>
                <a:latin typeface="+mn-lt"/>
                <a:ea typeface="+mn-ea"/>
              </a:rPr>
              <a:t>Don’t forget to close graphics devices (i.e. the file) by using </a:t>
            </a:r>
            <a:r>
              <a:rPr lang="en-US" sz="1200" b="0" strike="noStrike" spc="-1" dirty="0" err="1">
                <a:solidFill>
                  <a:srgbClr val="000000"/>
                </a:solidFill>
                <a:latin typeface="+mn-lt"/>
                <a:ea typeface="+mn-ea"/>
              </a:rPr>
              <a:t>dev.off</a:t>
            </a:r>
            <a:r>
              <a:rPr lang="en-US" sz="1200" b="0" strike="noStrike" spc="-1" dirty="0">
                <a:solidFill>
                  <a:srgbClr val="000000"/>
                </a:solidFill>
                <a:latin typeface="+mn-lt"/>
                <a:ea typeface="+mn-ea"/>
              </a:rPr>
              <a:t>()</a:t>
            </a:r>
            <a:endParaRPr lang="en-US" sz="1200" b="0" strike="noStrike" spc="-1" dirty="0">
              <a:latin typeface="Arial"/>
            </a:endParaRPr>
          </a:p>
          <a:p>
            <a:endParaRPr lang="en-US" dirty="0"/>
          </a:p>
          <a:p>
            <a:r>
              <a:rPr lang="en-US" dirty="0"/>
              <a:t>[Note:</a:t>
            </a:r>
          </a:p>
          <a:p>
            <a:r>
              <a:rPr lang="en-US" dirty="0"/>
              <a:t>[Might</a:t>
            </a:r>
            <a:r>
              <a:rPr lang="en-US" baseline="0" dirty="0"/>
              <a:t> be better to simplify this slide next time and not show the </a:t>
            </a:r>
            <a:r>
              <a:rPr lang="en-US" baseline="0" dirty="0" err="1"/>
              <a:t>onefile</a:t>
            </a:r>
            <a:r>
              <a:rPr lang="en-US" baseline="0" dirty="0"/>
              <a:t> argument. Just show different default behavior:</a:t>
            </a:r>
          </a:p>
          <a:p>
            <a:r>
              <a:rPr lang="en-US" baseline="0" dirty="0"/>
              <a:t>- Raster formats can have only 1 page in the file.</a:t>
            </a:r>
          </a:p>
          <a:p>
            <a:r>
              <a:rPr lang="en-US" baseline="0" dirty="0"/>
              <a:t>- pdf and postscript can have multiple pages.</a:t>
            </a:r>
          </a:p>
          <a:p>
            <a:r>
              <a:rPr lang="en-US" baseline="0" dirty="0"/>
              <a:t>This is relevant when making multiple plots between opening the file and calling </a:t>
            </a:r>
            <a:r>
              <a:rPr lang="en-US" baseline="0" dirty="0" err="1"/>
              <a:t>dev.off</a:t>
            </a:r>
            <a:r>
              <a:rPr lang="en-US" baseline="0" dirty="0"/>
              <a:t>().</a:t>
            </a:r>
          </a:p>
          <a:p>
            <a:r>
              <a:rPr lang="en-US" baseline="0" dirty="0"/>
              <a:t>]</a:t>
            </a:r>
          </a:p>
          <a:p>
            <a:endParaRPr lang="en-US" baseline="0" dirty="0"/>
          </a:p>
          <a:p>
            <a:r>
              <a:rPr lang="en-US" baseline="0" dirty="0"/>
              <a:t>Other things to mention:</a:t>
            </a:r>
          </a:p>
          <a:p>
            <a:r>
              <a:rPr lang="en-US" baseline="0" dirty="0"/>
              <a:t>Typically, call par() after opening the file. It will affect only the plot(s) in that file. </a:t>
            </a:r>
            <a:r>
              <a:rPr lang="en-US" baseline="0" dirty="0" err="1"/>
              <a:t>Dev.off</a:t>
            </a:r>
            <a:r>
              <a:rPr lang="en-US" baseline="0" dirty="0"/>
              <a:t>() close the file and restore default parameters.</a:t>
            </a:r>
          </a:p>
          <a:p>
            <a:endParaRPr lang="en-US" baseline="0" dirty="0"/>
          </a:p>
          <a:p>
            <a:r>
              <a:rPr lang="en-US" baseline="0" dirty="0"/>
              <a:t>- When </a:t>
            </a:r>
            <a:r>
              <a:rPr lang="en-US" baseline="0" dirty="0" err="1"/>
              <a:t>dev.off</a:t>
            </a:r>
            <a:r>
              <a:rPr lang="en-US" baseline="0" dirty="0"/>
              <a:t> is not called the file will not contain the graphics.</a:t>
            </a:r>
          </a:p>
          <a:p>
            <a:endParaRPr lang="en-US" baseline="0" dirty="0"/>
          </a:p>
          <a:p>
            <a:endParaRPr lang="en-US" baseline="0"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51</a:t>
            </a:fld>
            <a:endParaRPr lang="en-US"/>
          </a:p>
        </p:txBody>
      </p:sp>
    </p:spTree>
    <p:extLst>
      <p:ext uri="{BB962C8B-B14F-4D97-AF65-F5344CB8AC3E}">
        <p14:creationId xmlns:p14="http://schemas.microsoft.com/office/powerpoint/2010/main" val="334916406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8" name="PlaceHolder 1"/>
          <p:cNvSpPr>
            <a:spLocks noGrp="1" noRot="1" noChangeAspect="1"/>
          </p:cNvSpPr>
          <p:nvPr>
            <p:ph type="sldImg"/>
          </p:nvPr>
        </p:nvSpPr>
        <p:spPr>
          <a:xfrm>
            <a:off x="1143000" y="685800"/>
            <a:ext cx="4568825" cy="3425825"/>
          </a:xfrm>
          <a:prstGeom prst="rect">
            <a:avLst/>
          </a:prstGeom>
        </p:spPr>
      </p:sp>
      <p:sp>
        <p:nvSpPr>
          <p:cNvPr id="459" name="PlaceHolder 2"/>
          <p:cNvSpPr>
            <a:spLocks noGrp="1"/>
          </p:cNvSpPr>
          <p:nvPr>
            <p:ph type="body"/>
          </p:nvPr>
        </p:nvSpPr>
        <p:spPr>
          <a:xfrm>
            <a:off x="685800" y="4343400"/>
            <a:ext cx="5483160" cy="4111560"/>
          </a:xfrm>
          <a:prstGeom prst="rect">
            <a:avLst/>
          </a:prstGeom>
        </p:spPr>
        <p:txBody>
          <a:bodyPr lIns="0" tIns="0" rIns="0" bIns="0"/>
          <a:lstStyle/>
          <a:p>
            <a:pPr marL="216000" indent="-213120">
              <a:lnSpc>
                <a:spcPct val="100000"/>
              </a:lnSpc>
            </a:pPr>
            <a:r>
              <a:rPr lang="en-US" sz="1200" b="1" strike="noStrike" spc="-1" dirty="0">
                <a:solidFill>
                  <a:srgbClr val="000000"/>
                </a:solidFill>
                <a:latin typeface="+mn-lt"/>
                <a:ea typeface="+mn-ea"/>
              </a:rPr>
              <a:t>PDFs grow too large, in which case consider plotting to a raster graphics file (e.g. PNG).</a:t>
            </a:r>
          </a:p>
          <a:p>
            <a:pPr marL="216000" indent="-213120">
              <a:lnSpc>
                <a:spcPct val="100000"/>
              </a:lnSpc>
            </a:pPr>
            <a:r>
              <a:rPr lang="en-US" sz="1200" b="1" strike="noStrike" spc="-1" dirty="0">
                <a:solidFill>
                  <a:srgbClr val="000000"/>
                </a:solidFill>
                <a:latin typeface="+mn-lt"/>
                <a:ea typeface="+mn-ea"/>
              </a:rPr>
              <a:t>PDFs</a:t>
            </a:r>
            <a:r>
              <a:rPr lang="en-US" sz="1200" b="1" strike="noStrike" spc="-1" baseline="0" dirty="0">
                <a:solidFill>
                  <a:srgbClr val="000000"/>
                </a:solidFill>
                <a:latin typeface="+mn-lt"/>
                <a:ea typeface="+mn-ea"/>
              </a:rPr>
              <a:t> created in R can later be further processed using another software, e.g., Adobe programs.</a:t>
            </a:r>
          </a:p>
          <a:p>
            <a:pPr marL="216000" indent="-213120">
              <a:lnSpc>
                <a:spcPct val="100000"/>
              </a:lnSpc>
            </a:pPr>
            <a:r>
              <a:rPr lang="en-US" sz="1200" b="1" strike="noStrike" spc="-1" baseline="0" dirty="0">
                <a:solidFill>
                  <a:srgbClr val="000000"/>
                </a:solidFill>
                <a:latin typeface="+mn-lt"/>
                <a:ea typeface="+mn-ea"/>
              </a:rPr>
              <a:t>Likewise, PDFs created in R can later be converted to other file formats using another software.</a:t>
            </a:r>
          </a:p>
          <a:p>
            <a:pPr marL="216000" indent="-213120">
              <a:lnSpc>
                <a:spcPct val="100000"/>
              </a:lnSpc>
            </a:pPr>
            <a:endParaRPr lang="en-US" sz="1200" b="0" strike="noStrike" spc="-1" dirty="0">
              <a:latin typeface="Arial"/>
            </a:endParaRPr>
          </a:p>
          <a:p>
            <a:pPr marL="216000" indent="-213120">
              <a:lnSpc>
                <a:spcPct val="100000"/>
              </a:lnSpc>
            </a:pPr>
            <a:endParaRPr lang="en-US" sz="2000" b="0" strike="noStrike" spc="-1" dirty="0">
              <a:latin typeface="Arial"/>
            </a:endParaRPr>
          </a:p>
          <a:p>
            <a:pPr marL="216000" indent="-213120">
              <a:lnSpc>
                <a:spcPct val="100000"/>
              </a:lnSpc>
            </a:pPr>
            <a:r>
              <a:rPr lang="en-US" sz="2000" b="0" strike="noStrike" spc="-1" dirty="0">
                <a:latin typeface="Arial"/>
              </a:rPr>
              <a:t>The plotting device inside</a:t>
            </a:r>
            <a:r>
              <a:rPr lang="en-US" sz="2000" b="0" strike="noStrike" spc="-1" baseline="0" dirty="0">
                <a:latin typeface="Arial"/>
              </a:rPr>
              <a:t> </a:t>
            </a:r>
            <a:r>
              <a:rPr lang="en-US" sz="2000" b="0" strike="noStrike" spc="-1" baseline="0" dirty="0" err="1">
                <a:latin typeface="Arial"/>
              </a:rPr>
              <a:t>RStudio</a:t>
            </a:r>
            <a:r>
              <a:rPr lang="en-US" sz="2000" b="0" strike="noStrike" spc="-1" baseline="0" dirty="0">
                <a:latin typeface="Arial"/>
              </a:rPr>
              <a:t>:</a:t>
            </a:r>
          </a:p>
          <a:p>
            <a:pPr marL="216000" indent="-213120">
              <a:lnSpc>
                <a:spcPct val="100000"/>
              </a:lnSpc>
            </a:pPr>
            <a:r>
              <a:rPr lang="en-US" sz="2000" b="0" strike="noStrike" spc="-1" baseline="0" dirty="0">
                <a:latin typeface="Arial"/>
              </a:rPr>
              <a:t>works well for resizing plots, works well for copying plots into </a:t>
            </a:r>
            <a:r>
              <a:rPr lang="en-US" sz="2000" b="0" strike="noStrike" spc="-1" baseline="0" dirty="0" err="1">
                <a:latin typeface="Arial"/>
              </a:rPr>
              <a:t>pptx</a:t>
            </a:r>
            <a:r>
              <a:rPr lang="en-US" sz="2000" b="0" strike="noStrike" spc="-1" baseline="0" dirty="0">
                <a:latin typeface="Arial"/>
              </a:rPr>
              <a:t> or word.</a:t>
            </a:r>
          </a:p>
          <a:p>
            <a:pPr marL="216000" indent="-213120">
              <a:lnSpc>
                <a:spcPct val="100000"/>
              </a:lnSpc>
            </a:pPr>
            <a:r>
              <a:rPr lang="en-US" sz="2000" b="0" strike="noStrike" spc="-1" baseline="0" dirty="0">
                <a:latin typeface="Arial"/>
              </a:rPr>
              <a:t>(if you do not need reproducibility)</a:t>
            </a:r>
            <a:endParaRPr lang="en-US" sz="2000" b="0" strike="noStrike" spc="-1" dirty="0">
              <a:latin typeface="Arial"/>
            </a:endParaRPr>
          </a:p>
        </p:txBody>
      </p:sp>
      <p:sp>
        <p:nvSpPr>
          <p:cNvPr id="460" name="CustomShape 3"/>
          <p:cNvSpPr/>
          <p:nvPr/>
        </p:nvSpPr>
        <p:spPr>
          <a:xfrm>
            <a:off x="3884760" y="8685360"/>
            <a:ext cx="2968560" cy="45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52BD659E-0485-49F4-81CF-C0EA090AC6B8}" type="slidenum">
              <a:rPr lang="en-US" sz="1200" b="0" strike="noStrike" spc="-1">
                <a:solidFill>
                  <a:srgbClr val="000000"/>
                </a:solidFill>
                <a:latin typeface="+mn-lt"/>
                <a:ea typeface="+mn-ea"/>
              </a:rPr>
              <a:t>52</a:t>
            </a:fld>
            <a:endParaRPr lang="en-US" sz="1200" b="0" strike="noStrike" spc="-1">
              <a:latin typeface="Arial"/>
            </a:endParaRPr>
          </a:p>
        </p:txBody>
      </p:sp>
    </p:spTree>
    <p:extLst>
      <p:ext uri="{BB962C8B-B14F-4D97-AF65-F5344CB8AC3E}">
        <p14:creationId xmlns:p14="http://schemas.microsoft.com/office/powerpoint/2010/main" val="37265577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6</a:t>
            </a:fld>
            <a:endParaRPr lang="en-US"/>
          </a:p>
        </p:txBody>
      </p:sp>
    </p:spTree>
    <p:extLst>
      <p:ext uri="{BB962C8B-B14F-4D97-AF65-F5344CB8AC3E}">
        <p14:creationId xmlns:p14="http://schemas.microsoft.com/office/powerpoint/2010/main" val="125997610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PlaceHolder 1"/>
          <p:cNvSpPr>
            <a:spLocks noGrp="1" noRot="1" noChangeAspect="1"/>
          </p:cNvSpPr>
          <p:nvPr>
            <p:ph type="sldImg"/>
          </p:nvPr>
        </p:nvSpPr>
        <p:spPr>
          <a:xfrm>
            <a:off x="1143000" y="685800"/>
            <a:ext cx="4567238" cy="3424238"/>
          </a:xfrm>
          <a:prstGeom prst="rect">
            <a:avLst/>
          </a:prstGeom>
        </p:spPr>
      </p:sp>
      <p:sp>
        <p:nvSpPr>
          <p:cNvPr id="138" name="PlaceHolder 2"/>
          <p:cNvSpPr>
            <a:spLocks noGrp="1"/>
          </p:cNvSpPr>
          <p:nvPr>
            <p:ph type="body"/>
          </p:nvPr>
        </p:nvSpPr>
        <p:spPr>
          <a:xfrm>
            <a:off x="685800" y="4343400"/>
            <a:ext cx="5481720" cy="4110120"/>
          </a:xfrm>
          <a:prstGeom prst="rect">
            <a:avLst/>
          </a:prstGeom>
        </p:spPr>
        <p:txBody>
          <a:bodyPr lIns="0" tIns="0" rIns="0" bIns="0"/>
          <a:lstStyle/>
          <a:p>
            <a:pPr marL="216000" indent="-211680">
              <a:lnSpc>
                <a:spcPct val="100000"/>
              </a:lnSpc>
            </a:pPr>
            <a:r>
              <a:rPr lang="en-US" sz="2000" b="1" strike="noStrike" spc="-1">
                <a:latin typeface="Arial"/>
              </a:rPr>
              <a:t>The original data has been modified for the purpose of the course</a:t>
            </a:r>
            <a:endParaRPr lang="en-US" sz="2000" b="0" strike="noStrike" spc="-1">
              <a:latin typeface="Arial"/>
            </a:endParaRPr>
          </a:p>
        </p:txBody>
      </p:sp>
      <p:sp>
        <p:nvSpPr>
          <p:cNvPr id="139" name="CustomShape 3"/>
          <p:cNvSpPr/>
          <p:nvPr/>
        </p:nvSpPr>
        <p:spPr>
          <a:xfrm>
            <a:off x="3884760" y="8685360"/>
            <a:ext cx="2967120" cy="452520"/>
          </a:xfrm>
          <a:prstGeom prst="rect">
            <a:avLst/>
          </a:prstGeom>
          <a:noFill/>
          <a:ln>
            <a:noFill/>
          </a:ln>
        </p:spPr>
        <p:style>
          <a:lnRef idx="0">
            <a:scrgbClr r="0" g="0" b="0"/>
          </a:lnRef>
          <a:fillRef idx="0">
            <a:scrgbClr r="0" g="0" b="0"/>
          </a:fillRef>
          <a:effectRef idx="0">
            <a:scrgbClr r="0" g="0" b="0"/>
          </a:effectRef>
          <a:fontRef idx="minor"/>
        </p:style>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GB"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54</a:t>
            </a:fld>
            <a:endParaRPr lang="en-US"/>
          </a:p>
        </p:txBody>
      </p:sp>
    </p:spTree>
    <p:extLst>
      <p:ext uri="{BB962C8B-B14F-4D97-AF65-F5344CB8AC3E}">
        <p14:creationId xmlns:p14="http://schemas.microsoft.com/office/powerpoint/2010/main" val="89918536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GB"/>
              <a:t>General workflow</a:t>
            </a:r>
            <a:r>
              <a:rPr lang="en-GB" baseline="0"/>
              <a:t> to take advantage of R for your work</a:t>
            </a:r>
            <a:r>
              <a:rPr lang="en-GB" baseline="0" dirty="0"/>
              <a:t>:</a:t>
            </a:r>
          </a:p>
          <a:p>
            <a:r>
              <a:rPr lang="en-GB" baseline="0"/>
              <a:t>-specify your question very clearly. </a:t>
            </a:r>
            <a:endParaRPr lang="en-GB" dirty="0"/>
          </a:p>
          <a:p>
            <a:r>
              <a:rPr lang="en-GB"/>
              <a:t>Your Question, what hypothesis you're making,</a:t>
            </a:r>
            <a:r>
              <a:rPr lang="en-GB" baseline="0"/>
              <a:t> what data you will collect, coming from different type of experiment ( simulation study, field study, lab study, measurement machine ) – this will be your dataset(s</a:t>
            </a:r>
            <a:r>
              <a:rPr lang="en-GB" baseline="0" dirty="0"/>
              <a:t>)</a:t>
            </a:r>
            <a:endParaRPr lang="en-GB" dirty="0"/>
          </a:p>
          <a:p>
            <a:r>
              <a:rPr lang="en-GB" baseline="0"/>
              <a:t>-design your experiment  very well</a:t>
            </a:r>
            <a:endParaRPr lang="en-GB" baseline="0" dirty="0"/>
          </a:p>
          <a:p>
            <a:r>
              <a:rPr lang="en-GB" baseline="0"/>
              <a:t>-format your dataset nicely</a:t>
            </a:r>
            <a:endParaRPr lang="en-GB" dirty="0"/>
          </a:p>
          <a:p>
            <a:endParaRPr lang="en-GB" dirty="0"/>
          </a:p>
          <a:p>
            <a:r>
              <a:rPr lang="en-GB"/>
              <a:t>Tidy</a:t>
            </a:r>
            <a:r>
              <a:rPr lang="en-GB" baseline="0"/>
              <a:t> step: checking some variables are of the correct type, manipulating the structure of the data</a:t>
            </a:r>
            <a:endParaRPr lang="en-GB" baseline="0" dirty="0"/>
          </a:p>
          <a:p>
            <a:r>
              <a:rPr lang="en-GB" baseline="0"/>
              <a:t>Explore in terms of graph, table, summary stats to get an idea of the answer(s</a:t>
            </a:r>
            <a:r>
              <a:rPr lang="en-GB" baseline="0" dirty="0"/>
              <a:t>)</a:t>
            </a:r>
            <a:endParaRPr lang="en-GB" dirty="0"/>
          </a:p>
          <a:p>
            <a:r>
              <a:rPr lang="en-GB"/>
              <a:t>Stats will give you</a:t>
            </a:r>
            <a:r>
              <a:rPr lang="en-GB" baseline="0"/>
              <a:t> a reliable </a:t>
            </a:r>
            <a:r>
              <a:rPr lang="en-GB"/>
              <a:t>Answer to confirm</a:t>
            </a:r>
            <a:r>
              <a:rPr lang="en-GB" baseline="0"/>
              <a:t> the question, confirming that the graphs gave you a reliable answer</a:t>
            </a:r>
            <a:endParaRPr lang="en-GB" dirty="0"/>
          </a:p>
          <a:p>
            <a:r>
              <a:rPr lang="en-GB"/>
              <a:t>Communicate answer, data, graphs to colleagues, boss: report, publication , summary – reproducible research and it</a:t>
            </a:r>
            <a:r>
              <a:rPr lang="en-GB" baseline="0"/>
              <a:t> is essential otherwise the previous steps were meaningless</a:t>
            </a:r>
            <a:endParaRPr lang="en-GB"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55</a:t>
            </a:fld>
            <a:endParaRPr lang="en-US"/>
          </a:p>
        </p:txBody>
      </p:sp>
    </p:spTree>
    <p:extLst>
      <p:ext uri="{BB962C8B-B14F-4D97-AF65-F5344CB8AC3E}">
        <p14:creationId xmlns:p14="http://schemas.microsoft.com/office/powerpoint/2010/main" val="179456309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GB"/>
              <a:t>General workflow</a:t>
            </a:r>
            <a:r>
              <a:rPr lang="en-GB" baseline="0"/>
              <a:t> to take advantage of R for your work</a:t>
            </a:r>
            <a:r>
              <a:rPr lang="en-GB" baseline="0" dirty="0"/>
              <a:t>:</a:t>
            </a:r>
          </a:p>
          <a:p>
            <a:r>
              <a:rPr lang="en-GB" baseline="0"/>
              <a:t>-specify your question very clearly. </a:t>
            </a:r>
            <a:endParaRPr lang="en-GB" dirty="0"/>
          </a:p>
          <a:p>
            <a:r>
              <a:rPr lang="en-GB"/>
              <a:t>Your Question, what hypothesis you're making,</a:t>
            </a:r>
            <a:r>
              <a:rPr lang="en-GB" baseline="0"/>
              <a:t> what data you will collect, coming from different type of experiment ( simulation study, field study, lab study, measurement machine ) – this will be your dataset(s</a:t>
            </a:r>
            <a:r>
              <a:rPr lang="en-GB" baseline="0" dirty="0"/>
              <a:t>)</a:t>
            </a:r>
            <a:endParaRPr lang="en-GB" dirty="0"/>
          </a:p>
          <a:p>
            <a:r>
              <a:rPr lang="en-GB" baseline="0"/>
              <a:t>-design your experiment  very well</a:t>
            </a:r>
            <a:endParaRPr lang="en-GB" baseline="0" dirty="0"/>
          </a:p>
          <a:p>
            <a:r>
              <a:rPr lang="en-GB" baseline="0"/>
              <a:t>-format your dataset nicely</a:t>
            </a:r>
            <a:endParaRPr lang="en-GB" dirty="0"/>
          </a:p>
          <a:p>
            <a:endParaRPr lang="en-GB" dirty="0"/>
          </a:p>
          <a:p>
            <a:r>
              <a:rPr lang="en-GB"/>
              <a:t>Tidy</a:t>
            </a:r>
            <a:r>
              <a:rPr lang="en-GB" baseline="0"/>
              <a:t> step: checking some variables are of the correct type, manipulating the structure of the data</a:t>
            </a:r>
            <a:endParaRPr lang="en-GB" baseline="0" dirty="0"/>
          </a:p>
          <a:p>
            <a:r>
              <a:rPr lang="en-GB" baseline="0"/>
              <a:t>Explore in terms of graph, table, summary stats to get an idea of the answer(s</a:t>
            </a:r>
            <a:r>
              <a:rPr lang="en-GB" baseline="0" dirty="0"/>
              <a:t>)</a:t>
            </a:r>
            <a:endParaRPr lang="en-GB" dirty="0"/>
          </a:p>
          <a:p>
            <a:r>
              <a:rPr lang="en-GB"/>
              <a:t>Stats will give you</a:t>
            </a:r>
            <a:r>
              <a:rPr lang="en-GB" baseline="0"/>
              <a:t> a reliable </a:t>
            </a:r>
            <a:r>
              <a:rPr lang="en-GB"/>
              <a:t>Answer to confirm</a:t>
            </a:r>
            <a:r>
              <a:rPr lang="en-GB" baseline="0"/>
              <a:t> the question, confirming that the graphs gave you a reliable answer</a:t>
            </a:r>
            <a:endParaRPr lang="en-GB" dirty="0"/>
          </a:p>
          <a:p>
            <a:r>
              <a:rPr lang="en-GB"/>
              <a:t>Communicate answer, data, graphs to colleagues, boss: report, publication , summary – reproducible research and it</a:t>
            </a:r>
            <a:r>
              <a:rPr lang="en-GB" baseline="0"/>
              <a:t> is essential otherwise the previous steps were meaningless</a:t>
            </a:r>
            <a:endParaRPr lang="en-GB"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56</a:t>
            </a:fld>
            <a:endParaRPr lang="en-US"/>
          </a:p>
        </p:txBody>
      </p:sp>
    </p:spTree>
    <p:extLst>
      <p:ext uri="{BB962C8B-B14F-4D97-AF65-F5344CB8AC3E}">
        <p14:creationId xmlns:p14="http://schemas.microsoft.com/office/powerpoint/2010/main" val="5188045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266700" lvl="1" indent="0">
              <a:buNone/>
            </a:pPr>
            <a:r>
              <a:rPr lang="en-US" b="1" dirty="0"/>
              <a:t>Base</a:t>
            </a:r>
            <a:r>
              <a:rPr lang="en-US" b="1" baseline="0" dirty="0"/>
              <a:t> plotting advantages and disadvantages</a:t>
            </a:r>
            <a:endParaRPr lang="en-US" b="1" dirty="0"/>
          </a:p>
          <a:p>
            <a:pPr marL="266700" lvl="1" indent="0">
              <a:buNone/>
            </a:pPr>
            <a:r>
              <a:rPr lang="en-US" b="1" dirty="0"/>
              <a:t>Advantage: </a:t>
            </a:r>
            <a:r>
              <a:rPr lang="en-US" dirty="0"/>
              <a:t>Very flexible, high degree of control over appearance of graphical output</a:t>
            </a:r>
          </a:p>
          <a:p>
            <a:pPr marL="266700" lvl="1" indent="0">
              <a:buNone/>
            </a:pPr>
            <a:r>
              <a:rPr lang="en-US" b="1" dirty="0"/>
              <a:t>Disadvantage: </a:t>
            </a:r>
            <a:r>
              <a:rPr lang="en-US" dirty="0"/>
              <a:t>More work is required to make plots aesthetically pleasing than with other plotting systems</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b="1"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b="1" dirty="0" err="1"/>
              <a:t>ggplot</a:t>
            </a:r>
            <a:r>
              <a:rPr lang="en-US" b="1" baseline="0" dirty="0"/>
              <a:t> advantages and disadvantages</a:t>
            </a:r>
          </a:p>
          <a:p>
            <a:pPr marL="0" marR="0" lvl="0" indent="0" algn="l" defTabSz="457200" rtl="0" eaLnBrk="1" fontAlgn="auto" latinLnBrk="0" hangingPunct="1">
              <a:lnSpc>
                <a:spcPct val="100000"/>
              </a:lnSpc>
              <a:spcBef>
                <a:spcPts val="0"/>
              </a:spcBef>
              <a:spcAft>
                <a:spcPts val="0"/>
              </a:spcAft>
              <a:buClrTx/>
              <a:buSzTx/>
              <a:buFontTx/>
              <a:buNone/>
              <a:tabLst/>
              <a:defRPr/>
            </a:pPr>
            <a:r>
              <a:rPr lang="en-US" b="1" baseline="0" dirty="0"/>
              <a:t>Pros: </a:t>
            </a:r>
            <a:r>
              <a:rPr lang="en-US" b="0" baseline="0" dirty="0"/>
              <a:t>works very well with the </a:t>
            </a:r>
            <a:r>
              <a:rPr lang="en-US" b="0" baseline="0" dirty="0" err="1"/>
              <a:t>Tidyverse</a:t>
            </a:r>
            <a:r>
              <a:rPr lang="en-US" b="0" baseline="0" dirty="0"/>
              <a:t> (</a:t>
            </a:r>
            <a:r>
              <a:rPr lang="en-US" b="0" baseline="0" dirty="0" err="1"/>
              <a:t>tibble</a:t>
            </a:r>
            <a:r>
              <a:rPr lang="en-US" b="0" baseline="0" dirty="0"/>
              <a:t>, </a:t>
            </a:r>
            <a:r>
              <a:rPr lang="en-US" b="0" baseline="0" dirty="0" err="1"/>
              <a:t>dplyr</a:t>
            </a:r>
            <a:r>
              <a:rPr lang="en-US" b="0" baseline="0" dirty="0"/>
              <a:t>, purr, … (and of course ggplot2 itself!)), which has an interesting approach to data</a:t>
            </a:r>
          </a:p>
          <a:p>
            <a:pPr marL="0" marR="0" lvl="0" indent="0" algn="l" defTabSz="457200" rtl="0" eaLnBrk="1" fontAlgn="auto" latinLnBrk="0" hangingPunct="1">
              <a:lnSpc>
                <a:spcPct val="100000"/>
              </a:lnSpc>
              <a:spcBef>
                <a:spcPts val="0"/>
              </a:spcBef>
              <a:spcAft>
                <a:spcPts val="0"/>
              </a:spcAft>
              <a:buClrTx/>
              <a:buSzTx/>
              <a:buFontTx/>
              <a:buNone/>
              <a:tabLst/>
              <a:defRPr/>
            </a:pPr>
            <a:r>
              <a:rPr lang="en-US" b="1" baseline="0" dirty="0"/>
              <a:t>Cons: </a:t>
            </a:r>
            <a:r>
              <a:rPr lang="en-US" b="0" baseline="0" dirty="0"/>
              <a:t>works</a:t>
            </a:r>
            <a:r>
              <a:rPr lang="en-US" b="1" baseline="0" dirty="0"/>
              <a:t> only </a:t>
            </a:r>
            <a:r>
              <a:rPr lang="en-US" b="0" baseline="0" dirty="0"/>
              <a:t>with “tidy” data – if yours is in another format, you might have to work somewhat to get it to work with </a:t>
            </a:r>
            <a:r>
              <a:rPr lang="en-US" b="0" baseline="0" dirty="0" err="1"/>
              <a:t>ggplot</a:t>
            </a:r>
            <a:endParaRPr lang="en-US" b="1" dirty="0"/>
          </a:p>
          <a:p>
            <a:endParaRPr lang="en-US"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7</a:t>
            </a:fld>
            <a:endParaRPr lang="en-US"/>
          </a:p>
        </p:txBody>
      </p:sp>
    </p:spTree>
    <p:extLst>
      <p:ext uri="{BB962C8B-B14F-4D97-AF65-F5344CB8AC3E}">
        <p14:creationId xmlns:p14="http://schemas.microsoft.com/office/powerpoint/2010/main" val="35986017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8</a:t>
            </a:fld>
            <a:endParaRPr lang="en-US"/>
          </a:p>
        </p:txBody>
      </p:sp>
    </p:spTree>
    <p:extLst>
      <p:ext uri="{BB962C8B-B14F-4D97-AF65-F5344CB8AC3E}">
        <p14:creationId xmlns:p14="http://schemas.microsoft.com/office/powerpoint/2010/main" val="6993860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9</a:t>
            </a:fld>
            <a:endParaRPr lang="en-US"/>
          </a:p>
        </p:txBody>
      </p:sp>
    </p:spTree>
    <p:extLst>
      <p:ext uri="{BB962C8B-B14F-4D97-AF65-F5344CB8AC3E}">
        <p14:creationId xmlns:p14="http://schemas.microsoft.com/office/powerpoint/2010/main" val="27378954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a:t>Type of plot =</a:t>
            </a:r>
            <a:r>
              <a:rPr lang="en-US" baseline="0"/>
              <a:t> b  for both = line + points (</a:t>
            </a:r>
            <a:r>
              <a:rPr lang="en-US" baseline="0" dirty="0"/>
              <a:t>circles)</a:t>
            </a:r>
          </a:p>
          <a:p>
            <a:endParaRPr lang="en-US" baseline="0" dirty="0"/>
          </a:p>
          <a:p>
            <a:r>
              <a:rPr lang="en-US" sz="1200" kern="1200">
                <a:solidFill>
                  <a:schemeClr val="tx1"/>
                </a:solidFill>
                <a:latin typeface="+mn-lt"/>
                <a:ea typeface="+mn-ea"/>
                <a:cs typeface="+mn-cs"/>
              </a:rPr>
              <a:t>Note that the plot's range is NOT recalculated</a:t>
            </a:r>
            <a:r>
              <a:rPr lang="en-US" sz="1200" kern="1200" dirty="0">
                <a:solidFill>
                  <a:schemeClr val="tx1"/>
                </a:solidFill>
                <a:latin typeface="+mn-lt"/>
                <a:ea typeface="+mn-ea"/>
                <a:cs typeface="+mn-cs"/>
              </a:rPr>
              <a:t>.</a:t>
            </a:r>
            <a:endParaRPr lang="en-US" dirty="0"/>
          </a:p>
        </p:txBody>
      </p:sp>
      <p:sp>
        <p:nvSpPr>
          <p:cNvPr id="4" name="Espace réservé du numéro de diapositive 3"/>
          <p:cNvSpPr>
            <a:spLocks noGrp="1"/>
          </p:cNvSpPr>
          <p:nvPr>
            <p:ph type="sldNum" sz="quarter" idx="10"/>
          </p:nvPr>
        </p:nvSpPr>
        <p:spPr/>
        <p:txBody>
          <a:bodyPr/>
          <a:lstStyle/>
          <a:p>
            <a:fld id="{C3E63B99-DF82-9A49-8CEE-A5F5A271D978}" type="slidenum">
              <a:rPr lang="en-US" smtClean="0"/>
              <a:t>10</a:t>
            </a:fld>
            <a:endParaRPr lang="en-US"/>
          </a:p>
        </p:txBody>
      </p:sp>
    </p:spTree>
    <p:extLst>
      <p:ext uri="{BB962C8B-B14F-4D97-AF65-F5344CB8AC3E}">
        <p14:creationId xmlns:p14="http://schemas.microsoft.com/office/powerpoint/2010/main" val="12140463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gi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oleObject" Target="../embeddings/oleObject1.bin"/><Relationship Id="rId1" Type="http://schemas.openxmlformats.org/officeDocument/2006/relationships/slideMaster" Target="../slideMasters/slideMaster1.xml"/><Relationship Id="rId4" Type="http://schemas.openxmlformats.org/officeDocument/2006/relationships/image" Target="../media/image2.gif"/></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gif"/><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oleObject" Target="../embeddings/oleObject2.bin"/><Relationship Id="rId1" Type="http://schemas.openxmlformats.org/officeDocument/2006/relationships/slideMaster" Target="../slideMasters/slideMaster2.xml"/><Relationship Id="rId4" Type="http://schemas.openxmlformats.org/officeDocument/2006/relationships/image" Target="../media/image2.gif"/></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5.jpeg"/><Relationship Id="rId1" Type="http://schemas.openxmlformats.org/officeDocument/2006/relationships/slideMaster" Target="../slideMasters/slideMaster2.xml"/><Relationship Id="rId4" Type="http://schemas.openxmlformats.org/officeDocument/2006/relationships/image" Target="../media/image6.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251520" y="874896"/>
            <a:ext cx="7200800" cy="387798"/>
          </a:xfrm>
          <a:prstGeom prst="rect">
            <a:avLst/>
          </a:prstGeom>
        </p:spPr>
        <p:txBody>
          <a:bodyPr lIns="144000" tIns="0" rIns="0" bIns="0" anchor="b" anchorCtr="0">
            <a:spAutoFit/>
          </a:bodyPr>
          <a:lstStyle>
            <a:lvl1pPr algn="l">
              <a:lnSpc>
                <a:spcPct val="90000"/>
              </a:lnSpc>
              <a:defRPr sz="2800" b="1">
                <a:solidFill>
                  <a:srgbClr val="E60003"/>
                </a:solidFill>
                <a:effectLst>
                  <a:outerShdw blurRad="50800" dist="38100" dir="2700000" algn="tl" rotWithShape="0">
                    <a:prstClr val="black">
                      <a:alpha val="40000"/>
                    </a:prstClr>
                  </a:outerShdw>
                </a:effectLst>
                <a:latin typeface="Arial" pitchFamily="34" charset="0"/>
                <a:cs typeface="Arial" pitchFamily="34" charset="0"/>
              </a:defRPr>
            </a:lvl1pPr>
          </a:lstStyle>
          <a:p>
            <a:r>
              <a:rPr lang="fr-FR" dirty="0"/>
              <a:t>Modifiez le style du titre</a:t>
            </a:r>
          </a:p>
        </p:txBody>
      </p:sp>
    </p:spTree>
    <p:extLst>
      <p:ext uri="{BB962C8B-B14F-4D97-AF65-F5344CB8AC3E}">
        <p14:creationId xmlns:p14="http://schemas.microsoft.com/office/powerpoint/2010/main" val="11876213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0762064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2_Vide">
    <p:spTree>
      <p:nvGrpSpPr>
        <p:cNvPr id="1" name=""/>
        <p:cNvGrpSpPr/>
        <p:nvPr/>
      </p:nvGrpSpPr>
      <p:grpSpPr>
        <a:xfrm>
          <a:off x="0" y="0"/>
          <a:ext cx="0" cy="0"/>
          <a:chOff x="0" y="0"/>
          <a:chExt cx="0" cy="0"/>
        </a:xfrm>
      </p:grpSpPr>
      <p:pic>
        <p:nvPicPr>
          <p:cNvPr id="4" name="Imag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308304" y="392526"/>
            <a:ext cx="1440160" cy="779287"/>
          </a:xfrm>
          <a:prstGeom prst="rect">
            <a:avLst/>
          </a:prstGeom>
        </p:spPr>
      </p:pic>
      <p:pic>
        <p:nvPicPr>
          <p:cNvPr id="3" name="Image 2"/>
          <p:cNvPicPr>
            <a:picLocks noChangeAspect="1"/>
          </p:cNvPicPr>
          <p:nvPr userDrawn="1"/>
        </p:nvPicPr>
        <p:blipFill rotWithShape="1">
          <a:blip r:embed="rId3" cstate="print">
            <a:extLst>
              <a:ext uri="{28A0092B-C50C-407E-A947-70E740481C1C}">
                <a14:useLocalDpi xmlns:a14="http://schemas.microsoft.com/office/drawing/2010/main" val="0"/>
              </a:ext>
            </a:extLst>
          </a:blip>
          <a:srcRect t="5932" b="5013"/>
          <a:stretch/>
        </p:blipFill>
        <p:spPr>
          <a:xfrm>
            <a:off x="2195736" y="1844824"/>
            <a:ext cx="4536504" cy="4039986"/>
          </a:xfrm>
          <a:prstGeom prst="roundRect">
            <a:avLst>
              <a:gd name="adj" fmla="val 8594"/>
            </a:avLst>
          </a:prstGeom>
          <a:solidFill>
            <a:srgbClr val="FFFFFF">
              <a:shade val="85000"/>
            </a:srgbClr>
          </a:solidFill>
          <a:ln>
            <a:noFill/>
          </a:ln>
          <a:effectLst>
            <a:reflection blurRad="12700" stA="51000" endPos="26000" dir="5400000" sy="-100000" algn="bl" rotWithShape="0"/>
          </a:effectLst>
        </p:spPr>
      </p:pic>
    </p:spTree>
    <p:extLst>
      <p:ext uri="{BB962C8B-B14F-4D97-AF65-F5344CB8AC3E}">
        <p14:creationId xmlns:p14="http://schemas.microsoft.com/office/powerpoint/2010/main" val="120850254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1_Vide">
    <p:spTree>
      <p:nvGrpSpPr>
        <p:cNvPr id="1" name=""/>
        <p:cNvGrpSpPr/>
        <p:nvPr/>
      </p:nvGrpSpPr>
      <p:grpSpPr>
        <a:xfrm>
          <a:off x="0" y="0"/>
          <a:ext cx="0" cy="0"/>
          <a:chOff x="0" y="0"/>
          <a:chExt cx="0" cy="0"/>
        </a:xfrm>
      </p:grpSpPr>
      <p:graphicFrame>
        <p:nvGraphicFramePr>
          <p:cNvPr id="4" name="Objet 3"/>
          <p:cNvGraphicFramePr>
            <a:graphicFrameLocks noChangeAspect="1"/>
          </p:cNvGraphicFramePr>
          <p:nvPr userDrawn="1">
            <p:extLst>
              <p:ext uri="{D42A27DB-BD31-4B8C-83A1-F6EECF244321}">
                <p14:modId xmlns:p14="http://schemas.microsoft.com/office/powerpoint/2010/main" val="1150724812"/>
              </p:ext>
            </p:extLst>
          </p:nvPr>
        </p:nvGraphicFramePr>
        <p:xfrm>
          <a:off x="179512" y="1246909"/>
          <a:ext cx="8765872" cy="5422451"/>
        </p:xfrm>
        <a:graphic>
          <a:graphicData uri="http://schemas.openxmlformats.org/presentationml/2006/ole">
            <mc:AlternateContent xmlns:mc="http://schemas.openxmlformats.org/markup-compatibility/2006">
              <mc:Choice xmlns:v="urn:schemas-microsoft-com:vml" Requires="v">
                <p:oleObj name="Image" r:id="rId2" imgW="12190476" imgH="7530159" progId="Photoshop.Image.6">
                  <p:embed/>
                </p:oleObj>
              </mc:Choice>
              <mc:Fallback>
                <p:oleObj name="Image" r:id="rId2" imgW="12190476" imgH="7530159" progId="Photoshop.Image.6">
                  <p:embed/>
                  <p:pic>
                    <p:nvPicPr>
                      <p:cNvPr id="4" name="Objet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512" y="1246909"/>
                        <a:ext cx="8765872" cy="5422451"/>
                      </a:xfrm>
                      <a:prstGeom prst="rect">
                        <a:avLst/>
                      </a:prstGeom>
                      <a:noFill/>
                      <a:ln>
                        <a:noFill/>
                      </a:ln>
                      <a:effectLst/>
                    </p:spPr>
                  </p:pic>
                </p:oleObj>
              </mc:Fallback>
            </mc:AlternateContent>
          </a:graphicData>
        </a:graphic>
      </p:graphicFrame>
      <p:pic>
        <p:nvPicPr>
          <p:cNvPr id="5" name="Image 4"/>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7308304" y="392526"/>
            <a:ext cx="1440160" cy="779287"/>
          </a:xfrm>
          <a:prstGeom prst="rect">
            <a:avLst/>
          </a:prstGeom>
        </p:spPr>
      </p:pic>
    </p:spTree>
    <p:extLst>
      <p:ext uri="{BB962C8B-B14F-4D97-AF65-F5344CB8AC3E}">
        <p14:creationId xmlns:p14="http://schemas.microsoft.com/office/powerpoint/2010/main" val="11929060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1_Diapositive de titre">
    <p:spTree>
      <p:nvGrpSpPr>
        <p:cNvPr id="1" name=""/>
        <p:cNvGrpSpPr/>
        <p:nvPr/>
      </p:nvGrpSpPr>
      <p:grpSpPr>
        <a:xfrm>
          <a:off x="0" y="0"/>
          <a:ext cx="0" cy="0"/>
          <a:chOff x="0" y="0"/>
          <a:chExt cx="0" cy="0"/>
        </a:xfrm>
      </p:grpSpPr>
      <p:pic>
        <p:nvPicPr>
          <p:cNvPr id="2" name="Imag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2543453"/>
            <a:ext cx="9144000" cy="1771093"/>
          </a:xfrm>
          <a:prstGeom prst="rect">
            <a:avLst/>
          </a:prstGeom>
        </p:spPr>
      </p:pic>
      <p:sp>
        <p:nvSpPr>
          <p:cNvPr id="7" name="Titre 1"/>
          <p:cNvSpPr>
            <a:spLocks noGrp="1"/>
          </p:cNvSpPr>
          <p:nvPr>
            <p:ph type="ctrTitle"/>
          </p:nvPr>
        </p:nvSpPr>
        <p:spPr>
          <a:xfrm>
            <a:off x="491079" y="1918800"/>
            <a:ext cx="8161843" cy="800219"/>
          </a:xfrm>
          <a:prstGeom prst="rect">
            <a:avLst/>
          </a:prstGeom>
        </p:spPr>
        <p:txBody>
          <a:bodyPr wrap="square" anchor="b" anchorCtr="0">
            <a:spAutoFit/>
          </a:bodyPr>
          <a:lstStyle>
            <a:lvl1pPr algn="l">
              <a:defRPr sz="4600" b="1">
                <a:ln w="3175">
                  <a:solidFill>
                    <a:srgbClr val="333333"/>
                  </a:solidFill>
                </a:ln>
                <a:solidFill>
                  <a:schemeClr val="bg1">
                    <a:lumMod val="85000"/>
                  </a:schemeClr>
                </a:solidFill>
                <a:effectLst>
                  <a:outerShdw blurRad="50800" dist="38100" dir="2700000" algn="tl" rotWithShape="0">
                    <a:prstClr val="black">
                      <a:alpha val="40000"/>
                    </a:prstClr>
                  </a:outerShdw>
                </a:effectLst>
                <a:latin typeface="Arial" pitchFamily="34" charset="0"/>
                <a:cs typeface="Arial" pitchFamily="34" charset="0"/>
              </a:defRPr>
            </a:lvl1pPr>
          </a:lstStyle>
          <a:p>
            <a:r>
              <a:rPr lang="fr-FR" dirty="0"/>
              <a:t>Modifiez le style du titre</a:t>
            </a:r>
          </a:p>
        </p:txBody>
      </p:sp>
      <p:sp>
        <p:nvSpPr>
          <p:cNvPr id="8" name="Sous-titre 2"/>
          <p:cNvSpPr>
            <a:spLocks noGrp="1"/>
          </p:cNvSpPr>
          <p:nvPr>
            <p:ph type="subTitle" idx="1"/>
          </p:nvPr>
        </p:nvSpPr>
        <p:spPr>
          <a:xfrm>
            <a:off x="683568" y="4509120"/>
            <a:ext cx="4320064" cy="338554"/>
          </a:xfrm>
          <a:prstGeom prst="rect">
            <a:avLst/>
          </a:prstGeom>
        </p:spPr>
        <p:txBody>
          <a:bodyPr wrap="square">
            <a:spAutoFit/>
          </a:bodyPr>
          <a:lstStyle>
            <a:lvl1pPr marL="0" indent="0" algn="l">
              <a:buNone/>
              <a:defRPr kumimoji="0" lang="fr-FR" sz="1600" b="0" i="0" u="none" strike="noStrike" kern="0" cap="none" spc="0" normalizeH="0" baseline="0" dirty="0">
                <a:ln>
                  <a:noFill/>
                </a:ln>
                <a:solidFill>
                  <a:sysClr val="windowText" lastClr="000000">
                    <a:lumMod val="65000"/>
                    <a:lumOff val="35000"/>
                  </a:sysClr>
                </a:solidFill>
                <a:effectLst>
                  <a:glow rad="127000">
                    <a:sysClr val="window" lastClr="FFFFFF">
                      <a:alpha val="67000"/>
                    </a:sysClr>
                  </a:glow>
                </a:effectLst>
                <a:uLnTx/>
                <a:uFillTx/>
                <a:latin typeface="Arial" pitchFamily="34" charset="0"/>
                <a:ea typeface="+mn-ea"/>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Modifiez le style des sous-titres du masque</a:t>
            </a:r>
          </a:p>
        </p:txBody>
      </p:sp>
      <p:pic>
        <p:nvPicPr>
          <p:cNvPr id="9" name="Image 2" descr="elixir_switzerland_small.tif"/>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180000" y="6408000"/>
            <a:ext cx="663575" cy="3206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 name="Picture 9"/>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6924386" y="4156472"/>
            <a:ext cx="1680062" cy="910034"/>
          </a:xfrm>
          <a:prstGeom prst="rect">
            <a:avLst/>
          </a:prstGeom>
        </p:spPr>
      </p:pic>
    </p:spTree>
    <p:extLst>
      <p:ext uri="{BB962C8B-B14F-4D97-AF65-F5344CB8AC3E}">
        <p14:creationId xmlns:p14="http://schemas.microsoft.com/office/powerpoint/2010/main" val="281372233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3" name="Titre 1"/>
          <p:cNvSpPr>
            <a:spLocks noGrp="1"/>
          </p:cNvSpPr>
          <p:nvPr>
            <p:ph type="ctrTitle"/>
          </p:nvPr>
        </p:nvSpPr>
        <p:spPr>
          <a:xfrm>
            <a:off x="258501" y="122802"/>
            <a:ext cx="7936198" cy="609398"/>
          </a:xfrm>
          <a:prstGeom prst="rect">
            <a:avLst/>
          </a:prstGeom>
        </p:spPr>
        <p:txBody>
          <a:bodyPr wrap="square" lIns="144000" tIns="0" rIns="0" bIns="0" anchor="b" anchorCtr="0">
            <a:spAutoFit/>
          </a:bodyPr>
          <a:lstStyle>
            <a:lvl1pPr algn="l">
              <a:lnSpc>
                <a:spcPct val="90000"/>
              </a:lnSpc>
              <a:defRPr sz="4400" b="0">
                <a:solidFill>
                  <a:schemeClr val="accent1"/>
                </a:solidFill>
                <a:effectLst>
                  <a:outerShdw blurRad="50800" dist="38100" dir="2700000" algn="tl" rotWithShape="0">
                    <a:prstClr val="black">
                      <a:alpha val="40000"/>
                    </a:prstClr>
                  </a:outerShdw>
                </a:effectLst>
                <a:latin typeface="+mj-lt"/>
                <a:cs typeface="Arial" pitchFamily="34" charset="0"/>
              </a:defRPr>
            </a:lvl1pPr>
          </a:lstStyle>
          <a:p>
            <a:r>
              <a:rPr lang="fr-FR" dirty="0"/>
              <a:t>Modifiez le style du titre</a:t>
            </a:r>
          </a:p>
        </p:txBody>
      </p:sp>
    </p:spTree>
    <p:extLst>
      <p:ext uri="{BB962C8B-B14F-4D97-AF65-F5344CB8AC3E}">
        <p14:creationId xmlns:p14="http://schemas.microsoft.com/office/powerpoint/2010/main" val="78126899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Titre 1"/>
          <p:cNvSpPr>
            <a:spLocks noGrp="1"/>
          </p:cNvSpPr>
          <p:nvPr>
            <p:ph type="ctrTitle"/>
          </p:nvPr>
        </p:nvSpPr>
        <p:spPr>
          <a:xfrm>
            <a:off x="258501" y="122802"/>
            <a:ext cx="7936198" cy="609398"/>
          </a:xfrm>
          <a:prstGeom prst="rect">
            <a:avLst/>
          </a:prstGeom>
        </p:spPr>
        <p:txBody>
          <a:bodyPr wrap="square" lIns="144000" tIns="0" rIns="0" bIns="0" anchor="b" anchorCtr="0">
            <a:spAutoFit/>
          </a:bodyPr>
          <a:lstStyle>
            <a:lvl1pPr algn="l">
              <a:lnSpc>
                <a:spcPct val="90000"/>
              </a:lnSpc>
              <a:defRPr sz="4400" b="0">
                <a:solidFill>
                  <a:schemeClr val="accent1"/>
                </a:solidFill>
                <a:effectLst>
                  <a:outerShdw blurRad="50800" dist="38100" dir="2700000" algn="tl" rotWithShape="0">
                    <a:prstClr val="black">
                      <a:alpha val="40000"/>
                    </a:prstClr>
                  </a:outerShdw>
                </a:effectLst>
                <a:latin typeface="+mj-lt"/>
                <a:cs typeface="Arial" pitchFamily="34" charset="0"/>
              </a:defRPr>
            </a:lvl1pPr>
          </a:lstStyle>
          <a:p>
            <a:r>
              <a:rPr lang="fr-FR" dirty="0"/>
              <a:t>Modifiez le style du titre</a:t>
            </a:r>
          </a:p>
        </p:txBody>
      </p:sp>
    </p:spTree>
    <p:extLst>
      <p:ext uri="{BB962C8B-B14F-4D97-AF65-F5344CB8AC3E}">
        <p14:creationId xmlns:p14="http://schemas.microsoft.com/office/powerpoint/2010/main" val="324396583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ullet">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393505" y="1010137"/>
            <a:ext cx="8356990" cy="4993491"/>
          </a:xfrm>
          <a:prstGeom prst="rect">
            <a:avLst/>
          </a:prstGeom>
        </p:spPr>
        <p:txBody>
          <a:bodyPr lIns="0" tIns="0" rIns="0" bIns="0"/>
          <a:lstStyle>
            <a:lvl1pPr marL="266700" indent="-266700">
              <a:buClr>
                <a:schemeClr val="tx1">
                  <a:lumMod val="85000"/>
                  <a:lumOff val="15000"/>
                </a:schemeClr>
              </a:buClr>
              <a:buFont typeface="Arial" pitchFamily="34" charset="0"/>
              <a:buChar char="•"/>
              <a:defRPr sz="2800">
                <a:solidFill>
                  <a:schemeClr val="tx1">
                    <a:lumMod val="85000"/>
                    <a:lumOff val="15000"/>
                  </a:schemeClr>
                </a:solidFill>
                <a:latin typeface="+mn-lt"/>
                <a:cs typeface="Arial" pitchFamily="34" charset="0"/>
              </a:defRPr>
            </a:lvl1pPr>
            <a:lvl2pPr marL="449263" indent="-182563">
              <a:buClr>
                <a:schemeClr val="tx1">
                  <a:lumMod val="85000"/>
                  <a:lumOff val="15000"/>
                </a:schemeClr>
              </a:buClr>
              <a:buFont typeface="Arial" pitchFamily="34" charset="0"/>
              <a:buChar char="•"/>
              <a:defRPr sz="2400" i="0">
                <a:solidFill>
                  <a:schemeClr val="tx1">
                    <a:lumMod val="85000"/>
                    <a:lumOff val="15000"/>
                  </a:schemeClr>
                </a:solidFill>
                <a:latin typeface="+mn-lt"/>
                <a:cs typeface="Arial" pitchFamily="34" charset="0"/>
              </a:defRPr>
            </a:lvl2pPr>
            <a:lvl3pPr marL="623888" indent="-174625">
              <a:buClr>
                <a:schemeClr val="tx1">
                  <a:lumMod val="85000"/>
                  <a:lumOff val="15000"/>
                </a:schemeClr>
              </a:buClr>
              <a:defRPr sz="2000" i="0">
                <a:solidFill>
                  <a:schemeClr val="tx1">
                    <a:lumMod val="85000"/>
                    <a:lumOff val="15000"/>
                  </a:schemeClr>
                </a:solidFill>
                <a:latin typeface="+mn-lt"/>
                <a:cs typeface="Arial" pitchFamily="34" charset="0"/>
              </a:defRPr>
            </a:lvl3pPr>
            <a:lvl4pPr marL="806450" indent="-182563">
              <a:buClr>
                <a:schemeClr val="tx1">
                  <a:lumMod val="85000"/>
                  <a:lumOff val="15000"/>
                </a:schemeClr>
              </a:buClr>
              <a:buFont typeface="Arial" pitchFamily="34" charset="0"/>
              <a:buChar char="-"/>
              <a:defRPr sz="1200" i="1">
                <a:solidFill>
                  <a:schemeClr val="tx1">
                    <a:lumMod val="85000"/>
                    <a:lumOff val="15000"/>
                  </a:schemeClr>
                </a:solidFill>
                <a:latin typeface="+mn-lt"/>
                <a:cs typeface="Arial" pitchFamily="34" charset="0"/>
              </a:defRPr>
            </a:lvl4pPr>
            <a:lvl5pPr marL="1346200" indent="-274638">
              <a:defRPr sz="1200" i="1">
                <a:latin typeface="Arial" pitchFamily="34" charset="0"/>
                <a:cs typeface="Arial" pitchFamily="34" charset="0"/>
              </a:defRPr>
            </a:lvl5pPr>
          </a:lstStyle>
          <a:p>
            <a:pPr lvl="0"/>
            <a:r>
              <a:rPr lang="fr-FR" dirty="0"/>
              <a:t>Modifiez les styles du texte du masque</a:t>
            </a:r>
          </a:p>
          <a:p>
            <a:pPr lvl="1"/>
            <a:r>
              <a:rPr lang="fr-FR" dirty="0"/>
              <a:t>Deuxième niveau</a:t>
            </a:r>
          </a:p>
          <a:p>
            <a:pPr lvl="2"/>
            <a:r>
              <a:rPr lang="fr-FR" dirty="0"/>
              <a:t>Troisième niveau</a:t>
            </a:r>
          </a:p>
          <a:p>
            <a:pPr lvl="3"/>
            <a:r>
              <a:rPr lang="fr-FR" dirty="0"/>
              <a:t>Quatrième niveau</a:t>
            </a:r>
          </a:p>
        </p:txBody>
      </p:sp>
      <p:sp>
        <p:nvSpPr>
          <p:cNvPr id="5" name="Titre 1"/>
          <p:cNvSpPr>
            <a:spLocks noGrp="1"/>
          </p:cNvSpPr>
          <p:nvPr>
            <p:ph type="ctrTitle"/>
          </p:nvPr>
        </p:nvSpPr>
        <p:spPr>
          <a:xfrm>
            <a:off x="258501" y="122802"/>
            <a:ext cx="7943178" cy="609398"/>
          </a:xfrm>
          <a:prstGeom prst="rect">
            <a:avLst/>
          </a:prstGeom>
        </p:spPr>
        <p:txBody>
          <a:bodyPr wrap="square" lIns="144000" tIns="0" rIns="0" bIns="0" anchor="b" anchorCtr="0">
            <a:spAutoFit/>
          </a:bodyPr>
          <a:lstStyle>
            <a:lvl1pPr algn="l">
              <a:lnSpc>
                <a:spcPct val="90000"/>
              </a:lnSpc>
              <a:defRPr sz="4400" b="0">
                <a:solidFill>
                  <a:schemeClr val="accent1"/>
                </a:solidFill>
                <a:effectLst>
                  <a:outerShdw blurRad="50800" dist="38100" dir="2700000" algn="tl" rotWithShape="0">
                    <a:prstClr val="black">
                      <a:alpha val="40000"/>
                    </a:prstClr>
                  </a:outerShdw>
                </a:effectLst>
                <a:latin typeface="+mj-lt"/>
                <a:cs typeface="Arial" pitchFamily="34" charset="0"/>
              </a:defRPr>
            </a:lvl1pPr>
          </a:lstStyle>
          <a:p>
            <a:r>
              <a:rPr lang="fr-FR" dirty="0"/>
              <a:t>Modifiez le style du titre</a:t>
            </a:r>
          </a:p>
        </p:txBody>
      </p:sp>
    </p:spTree>
    <p:extLst>
      <p:ext uri="{BB962C8B-B14F-4D97-AF65-F5344CB8AC3E}">
        <p14:creationId xmlns:p14="http://schemas.microsoft.com/office/powerpoint/2010/main" val="280552203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bullet">
    <p:bg>
      <p:bgPr>
        <a:solidFill>
          <a:schemeClr val="bg2">
            <a:lumMod val="90000"/>
          </a:schemeClr>
        </a:solidFill>
        <a:effectLst/>
      </p:bgPr>
    </p:bg>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393505" y="1010137"/>
            <a:ext cx="8356990" cy="4993491"/>
          </a:xfrm>
          <a:prstGeom prst="rect">
            <a:avLst/>
          </a:prstGeom>
        </p:spPr>
        <p:txBody>
          <a:bodyPr lIns="0" tIns="0" rIns="0" bIns="0"/>
          <a:lstStyle>
            <a:lvl1pPr marL="266700" indent="-266700">
              <a:buClr>
                <a:schemeClr val="tx1">
                  <a:lumMod val="85000"/>
                  <a:lumOff val="15000"/>
                </a:schemeClr>
              </a:buClr>
              <a:buFont typeface="Arial" pitchFamily="34" charset="0"/>
              <a:buChar char="•"/>
              <a:defRPr sz="2800">
                <a:solidFill>
                  <a:schemeClr val="tx1">
                    <a:lumMod val="85000"/>
                    <a:lumOff val="15000"/>
                  </a:schemeClr>
                </a:solidFill>
                <a:latin typeface="+mn-lt"/>
                <a:cs typeface="Arial" pitchFamily="34" charset="0"/>
              </a:defRPr>
            </a:lvl1pPr>
            <a:lvl2pPr marL="449263" indent="-182563">
              <a:buClr>
                <a:schemeClr val="tx1">
                  <a:lumMod val="85000"/>
                  <a:lumOff val="15000"/>
                </a:schemeClr>
              </a:buClr>
              <a:buFont typeface="Arial" pitchFamily="34" charset="0"/>
              <a:buChar char="•"/>
              <a:defRPr sz="2400" i="0">
                <a:solidFill>
                  <a:schemeClr val="tx1">
                    <a:lumMod val="85000"/>
                    <a:lumOff val="15000"/>
                  </a:schemeClr>
                </a:solidFill>
                <a:latin typeface="+mn-lt"/>
                <a:cs typeface="Arial" pitchFamily="34" charset="0"/>
              </a:defRPr>
            </a:lvl2pPr>
            <a:lvl3pPr marL="623888" indent="-174625">
              <a:buClr>
                <a:schemeClr val="tx1">
                  <a:lumMod val="85000"/>
                  <a:lumOff val="15000"/>
                </a:schemeClr>
              </a:buClr>
              <a:defRPr sz="2000" i="0">
                <a:solidFill>
                  <a:schemeClr val="tx1">
                    <a:lumMod val="85000"/>
                    <a:lumOff val="15000"/>
                  </a:schemeClr>
                </a:solidFill>
                <a:latin typeface="+mn-lt"/>
                <a:cs typeface="Arial" pitchFamily="34" charset="0"/>
              </a:defRPr>
            </a:lvl3pPr>
            <a:lvl4pPr marL="806450" indent="-182563">
              <a:buClr>
                <a:schemeClr val="tx1">
                  <a:lumMod val="85000"/>
                  <a:lumOff val="15000"/>
                </a:schemeClr>
              </a:buClr>
              <a:buFont typeface="Arial" pitchFamily="34" charset="0"/>
              <a:buChar char="-"/>
              <a:defRPr sz="1200" i="1">
                <a:solidFill>
                  <a:schemeClr val="tx1">
                    <a:lumMod val="85000"/>
                    <a:lumOff val="15000"/>
                  </a:schemeClr>
                </a:solidFill>
                <a:latin typeface="+mn-lt"/>
                <a:cs typeface="Arial" pitchFamily="34" charset="0"/>
              </a:defRPr>
            </a:lvl4pPr>
            <a:lvl5pPr marL="1346200" indent="-274638">
              <a:defRPr sz="1200" i="1">
                <a:latin typeface="Arial" pitchFamily="34" charset="0"/>
                <a:cs typeface="Arial" pitchFamily="34" charset="0"/>
              </a:defRPr>
            </a:lvl5pPr>
          </a:lstStyle>
          <a:p>
            <a:pPr lvl="0"/>
            <a:r>
              <a:rPr lang="fr-FR" dirty="0"/>
              <a:t>Modifiez les styles du texte du masque</a:t>
            </a:r>
          </a:p>
          <a:p>
            <a:pPr lvl="1"/>
            <a:r>
              <a:rPr lang="fr-FR" dirty="0"/>
              <a:t>Deuxième niveau</a:t>
            </a:r>
          </a:p>
          <a:p>
            <a:pPr lvl="2"/>
            <a:r>
              <a:rPr lang="fr-FR" dirty="0"/>
              <a:t>Troisième niveau</a:t>
            </a:r>
          </a:p>
          <a:p>
            <a:pPr lvl="3"/>
            <a:r>
              <a:rPr lang="fr-FR" dirty="0"/>
              <a:t>Quatrième niveau</a:t>
            </a:r>
          </a:p>
        </p:txBody>
      </p:sp>
      <p:sp>
        <p:nvSpPr>
          <p:cNvPr id="5" name="Titre 1"/>
          <p:cNvSpPr>
            <a:spLocks noGrp="1"/>
          </p:cNvSpPr>
          <p:nvPr>
            <p:ph type="ctrTitle"/>
          </p:nvPr>
        </p:nvSpPr>
        <p:spPr>
          <a:xfrm>
            <a:off x="258501" y="122802"/>
            <a:ext cx="7943178" cy="609398"/>
          </a:xfrm>
          <a:prstGeom prst="rect">
            <a:avLst/>
          </a:prstGeom>
        </p:spPr>
        <p:txBody>
          <a:bodyPr wrap="square" lIns="144000" tIns="0" rIns="0" bIns="0" anchor="b" anchorCtr="0">
            <a:spAutoFit/>
          </a:bodyPr>
          <a:lstStyle>
            <a:lvl1pPr algn="l">
              <a:lnSpc>
                <a:spcPct val="90000"/>
              </a:lnSpc>
              <a:defRPr sz="4400" b="0">
                <a:solidFill>
                  <a:schemeClr val="accent1"/>
                </a:solidFill>
                <a:effectLst>
                  <a:outerShdw blurRad="50800" dist="38100" dir="2700000" algn="tl" rotWithShape="0">
                    <a:prstClr val="black">
                      <a:alpha val="40000"/>
                    </a:prstClr>
                  </a:outerShdw>
                </a:effectLst>
                <a:latin typeface="+mj-lt"/>
                <a:cs typeface="Arial" pitchFamily="34" charset="0"/>
              </a:defRPr>
            </a:lvl1pPr>
          </a:lstStyle>
          <a:p>
            <a:r>
              <a:rPr lang="fr-FR" dirty="0"/>
              <a:t>Modifiez le style du titre</a:t>
            </a:r>
          </a:p>
        </p:txBody>
      </p:sp>
    </p:spTree>
    <p:extLst>
      <p:ext uri="{BB962C8B-B14F-4D97-AF65-F5344CB8AC3E}">
        <p14:creationId xmlns:p14="http://schemas.microsoft.com/office/powerpoint/2010/main" val="348277445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no bullet">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393505" y="1010137"/>
            <a:ext cx="8356990" cy="4993491"/>
          </a:xfrm>
          <a:prstGeom prst="rect">
            <a:avLst/>
          </a:prstGeom>
        </p:spPr>
        <p:txBody>
          <a:bodyPr lIns="0" tIns="0" rIns="0" bIns="0"/>
          <a:lstStyle>
            <a:lvl1pPr marL="0" indent="0">
              <a:buClr>
                <a:schemeClr val="tx1">
                  <a:lumMod val="85000"/>
                  <a:lumOff val="15000"/>
                </a:schemeClr>
              </a:buClr>
              <a:buFont typeface="Arial" pitchFamily="34" charset="0"/>
              <a:buNone/>
              <a:defRPr sz="2800">
                <a:solidFill>
                  <a:schemeClr val="tx1">
                    <a:lumMod val="85000"/>
                    <a:lumOff val="15000"/>
                  </a:schemeClr>
                </a:solidFill>
                <a:latin typeface="+mn-lt"/>
                <a:cs typeface="Arial" pitchFamily="34" charset="0"/>
              </a:defRPr>
            </a:lvl1pPr>
            <a:lvl2pPr marL="266700" indent="0">
              <a:buClr>
                <a:schemeClr val="tx1">
                  <a:lumMod val="85000"/>
                  <a:lumOff val="15000"/>
                </a:schemeClr>
              </a:buClr>
              <a:buFont typeface="Arial" pitchFamily="34" charset="0"/>
              <a:buNone/>
              <a:defRPr sz="2400" i="0">
                <a:solidFill>
                  <a:schemeClr val="tx1">
                    <a:lumMod val="85000"/>
                    <a:lumOff val="15000"/>
                  </a:schemeClr>
                </a:solidFill>
                <a:latin typeface="+mn-lt"/>
                <a:cs typeface="Arial" pitchFamily="34" charset="0"/>
              </a:defRPr>
            </a:lvl2pPr>
            <a:lvl3pPr marL="449263" indent="0">
              <a:buClr>
                <a:schemeClr val="tx1">
                  <a:lumMod val="85000"/>
                  <a:lumOff val="15000"/>
                </a:schemeClr>
              </a:buClr>
              <a:buNone/>
              <a:defRPr sz="2000" i="0">
                <a:solidFill>
                  <a:schemeClr val="tx1">
                    <a:lumMod val="85000"/>
                    <a:lumOff val="15000"/>
                  </a:schemeClr>
                </a:solidFill>
                <a:latin typeface="+mn-lt"/>
                <a:cs typeface="Arial" pitchFamily="34" charset="0"/>
              </a:defRPr>
            </a:lvl3pPr>
            <a:lvl4pPr marL="623887" indent="0">
              <a:buClr>
                <a:schemeClr val="tx1">
                  <a:lumMod val="85000"/>
                  <a:lumOff val="15000"/>
                </a:schemeClr>
              </a:buClr>
              <a:buFont typeface="Arial" pitchFamily="34" charset="0"/>
              <a:buNone/>
              <a:defRPr sz="1200" i="1">
                <a:solidFill>
                  <a:schemeClr val="tx1">
                    <a:lumMod val="85000"/>
                    <a:lumOff val="15000"/>
                  </a:schemeClr>
                </a:solidFill>
                <a:latin typeface="+mn-lt"/>
                <a:cs typeface="Arial" pitchFamily="34" charset="0"/>
              </a:defRPr>
            </a:lvl4pPr>
            <a:lvl5pPr marL="1346200" indent="-274638">
              <a:defRPr sz="1200" i="1">
                <a:latin typeface="Arial" pitchFamily="34" charset="0"/>
                <a:cs typeface="Arial" pitchFamily="34" charset="0"/>
              </a:defRPr>
            </a:lvl5pPr>
          </a:lstStyle>
          <a:p>
            <a:pPr lvl="0"/>
            <a:r>
              <a:rPr lang="fr-FR" dirty="0"/>
              <a:t>Modifiez les styles du texte du masque</a:t>
            </a:r>
          </a:p>
          <a:p>
            <a:pPr lvl="1"/>
            <a:r>
              <a:rPr lang="fr-FR" dirty="0"/>
              <a:t>Deuxième niveau</a:t>
            </a:r>
          </a:p>
          <a:p>
            <a:pPr lvl="2"/>
            <a:r>
              <a:rPr lang="fr-FR" dirty="0"/>
              <a:t>Troisième niveau</a:t>
            </a:r>
          </a:p>
          <a:p>
            <a:pPr lvl="3"/>
            <a:r>
              <a:rPr lang="fr-FR" dirty="0"/>
              <a:t>Quatrième niveau</a:t>
            </a:r>
          </a:p>
        </p:txBody>
      </p:sp>
      <p:sp>
        <p:nvSpPr>
          <p:cNvPr id="4" name="Titre 1"/>
          <p:cNvSpPr>
            <a:spLocks noGrp="1"/>
          </p:cNvSpPr>
          <p:nvPr>
            <p:ph type="ctrTitle"/>
          </p:nvPr>
        </p:nvSpPr>
        <p:spPr>
          <a:xfrm>
            <a:off x="258501" y="122802"/>
            <a:ext cx="7929218" cy="609398"/>
          </a:xfrm>
          <a:prstGeom prst="rect">
            <a:avLst/>
          </a:prstGeom>
        </p:spPr>
        <p:txBody>
          <a:bodyPr wrap="square" lIns="144000" tIns="0" rIns="0" bIns="0" anchor="b" anchorCtr="0">
            <a:spAutoFit/>
          </a:bodyPr>
          <a:lstStyle>
            <a:lvl1pPr algn="l">
              <a:lnSpc>
                <a:spcPct val="90000"/>
              </a:lnSpc>
              <a:defRPr sz="4400" b="0">
                <a:solidFill>
                  <a:schemeClr val="accent1"/>
                </a:solidFill>
                <a:effectLst>
                  <a:outerShdw blurRad="50800" dist="38100" dir="2700000" algn="tl" rotWithShape="0">
                    <a:prstClr val="black">
                      <a:alpha val="40000"/>
                    </a:prstClr>
                  </a:outerShdw>
                </a:effectLst>
                <a:latin typeface="+mj-lt"/>
                <a:cs typeface="Arial" pitchFamily="34" charset="0"/>
              </a:defRPr>
            </a:lvl1pPr>
          </a:lstStyle>
          <a:p>
            <a:r>
              <a:rPr lang="fr-FR" dirty="0"/>
              <a:t>Modifiez le style du titre</a:t>
            </a:r>
          </a:p>
        </p:txBody>
      </p:sp>
    </p:spTree>
    <p:extLst>
      <p:ext uri="{BB962C8B-B14F-4D97-AF65-F5344CB8AC3E}">
        <p14:creationId xmlns:p14="http://schemas.microsoft.com/office/powerpoint/2010/main" val="420475004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title only">
    <p:bg>
      <p:bgPr>
        <a:solidFill>
          <a:schemeClr val="bg2">
            <a:lumMod val="90000"/>
          </a:schemeClr>
        </a:solidFill>
        <a:effectLst/>
      </p:bgPr>
    </p:bg>
    <p:spTree>
      <p:nvGrpSpPr>
        <p:cNvPr id="1" name=""/>
        <p:cNvGrpSpPr/>
        <p:nvPr/>
      </p:nvGrpSpPr>
      <p:grpSpPr>
        <a:xfrm>
          <a:off x="0" y="0"/>
          <a:ext cx="0" cy="0"/>
          <a:chOff x="0" y="0"/>
          <a:chExt cx="0" cy="0"/>
        </a:xfrm>
      </p:grpSpPr>
      <p:sp>
        <p:nvSpPr>
          <p:cNvPr id="3" name="Titre 1"/>
          <p:cNvSpPr>
            <a:spLocks noGrp="1"/>
          </p:cNvSpPr>
          <p:nvPr>
            <p:ph type="ctrTitle"/>
          </p:nvPr>
        </p:nvSpPr>
        <p:spPr>
          <a:xfrm>
            <a:off x="258501" y="122802"/>
            <a:ext cx="7936198" cy="609398"/>
          </a:xfrm>
          <a:prstGeom prst="rect">
            <a:avLst/>
          </a:prstGeom>
        </p:spPr>
        <p:txBody>
          <a:bodyPr wrap="square" lIns="144000" tIns="0" rIns="0" bIns="0" anchor="b" anchorCtr="0">
            <a:spAutoFit/>
          </a:bodyPr>
          <a:lstStyle>
            <a:lvl1pPr algn="l">
              <a:lnSpc>
                <a:spcPct val="90000"/>
              </a:lnSpc>
              <a:defRPr sz="4400" b="0">
                <a:solidFill>
                  <a:schemeClr val="accent1"/>
                </a:solidFill>
                <a:effectLst>
                  <a:outerShdw blurRad="50800" dist="38100" dir="2700000" algn="tl" rotWithShape="0">
                    <a:prstClr val="black">
                      <a:alpha val="40000"/>
                    </a:prstClr>
                  </a:outerShdw>
                </a:effectLst>
                <a:latin typeface="+mj-lt"/>
                <a:cs typeface="Arial" pitchFamily="34" charset="0"/>
              </a:defRPr>
            </a:lvl1pPr>
          </a:lstStyle>
          <a:p>
            <a:r>
              <a:rPr lang="fr-FR" dirty="0"/>
              <a:t>Modifiez le style du titre</a:t>
            </a:r>
          </a:p>
        </p:txBody>
      </p:sp>
    </p:spTree>
    <p:extLst>
      <p:ext uri="{BB962C8B-B14F-4D97-AF65-F5344CB8AC3E}">
        <p14:creationId xmlns:p14="http://schemas.microsoft.com/office/powerpoint/2010/main" val="20032402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393505" y="1484784"/>
            <a:ext cx="8356990" cy="4993491"/>
          </a:xfrm>
          <a:prstGeom prst="rect">
            <a:avLst/>
          </a:prstGeom>
        </p:spPr>
        <p:txBody>
          <a:bodyPr lIns="0" tIns="0" rIns="0" bIns="0"/>
          <a:lstStyle>
            <a:lvl1pPr marL="266700" indent="-266700">
              <a:buClr>
                <a:srgbClr val="E60003"/>
              </a:buClr>
              <a:buFont typeface="Arial" pitchFamily="34" charset="0"/>
              <a:buChar char="●"/>
              <a:defRPr sz="1800">
                <a:solidFill>
                  <a:srgbClr val="333333"/>
                </a:solidFill>
                <a:latin typeface="Arial" pitchFamily="34" charset="0"/>
                <a:cs typeface="Arial" pitchFamily="34" charset="0"/>
              </a:defRPr>
            </a:lvl1pPr>
            <a:lvl2pPr marL="449263" indent="-182563">
              <a:buClr>
                <a:srgbClr val="E60003"/>
              </a:buClr>
              <a:buFont typeface="Arial" pitchFamily="34" charset="0"/>
              <a:buChar char="•"/>
              <a:defRPr sz="1600" i="0">
                <a:solidFill>
                  <a:schemeClr val="bg1">
                    <a:lumMod val="50000"/>
                  </a:schemeClr>
                </a:solidFill>
                <a:latin typeface="Arial" pitchFamily="34" charset="0"/>
                <a:cs typeface="Arial" pitchFamily="34" charset="0"/>
              </a:defRPr>
            </a:lvl2pPr>
            <a:lvl3pPr marL="623888" indent="-174625">
              <a:buClr>
                <a:schemeClr val="tx1">
                  <a:lumMod val="50000"/>
                  <a:lumOff val="50000"/>
                </a:schemeClr>
              </a:buClr>
              <a:defRPr sz="1400" i="1">
                <a:solidFill>
                  <a:schemeClr val="bg1">
                    <a:lumMod val="50000"/>
                  </a:schemeClr>
                </a:solidFill>
                <a:latin typeface="Arial" pitchFamily="34" charset="0"/>
                <a:cs typeface="Arial" pitchFamily="34" charset="0"/>
              </a:defRPr>
            </a:lvl3pPr>
            <a:lvl4pPr marL="806450" indent="-182563">
              <a:buClr>
                <a:schemeClr val="tx1">
                  <a:lumMod val="50000"/>
                  <a:lumOff val="50000"/>
                </a:schemeClr>
              </a:buClr>
              <a:buFont typeface="Arial" pitchFamily="34" charset="0"/>
              <a:buChar char="-"/>
              <a:defRPr sz="1200" i="1">
                <a:solidFill>
                  <a:schemeClr val="bg1">
                    <a:lumMod val="50000"/>
                  </a:schemeClr>
                </a:solidFill>
                <a:latin typeface="Arial" pitchFamily="34" charset="0"/>
                <a:cs typeface="Arial" pitchFamily="34" charset="0"/>
              </a:defRPr>
            </a:lvl4pPr>
            <a:lvl5pPr marL="1346200" indent="-274638">
              <a:defRPr sz="1200" i="1">
                <a:latin typeface="Arial" pitchFamily="34" charset="0"/>
                <a:cs typeface="Arial" pitchFamily="34" charset="0"/>
              </a:defRPr>
            </a:lvl5pPr>
          </a:lstStyle>
          <a:p>
            <a:pPr lvl="0"/>
            <a:r>
              <a:rPr lang="fr-FR" dirty="0"/>
              <a:t>Modifiez les styles du texte du masque</a:t>
            </a:r>
          </a:p>
          <a:p>
            <a:pPr lvl="1"/>
            <a:r>
              <a:rPr lang="fr-FR" dirty="0"/>
              <a:t>Deuxième niveau</a:t>
            </a:r>
          </a:p>
          <a:p>
            <a:pPr lvl="2"/>
            <a:r>
              <a:rPr lang="fr-FR" dirty="0"/>
              <a:t>Troisième niveau</a:t>
            </a:r>
          </a:p>
          <a:p>
            <a:pPr lvl="3"/>
            <a:r>
              <a:rPr lang="fr-FR" dirty="0"/>
              <a:t>Quatrième niveau</a:t>
            </a:r>
          </a:p>
        </p:txBody>
      </p:sp>
      <p:sp>
        <p:nvSpPr>
          <p:cNvPr id="4" name="Titre 1"/>
          <p:cNvSpPr>
            <a:spLocks noGrp="1"/>
          </p:cNvSpPr>
          <p:nvPr>
            <p:ph type="ctrTitle"/>
          </p:nvPr>
        </p:nvSpPr>
        <p:spPr>
          <a:xfrm>
            <a:off x="251520" y="874896"/>
            <a:ext cx="7200800" cy="387798"/>
          </a:xfrm>
          <a:prstGeom prst="rect">
            <a:avLst/>
          </a:prstGeom>
        </p:spPr>
        <p:txBody>
          <a:bodyPr lIns="144000" tIns="0" rIns="0" bIns="0" anchor="b" anchorCtr="0">
            <a:spAutoFit/>
          </a:bodyPr>
          <a:lstStyle>
            <a:lvl1pPr algn="l">
              <a:lnSpc>
                <a:spcPct val="90000"/>
              </a:lnSpc>
              <a:defRPr sz="2800" b="1">
                <a:solidFill>
                  <a:srgbClr val="E60003"/>
                </a:solidFill>
                <a:effectLst>
                  <a:outerShdw blurRad="50800" dist="38100" dir="2700000" algn="tl" rotWithShape="0">
                    <a:prstClr val="black">
                      <a:alpha val="40000"/>
                    </a:prstClr>
                  </a:outerShdw>
                </a:effectLst>
                <a:latin typeface="Arial" pitchFamily="34" charset="0"/>
                <a:cs typeface="Arial" pitchFamily="34" charset="0"/>
              </a:defRPr>
            </a:lvl1pPr>
          </a:lstStyle>
          <a:p>
            <a:r>
              <a:rPr lang="fr-FR" dirty="0"/>
              <a:t>Modifiez le style du titre</a:t>
            </a:r>
          </a:p>
        </p:txBody>
      </p:sp>
    </p:spTree>
    <p:extLst>
      <p:ext uri="{BB962C8B-B14F-4D97-AF65-F5344CB8AC3E}">
        <p14:creationId xmlns:p14="http://schemas.microsoft.com/office/powerpoint/2010/main" val="160145706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1"/>
          <p:cNvSpPr/>
          <p:nvPr userDrawn="1"/>
        </p:nvSpPr>
        <p:spPr>
          <a:xfrm>
            <a:off x="286185" y="139603"/>
            <a:ext cx="6261197" cy="739897"/>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06709992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Image avec légende">
    <p:spTree>
      <p:nvGrpSpPr>
        <p:cNvPr id="1" name=""/>
        <p:cNvGrpSpPr/>
        <p:nvPr/>
      </p:nvGrpSpPr>
      <p:grpSpPr>
        <a:xfrm>
          <a:off x="0" y="0"/>
          <a:ext cx="0" cy="0"/>
          <a:chOff x="0" y="0"/>
          <a:chExt cx="0" cy="0"/>
        </a:xfrm>
      </p:grpSpPr>
      <p:sp>
        <p:nvSpPr>
          <p:cNvPr id="4" name="Espace réservé du texte 3"/>
          <p:cNvSpPr>
            <a:spLocks noGrp="1"/>
          </p:cNvSpPr>
          <p:nvPr>
            <p:ph type="body" sz="half" idx="2"/>
          </p:nvPr>
        </p:nvSpPr>
        <p:spPr>
          <a:xfrm>
            <a:off x="395536" y="5517232"/>
            <a:ext cx="8352928" cy="948878"/>
          </a:xfrm>
          <a:prstGeom prst="rect">
            <a:avLst/>
          </a:prstGeom>
        </p:spPr>
        <p:txBody>
          <a:bodyPr lIns="0" tIns="0" rIns="0" bIns="0"/>
          <a:lstStyle>
            <a:lvl1pPr marL="0" indent="0" algn="ctr">
              <a:buNone/>
              <a:defRPr sz="1400">
                <a:solidFill>
                  <a:schemeClr val="bg1">
                    <a:lumMod val="50000"/>
                  </a:schemeClr>
                </a:solidFill>
                <a:latin typeface="Arial" pitchFamily="34" charset="0"/>
                <a:cs typeface="Arial"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dirty="0"/>
              <a:t>Modifiez les styles du texte du masque</a:t>
            </a:r>
          </a:p>
        </p:txBody>
      </p:sp>
      <p:sp>
        <p:nvSpPr>
          <p:cNvPr id="5" name="Espace réservé du graphique 4"/>
          <p:cNvSpPr>
            <a:spLocks noGrp="1"/>
          </p:cNvSpPr>
          <p:nvPr>
            <p:ph type="chart" sz="quarter" idx="10"/>
          </p:nvPr>
        </p:nvSpPr>
        <p:spPr>
          <a:xfrm>
            <a:off x="395300" y="1412875"/>
            <a:ext cx="8353400" cy="4032349"/>
          </a:xfrm>
          <a:prstGeom prst="rect">
            <a:avLst/>
          </a:prstGeom>
        </p:spPr>
        <p:txBody>
          <a:bodyPr lIns="0" tIns="0" rIns="0" bIns="0"/>
          <a:lstStyle>
            <a:lvl1pPr marL="0" indent="0" algn="ctr">
              <a:buFontTx/>
              <a:buNone/>
              <a:defRPr lang="fr-FR" sz="1800" kern="1200" dirty="0">
                <a:solidFill>
                  <a:schemeClr val="bg1">
                    <a:lumMod val="50000"/>
                  </a:schemeClr>
                </a:solidFill>
                <a:latin typeface="Arial" pitchFamily="34" charset="0"/>
                <a:ea typeface="+mn-ea"/>
                <a:cs typeface="Arial" pitchFamily="34" charset="0"/>
              </a:defRPr>
            </a:lvl1pPr>
          </a:lstStyle>
          <a:p>
            <a:endParaRPr lang="fr-FR" dirty="0"/>
          </a:p>
        </p:txBody>
      </p:sp>
      <p:sp>
        <p:nvSpPr>
          <p:cNvPr id="6" name="Titre 1"/>
          <p:cNvSpPr>
            <a:spLocks noGrp="1"/>
          </p:cNvSpPr>
          <p:nvPr>
            <p:ph type="ctrTitle"/>
          </p:nvPr>
        </p:nvSpPr>
        <p:spPr>
          <a:xfrm>
            <a:off x="251520" y="874896"/>
            <a:ext cx="7200800" cy="387798"/>
          </a:xfrm>
          <a:prstGeom prst="rect">
            <a:avLst/>
          </a:prstGeom>
        </p:spPr>
        <p:txBody>
          <a:bodyPr lIns="144000" tIns="0" rIns="0" bIns="0" anchor="b" anchorCtr="0">
            <a:spAutoFit/>
          </a:bodyPr>
          <a:lstStyle>
            <a:lvl1pPr algn="l">
              <a:lnSpc>
                <a:spcPct val="90000"/>
              </a:lnSpc>
              <a:defRPr sz="2800" b="1">
                <a:solidFill>
                  <a:srgbClr val="E60003"/>
                </a:solidFill>
                <a:effectLst>
                  <a:outerShdw blurRad="50800" dist="38100" dir="2700000" algn="tl" rotWithShape="0">
                    <a:prstClr val="black">
                      <a:alpha val="40000"/>
                    </a:prstClr>
                  </a:outerShdw>
                </a:effectLst>
                <a:latin typeface="Arial" pitchFamily="34" charset="0"/>
                <a:cs typeface="Arial" pitchFamily="34" charset="0"/>
              </a:defRPr>
            </a:lvl1pPr>
          </a:lstStyle>
          <a:p>
            <a:r>
              <a:rPr lang="fr-FR" dirty="0"/>
              <a:t>Modifiez le style du titre</a:t>
            </a:r>
          </a:p>
        </p:txBody>
      </p:sp>
    </p:spTree>
    <p:extLst>
      <p:ext uri="{BB962C8B-B14F-4D97-AF65-F5344CB8AC3E}">
        <p14:creationId xmlns:p14="http://schemas.microsoft.com/office/powerpoint/2010/main" val="32128331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3_Image avec légende">
    <p:spTree>
      <p:nvGrpSpPr>
        <p:cNvPr id="1" name=""/>
        <p:cNvGrpSpPr/>
        <p:nvPr/>
      </p:nvGrpSpPr>
      <p:grpSpPr>
        <a:xfrm>
          <a:off x="0" y="0"/>
          <a:ext cx="0" cy="0"/>
          <a:chOff x="0" y="0"/>
          <a:chExt cx="0" cy="0"/>
        </a:xfrm>
      </p:grpSpPr>
      <p:sp>
        <p:nvSpPr>
          <p:cNvPr id="4" name="Espace réservé du texte 3"/>
          <p:cNvSpPr>
            <a:spLocks noGrp="1"/>
          </p:cNvSpPr>
          <p:nvPr>
            <p:ph type="body" sz="half" idx="2"/>
          </p:nvPr>
        </p:nvSpPr>
        <p:spPr>
          <a:xfrm>
            <a:off x="395536" y="5517232"/>
            <a:ext cx="8352928" cy="948878"/>
          </a:xfrm>
          <a:prstGeom prst="rect">
            <a:avLst/>
          </a:prstGeom>
        </p:spPr>
        <p:txBody>
          <a:bodyPr lIns="0" tIns="0" rIns="0" bIns="0"/>
          <a:lstStyle>
            <a:lvl1pPr marL="0" indent="0" algn="ctr">
              <a:buNone/>
              <a:defRPr sz="1400">
                <a:solidFill>
                  <a:schemeClr val="bg1">
                    <a:lumMod val="50000"/>
                  </a:schemeClr>
                </a:solidFill>
                <a:latin typeface="Arial" pitchFamily="34" charset="0"/>
                <a:cs typeface="Arial"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dirty="0"/>
              <a:t>Modifiez les styles du texte du masque</a:t>
            </a:r>
          </a:p>
        </p:txBody>
      </p:sp>
      <p:sp>
        <p:nvSpPr>
          <p:cNvPr id="3" name="Espace réservé du graphique SmartArt 2"/>
          <p:cNvSpPr>
            <a:spLocks noGrp="1"/>
          </p:cNvSpPr>
          <p:nvPr>
            <p:ph type="dgm" sz="quarter" idx="11"/>
          </p:nvPr>
        </p:nvSpPr>
        <p:spPr>
          <a:xfrm>
            <a:off x="395039" y="1412776"/>
            <a:ext cx="8353425" cy="4032250"/>
          </a:xfrm>
          <a:prstGeom prst="rect">
            <a:avLst/>
          </a:prstGeom>
        </p:spPr>
        <p:txBody>
          <a:bodyPr/>
          <a:lstStyle>
            <a:lvl1pPr marL="0" indent="0" algn="ctr" defTabSz="914400" rtl="0" eaLnBrk="1" latinLnBrk="0" hangingPunct="1">
              <a:spcBef>
                <a:spcPct val="20000"/>
              </a:spcBef>
              <a:buFontTx/>
              <a:buNone/>
              <a:defRPr lang="fr-FR" sz="1800" kern="1200" dirty="0">
                <a:solidFill>
                  <a:schemeClr val="bg1">
                    <a:lumMod val="50000"/>
                  </a:schemeClr>
                </a:solidFill>
                <a:latin typeface="Arial" pitchFamily="34" charset="0"/>
                <a:ea typeface="+mn-ea"/>
                <a:cs typeface="Arial" pitchFamily="34" charset="0"/>
              </a:defRPr>
            </a:lvl1pPr>
          </a:lstStyle>
          <a:p>
            <a:endParaRPr lang="fr-FR" dirty="0"/>
          </a:p>
        </p:txBody>
      </p:sp>
      <p:sp>
        <p:nvSpPr>
          <p:cNvPr id="5" name="Titre 1"/>
          <p:cNvSpPr>
            <a:spLocks noGrp="1"/>
          </p:cNvSpPr>
          <p:nvPr>
            <p:ph type="ctrTitle"/>
          </p:nvPr>
        </p:nvSpPr>
        <p:spPr>
          <a:xfrm>
            <a:off x="251520" y="874896"/>
            <a:ext cx="7200800" cy="387798"/>
          </a:xfrm>
          <a:prstGeom prst="rect">
            <a:avLst/>
          </a:prstGeom>
        </p:spPr>
        <p:txBody>
          <a:bodyPr lIns="144000" tIns="0" rIns="0" bIns="0" anchor="b" anchorCtr="0">
            <a:spAutoFit/>
          </a:bodyPr>
          <a:lstStyle>
            <a:lvl1pPr algn="l">
              <a:lnSpc>
                <a:spcPct val="90000"/>
              </a:lnSpc>
              <a:defRPr sz="2800" b="1">
                <a:solidFill>
                  <a:srgbClr val="E60003"/>
                </a:solidFill>
                <a:effectLst>
                  <a:outerShdw blurRad="50800" dist="38100" dir="2700000" algn="tl" rotWithShape="0">
                    <a:prstClr val="black">
                      <a:alpha val="40000"/>
                    </a:prstClr>
                  </a:outerShdw>
                </a:effectLst>
                <a:latin typeface="Arial" pitchFamily="34" charset="0"/>
                <a:cs typeface="Arial" pitchFamily="34" charset="0"/>
              </a:defRPr>
            </a:lvl1pPr>
          </a:lstStyle>
          <a:p>
            <a:r>
              <a:rPr lang="fr-FR" dirty="0"/>
              <a:t>Modifiez le style du titre</a:t>
            </a:r>
          </a:p>
        </p:txBody>
      </p:sp>
    </p:spTree>
    <p:extLst>
      <p:ext uri="{BB962C8B-B14F-4D97-AF65-F5344CB8AC3E}">
        <p14:creationId xmlns:p14="http://schemas.microsoft.com/office/powerpoint/2010/main" val="29077875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_Image avec légende">
    <p:spTree>
      <p:nvGrpSpPr>
        <p:cNvPr id="1" name=""/>
        <p:cNvGrpSpPr/>
        <p:nvPr/>
      </p:nvGrpSpPr>
      <p:grpSpPr>
        <a:xfrm>
          <a:off x="0" y="0"/>
          <a:ext cx="0" cy="0"/>
          <a:chOff x="0" y="0"/>
          <a:chExt cx="0" cy="0"/>
        </a:xfrm>
      </p:grpSpPr>
      <p:sp>
        <p:nvSpPr>
          <p:cNvPr id="4" name="Espace réservé du texte 3"/>
          <p:cNvSpPr>
            <a:spLocks noGrp="1"/>
          </p:cNvSpPr>
          <p:nvPr>
            <p:ph type="body" sz="half" idx="2"/>
          </p:nvPr>
        </p:nvSpPr>
        <p:spPr>
          <a:xfrm>
            <a:off x="395536" y="5517232"/>
            <a:ext cx="8352928" cy="948878"/>
          </a:xfrm>
          <a:prstGeom prst="rect">
            <a:avLst/>
          </a:prstGeom>
        </p:spPr>
        <p:txBody>
          <a:bodyPr lIns="0" tIns="0" rIns="0" bIns="0"/>
          <a:lstStyle>
            <a:lvl1pPr marL="0" indent="0" algn="ctr">
              <a:buNone/>
              <a:defRPr sz="1400">
                <a:solidFill>
                  <a:schemeClr val="bg1">
                    <a:lumMod val="50000"/>
                  </a:schemeClr>
                </a:solidFill>
                <a:latin typeface="Arial" pitchFamily="34" charset="0"/>
                <a:cs typeface="Arial"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dirty="0"/>
              <a:t>Modifiez les styles du texte du masque</a:t>
            </a:r>
          </a:p>
        </p:txBody>
      </p:sp>
      <p:sp>
        <p:nvSpPr>
          <p:cNvPr id="3" name="Espace réservé du tableau 2"/>
          <p:cNvSpPr>
            <a:spLocks noGrp="1"/>
          </p:cNvSpPr>
          <p:nvPr>
            <p:ph type="tbl" sz="quarter" idx="10"/>
          </p:nvPr>
        </p:nvSpPr>
        <p:spPr>
          <a:xfrm>
            <a:off x="395288" y="1412775"/>
            <a:ext cx="8353176" cy="4032449"/>
          </a:xfrm>
          <a:prstGeom prst="rect">
            <a:avLst/>
          </a:prstGeom>
        </p:spPr>
        <p:txBody>
          <a:bodyPr lIns="0" tIns="0" rIns="0" bIns="0"/>
          <a:lstStyle>
            <a:lvl1pPr marL="0" indent="0" algn="ctr">
              <a:buFontTx/>
              <a:buNone/>
              <a:defRPr lang="fr-FR" sz="1800" kern="1200" dirty="0">
                <a:solidFill>
                  <a:schemeClr val="bg1">
                    <a:lumMod val="50000"/>
                  </a:schemeClr>
                </a:solidFill>
                <a:latin typeface="Arial" pitchFamily="34" charset="0"/>
                <a:ea typeface="+mn-ea"/>
                <a:cs typeface="Arial" pitchFamily="34" charset="0"/>
              </a:defRPr>
            </a:lvl1pPr>
          </a:lstStyle>
          <a:p>
            <a:endParaRPr lang="fr-FR" dirty="0"/>
          </a:p>
        </p:txBody>
      </p:sp>
      <p:sp>
        <p:nvSpPr>
          <p:cNvPr id="5" name="Titre 1"/>
          <p:cNvSpPr>
            <a:spLocks noGrp="1"/>
          </p:cNvSpPr>
          <p:nvPr>
            <p:ph type="ctrTitle"/>
          </p:nvPr>
        </p:nvSpPr>
        <p:spPr>
          <a:xfrm>
            <a:off x="251520" y="874896"/>
            <a:ext cx="7200800" cy="387798"/>
          </a:xfrm>
          <a:prstGeom prst="rect">
            <a:avLst/>
          </a:prstGeom>
        </p:spPr>
        <p:txBody>
          <a:bodyPr lIns="144000" tIns="0" rIns="0" bIns="0" anchor="b" anchorCtr="0">
            <a:spAutoFit/>
          </a:bodyPr>
          <a:lstStyle>
            <a:lvl1pPr algn="l">
              <a:lnSpc>
                <a:spcPct val="90000"/>
              </a:lnSpc>
              <a:defRPr sz="2800" b="1">
                <a:solidFill>
                  <a:srgbClr val="E60003"/>
                </a:solidFill>
                <a:effectLst>
                  <a:outerShdw blurRad="50800" dist="38100" dir="2700000" algn="tl" rotWithShape="0">
                    <a:prstClr val="black">
                      <a:alpha val="40000"/>
                    </a:prstClr>
                  </a:outerShdw>
                </a:effectLst>
                <a:latin typeface="Arial" pitchFamily="34" charset="0"/>
                <a:cs typeface="Arial" pitchFamily="34" charset="0"/>
              </a:defRPr>
            </a:lvl1pPr>
          </a:lstStyle>
          <a:p>
            <a:r>
              <a:rPr lang="fr-FR" dirty="0"/>
              <a:t>Modifiez le style du titre</a:t>
            </a:r>
          </a:p>
        </p:txBody>
      </p:sp>
    </p:spTree>
    <p:extLst>
      <p:ext uri="{BB962C8B-B14F-4D97-AF65-F5344CB8AC3E}">
        <p14:creationId xmlns:p14="http://schemas.microsoft.com/office/powerpoint/2010/main" val="419946385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781111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2_Vide">
    <p:spTree>
      <p:nvGrpSpPr>
        <p:cNvPr id="1" name=""/>
        <p:cNvGrpSpPr/>
        <p:nvPr/>
      </p:nvGrpSpPr>
      <p:grpSpPr>
        <a:xfrm>
          <a:off x="0" y="0"/>
          <a:ext cx="0" cy="0"/>
          <a:chOff x="0" y="0"/>
          <a:chExt cx="0" cy="0"/>
        </a:xfrm>
      </p:grpSpPr>
      <p:pic>
        <p:nvPicPr>
          <p:cNvPr id="4" name="Imag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308304" y="392526"/>
            <a:ext cx="1440160" cy="779287"/>
          </a:xfrm>
          <a:prstGeom prst="rect">
            <a:avLst/>
          </a:prstGeom>
        </p:spPr>
      </p:pic>
      <p:pic>
        <p:nvPicPr>
          <p:cNvPr id="3" name="Image 2"/>
          <p:cNvPicPr>
            <a:picLocks noChangeAspect="1"/>
          </p:cNvPicPr>
          <p:nvPr userDrawn="1"/>
        </p:nvPicPr>
        <p:blipFill rotWithShape="1">
          <a:blip r:embed="rId3" cstate="print">
            <a:extLst>
              <a:ext uri="{28A0092B-C50C-407E-A947-70E740481C1C}">
                <a14:useLocalDpi xmlns:a14="http://schemas.microsoft.com/office/drawing/2010/main" val="0"/>
              </a:ext>
            </a:extLst>
          </a:blip>
          <a:srcRect t="5932" b="5013"/>
          <a:stretch/>
        </p:blipFill>
        <p:spPr>
          <a:xfrm>
            <a:off x="2195736" y="1844824"/>
            <a:ext cx="4536504" cy="4039986"/>
          </a:xfrm>
          <a:prstGeom prst="roundRect">
            <a:avLst>
              <a:gd name="adj" fmla="val 8594"/>
            </a:avLst>
          </a:prstGeom>
          <a:solidFill>
            <a:srgbClr val="FFFFFF">
              <a:shade val="85000"/>
            </a:srgbClr>
          </a:solidFill>
          <a:ln>
            <a:noFill/>
          </a:ln>
          <a:effectLst>
            <a:reflection blurRad="12700" stA="51000" endPos="26000" dir="5400000" sy="-100000" algn="bl" rotWithShape="0"/>
          </a:effectLst>
        </p:spPr>
      </p:pic>
    </p:spTree>
    <p:extLst>
      <p:ext uri="{BB962C8B-B14F-4D97-AF65-F5344CB8AC3E}">
        <p14:creationId xmlns:p14="http://schemas.microsoft.com/office/powerpoint/2010/main" val="40500346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Vide">
    <p:spTree>
      <p:nvGrpSpPr>
        <p:cNvPr id="1" name=""/>
        <p:cNvGrpSpPr/>
        <p:nvPr/>
      </p:nvGrpSpPr>
      <p:grpSpPr>
        <a:xfrm>
          <a:off x="0" y="0"/>
          <a:ext cx="0" cy="0"/>
          <a:chOff x="0" y="0"/>
          <a:chExt cx="0" cy="0"/>
        </a:xfrm>
      </p:grpSpPr>
      <p:graphicFrame>
        <p:nvGraphicFramePr>
          <p:cNvPr id="4" name="Objet 3"/>
          <p:cNvGraphicFramePr>
            <a:graphicFrameLocks noChangeAspect="1"/>
          </p:cNvGraphicFramePr>
          <p:nvPr userDrawn="1">
            <p:extLst>
              <p:ext uri="{D42A27DB-BD31-4B8C-83A1-F6EECF244321}">
                <p14:modId xmlns:p14="http://schemas.microsoft.com/office/powerpoint/2010/main" val="4054866210"/>
              </p:ext>
            </p:extLst>
          </p:nvPr>
        </p:nvGraphicFramePr>
        <p:xfrm>
          <a:off x="179512" y="1246909"/>
          <a:ext cx="8765872" cy="5422451"/>
        </p:xfrm>
        <a:graphic>
          <a:graphicData uri="http://schemas.openxmlformats.org/presentationml/2006/ole">
            <mc:AlternateContent xmlns:mc="http://schemas.openxmlformats.org/markup-compatibility/2006">
              <mc:Choice xmlns:v="urn:schemas-microsoft-com:vml" Requires="v">
                <p:oleObj name="Image" r:id="rId2" imgW="12190476" imgH="7530159" progId="Photoshop.Image.6">
                  <p:embed/>
                </p:oleObj>
              </mc:Choice>
              <mc:Fallback>
                <p:oleObj name="Image" r:id="rId2" imgW="12190476" imgH="7530159" progId="Photoshop.Image.6">
                  <p:embed/>
                  <p:pic>
                    <p:nvPicPr>
                      <p:cNvPr id="4" name="Objet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512" y="1246909"/>
                        <a:ext cx="8765872" cy="5422451"/>
                      </a:xfrm>
                      <a:prstGeom prst="rect">
                        <a:avLst/>
                      </a:prstGeom>
                      <a:noFill/>
                      <a:ln>
                        <a:noFill/>
                      </a:ln>
                      <a:effectLst/>
                    </p:spPr>
                  </p:pic>
                </p:oleObj>
              </mc:Fallback>
            </mc:AlternateContent>
          </a:graphicData>
        </a:graphic>
      </p:graphicFrame>
      <p:pic>
        <p:nvPicPr>
          <p:cNvPr id="5" name="Image 4"/>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7308304" y="392526"/>
            <a:ext cx="1440160" cy="779287"/>
          </a:xfrm>
          <a:prstGeom prst="rect">
            <a:avLst/>
          </a:prstGeom>
        </p:spPr>
      </p:pic>
    </p:spTree>
    <p:extLst>
      <p:ext uri="{BB962C8B-B14F-4D97-AF65-F5344CB8AC3E}">
        <p14:creationId xmlns:p14="http://schemas.microsoft.com/office/powerpoint/2010/main" val="128810904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1_Diapositive de titre">
    <p:spTree>
      <p:nvGrpSpPr>
        <p:cNvPr id="1" name=""/>
        <p:cNvGrpSpPr/>
        <p:nvPr/>
      </p:nvGrpSpPr>
      <p:grpSpPr>
        <a:xfrm>
          <a:off x="0" y="0"/>
          <a:ext cx="0" cy="0"/>
          <a:chOff x="0" y="0"/>
          <a:chExt cx="0" cy="0"/>
        </a:xfrm>
      </p:grpSpPr>
      <p:pic>
        <p:nvPicPr>
          <p:cNvPr id="2" name="Imag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2543453"/>
            <a:ext cx="9144000" cy="1771093"/>
          </a:xfrm>
          <a:prstGeom prst="rect">
            <a:avLst/>
          </a:prstGeom>
        </p:spPr>
      </p:pic>
      <p:pic>
        <p:nvPicPr>
          <p:cNvPr id="6" name="Image 5"/>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923202" y="4175443"/>
            <a:ext cx="1681246" cy="909741"/>
          </a:xfrm>
          <a:prstGeom prst="rect">
            <a:avLst/>
          </a:prstGeom>
        </p:spPr>
      </p:pic>
      <p:sp>
        <p:nvSpPr>
          <p:cNvPr id="7" name="Titre 1"/>
          <p:cNvSpPr>
            <a:spLocks noGrp="1"/>
          </p:cNvSpPr>
          <p:nvPr>
            <p:ph type="ctrTitle"/>
          </p:nvPr>
        </p:nvSpPr>
        <p:spPr>
          <a:xfrm>
            <a:off x="491079" y="1918800"/>
            <a:ext cx="8161843" cy="800219"/>
          </a:xfrm>
          <a:prstGeom prst="rect">
            <a:avLst/>
          </a:prstGeom>
        </p:spPr>
        <p:txBody>
          <a:bodyPr wrap="square" anchor="b" anchorCtr="0">
            <a:spAutoFit/>
          </a:bodyPr>
          <a:lstStyle>
            <a:lvl1pPr algn="l">
              <a:defRPr sz="4600" b="1">
                <a:ln w="3175">
                  <a:solidFill>
                    <a:srgbClr val="333333"/>
                  </a:solidFill>
                </a:ln>
                <a:solidFill>
                  <a:schemeClr val="bg1">
                    <a:lumMod val="85000"/>
                  </a:schemeClr>
                </a:solidFill>
                <a:effectLst>
                  <a:outerShdw blurRad="50800" dist="38100" dir="2700000" algn="tl" rotWithShape="0">
                    <a:prstClr val="black">
                      <a:alpha val="40000"/>
                    </a:prstClr>
                  </a:outerShdw>
                </a:effectLst>
                <a:latin typeface="Arial" pitchFamily="34" charset="0"/>
                <a:cs typeface="Arial" pitchFamily="34" charset="0"/>
              </a:defRPr>
            </a:lvl1pPr>
          </a:lstStyle>
          <a:p>
            <a:r>
              <a:rPr lang="fr-FR" dirty="0"/>
              <a:t>Modifiez le style du titre</a:t>
            </a:r>
          </a:p>
        </p:txBody>
      </p:sp>
      <p:sp>
        <p:nvSpPr>
          <p:cNvPr id="8" name="Sous-titre 2"/>
          <p:cNvSpPr>
            <a:spLocks noGrp="1"/>
          </p:cNvSpPr>
          <p:nvPr>
            <p:ph type="subTitle" idx="1"/>
          </p:nvPr>
        </p:nvSpPr>
        <p:spPr>
          <a:xfrm>
            <a:off x="683568" y="4509120"/>
            <a:ext cx="4320064" cy="338554"/>
          </a:xfrm>
          <a:prstGeom prst="rect">
            <a:avLst/>
          </a:prstGeom>
        </p:spPr>
        <p:txBody>
          <a:bodyPr wrap="square">
            <a:spAutoFit/>
          </a:bodyPr>
          <a:lstStyle>
            <a:lvl1pPr marL="0" indent="0" algn="l">
              <a:buNone/>
              <a:defRPr kumimoji="0" lang="fr-FR" sz="1600" b="0" i="0" u="none" strike="noStrike" kern="0" cap="none" spc="0" normalizeH="0" baseline="0" dirty="0">
                <a:ln>
                  <a:noFill/>
                </a:ln>
                <a:solidFill>
                  <a:sysClr val="windowText" lastClr="000000">
                    <a:lumMod val="65000"/>
                    <a:lumOff val="35000"/>
                  </a:sysClr>
                </a:solidFill>
                <a:effectLst>
                  <a:glow rad="127000">
                    <a:sysClr val="window" lastClr="FFFFFF">
                      <a:alpha val="67000"/>
                    </a:sysClr>
                  </a:glow>
                </a:effectLst>
                <a:uLnTx/>
                <a:uFillTx/>
                <a:latin typeface="Arial" pitchFamily="34" charset="0"/>
                <a:ea typeface="+mn-ea"/>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Modifiez le style des sous-titres du masque</a:t>
            </a:r>
          </a:p>
        </p:txBody>
      </p:sp>
      <p:pic>
        <p:nvPicPr>
          <p:cNvPr id="9" name="Image 2" descr="elixir_switzerland_small.tif"/>
          <p:cNvPicPr>
            <a:picLocks noChangeAspect="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180000" y="6408000"/>
            <a:ext cx="663575" cy="3206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364735476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itre et contenu">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393505" y="1484784"/>
            <a:ext cx="8356990" cy="4993491"/>
          </a:xfrm>
          <a:prstGeom prst="rect">
            <a:avLst/>
          </a:prstGeom>
        </p:spPr>
        <p:txBody>
          <a:bodyPr lIns="0" tIns="0" rIns="0" bIns="0"/>
          <a:lstStyle>
            <a:lvl1pPr marL="266700" indent="-266700">
              <a:buClr>
                <a:srgbClr val="E60003"/>
              </a:buClr>
              <a:buFont typeface="Arial" pitchFamily="34" charset="0"/>
              <a:buChar char="●"/>
              <a:defRPr sz="1800">
                <a:solidFill>
                  <a:srgbClr val="333333"/>
                </a:solidFill>
                <a:latin typeface="Arial" pitchFamily="34" charset="0"/>
                <a:cs typeface="Arial" pitchFamily="34" charset="0"/>
              </a:defRPr>
            </a:lvl1pPr>
            <a:lvl2pPr marL="449263" indent="-182563">
              <a:buClr>
                <a:srgbClr val="E60003"/>
              </a:buClr>
              <a:buFont typeface="Arial" pitchFamily="34" charset="0"/>
              <a:buChar char="•"/>
              <a:defRPr sz="1600" i="0">
                <a:solidFill>
                  <a:schemeClr val="bg1">
                    <a:lumMod val="50000"/>
                  </a:schemeClr>
                </a:solidFill>
                <a:latin typeface="Arial" pitchFamily="34" charset="0"/>
                <a:cs typeface="Arial" pitchFamily="34" charset="0"/>
              </a:defRPr>
            </a:lvl2pPr>
            <a:lvl3pPr marL="623888" indent="-174625">
              <a:buClr>
                <a:schemeClr val="tx1">
                  <a:lumMod val="50000"/>
                  <a:lumOff val="50000"/>
                </a:schemeClr>
              </a:buClr>
              <a:defRPr sz="1400" i="1">
                <a:solidFill>
                  <a:schemeClr val="bg1">
                    <a:lumMod val="50000"/>
                  </a:schemeClr>
                </a:solidFill>
                <a:latin typeface="Arial" pitchFamily="34" charset="0"/>
                <a:cs typeface="Arial" pitchFamily="34" charset="0"/>
              </a:defRPr>
            </a:lvl3pPr>
            <a:lvl4pPr marL="806450" indent="-182563">
              <a:buClr>
                <a:schemeClr val="tx1">
                  <a:lumMod val="50000"/>
                  <a:lumOff val="50000"/>
                </a:schemeClr>
              </a:buClr>
              <a:buFont typeface="Arial" pitchFamily="34" charset="0"/>
              <a:buChar char="-"/>
              <a:defRPr sz="1200" i="1">
                <a:solidFill>
                  <a:schemeClr val="bg1">
                    <a:lumMod val="50000"/>
                  </a:schemeClr>
                </a:solidFill>
                <a:latin typeface="Arial" pitchFamily="34" charset="0"/>
                <a:cs typeface="Arial" pitchFamily="34" charset="0"/>
              </a:defRPr>
            </a:lvl4pPr>
            <a:lvl5pPr marL="1346200" indent="-274638">
              <a:defRPr sz="1200" i="1">
                <a:latin typeface="Arial" pitchFamily="34" charset="0"/>
                <a:cs typeface="Arial" pitchFamily="34" charset="0"/>
              </a:defRPr>
            </a:lvl5pPr>
          </a:lstStyle>
          <a:p>
            <a:pPr lvl="0"/>
            <a:r>
              <a:rPr lang="fr-FR" dirty="0"/>
              <a:t>Modifiez les styles du texte du masque</a:t>
            </a:r>
          </a:p>
          <a:p>
            <a:pPr lvl="1"/>
            <a:r>
              <a:rPr lang="fr-FR" dirty="0"/>
              <a:t>Deuxième niveau</a:t>
            </a:r>
          </a:p>
          <a:p>
            <a:pPr lvl="2"/>
            <a:r>
              <a:rPr lang="fr-FR" dirty="0"/>
              <a:t>Troisième niveau</a:t>
            </a:r>
          </a:p>
          <a:p>
            <a:pPr lvl="3"/>
            <a:r>
              <a:rPr lang="fr-FR" dirty="0"/>
              <a:t>Quatrième niveau</a:t>
            </a:r>
          </a:p>
        </p:txBody>
      </p:sp>
      <p:sp>
        <p:nvSpPr>
          <p:cNvPr id="4" name="Titre 1"/>
          <p:cNvSpPr>
            <a:spLocks noGrp="1"/>
          </p:cNvSpPr>
          <p:nvPr>
            <p:ph type="ctrTitle"/>
          </p:nvPr>
        </p:nvSpPr>
        <p:spPr>
          <a:xfrm>
            <a:off x="251520" y="874896"/>
            <a:ext cx="7200800" cy="387798"/>
          </a:xfrm>
          <a:prstGeom prst="rect">
            <a:avLst/>
          </a:prstGeom>
        </p:spPr>
        <p:txBody>
          <a:bodyPr lIns="144000" tIns="0" rIns="0" bIns="0" anchor="b" anchorCtr="0">
            <a:spAutoFit/>
          </a:bodyPr>
          <a:lstStyle>
            <a:lvl1pPr algn="l">
              <a:lnSpc>
                <a:spcPct val="90000"/>
              </a:lnSpc>
              <a:defRPr sz="2800" b="1">
                <a:solidFill>
                  <a:srgbClr val="E60003"/>
                </a:solidFill>
                <a:effectLst>
                  <a:outerShdw blurRad="50800" dist="38100" dir="2700000" algn="tl" rotWithShape="0">
                    <a:prstClr val="black">
                      <a:alpha val="40000"/>
                    </a:prstClr>
                  </a:outerShdw>
                </a:effectLst>
                <a:latin typeface="Arial" pitchFamily="34" charset="0"/>
                <a:cs typeface="Arial" pitchFamily="34" charset="0"/>
              </a:defRPr>
            </a:lvl1pPr>
          </a:lstStyle>
          <a:p>
            <a:r>
              <a:rPr lang="fr-FR" dirty="0"/>
              <a:t>Modifiez le style du titre</a:t>
            </a:r>
          </a:p>
        </p:txBody>
      </p:sp>
    </p:spTree>
    <p:extLst>
      <p:ext uri="{BB962C8B-B14F-4D97-AF65-F5344CB8AC3E}">
        <p14:creationId xmlns:p14="http://schemas.microsoft.com/office/powerpoint/2010/main" val="167500388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304800"/>
            <a:ext cx="7772400" cy="53340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304800" y="1219200"/>
            <a:ext cx="8534400" cy="411480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xfrm>
            <a:off x="685800" y="6248400"/>
            <a:ext cx="1905000" cy="457200"/>
          </a:xfrm>
          <a:prstGeom prst="rect">
            <a:avLst/>
          </a:prstGeom>
          <a:ln/>
        </p:spPr>
        <p:txBody>
          <a:bodyPr/>
          <a:lstStyle>
            <a:lvl1pPr>
              <a:defRPr/>
            </a:lvl1pPr>
          </a:lstStyle>
          <a:p>
            <a:pPr>
              <a:defRPr/>
            </a:pPr>
            <a:endParaRPr lang="en-US"/>
          </a:p>
        </p:txBody>
      </p:sp>
      <p:sp>
        <p:nvSpPr>
          <p:cNvPr id="5" name="Rectangle 6"/>
          <p:cNvSpPr>
            <a:spLocks noGrp="1" noChangeArrowheads="1"/>
          </p:cNvSpPr>
          <p:nvPr>
            <p:ph type="sldNum" sz="quarter" idx="11"/>
          </p:nvPr>
        </p:nvSpPr>
        <p:spPr>
          <a:xfrm>
            <a:off x="7239000" y="6400800"/>
            <a:ext cx="1905000" cy="457200"/>
          </a:xfrm>
          <a:prstGeom prst="rect">
            <a:avLst/>
          </a:prstGeom>
          <a:ln/>
        </p:spPr>
        <p:txBody>
          <a:bodyPr/>
          <a:lstStyle>
            <a:lvl1pPr>
              <a:defRPr/>
            </a:lvl1pPr>
          </a:lstStyle>
          <a:p>
            <a:pPr>
              <a:defRPr/>
            </a:pPr>
            <a:fld id="{3F44BB02-8C4B-4D6A-988F-B39FF7923B97}" type="slidenum">
              <a:rPr lang="en-US"/>
              <a:pPr>
                <a:defRPr/>
              </a:pPr>
              <a:t>‹N°›</a:t>
            </a:fld>
            <a:endParaRPr lang="en-US"/>
          </a:p>
        </p:txBody>
      </p:sp>
    </p:spTree>
    <p:extLst>
      <p:ext uri="{BB962C8B-B14F-4D97-AF65-F5344CB8AC3E}">
        <p14:creationId xmlns:p14="http://schemas.microsoft.com/office/powerpoint/2010/main" val="1071800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eux contenus">
    <p:spTree>
      <p:nvGrpSpPr>
        <p:cNvPr id="1" name=""/>
        <p:cNvGrpSpPr/>
        <p:nvPr/>
      </p:nvGrpSpPr>
      <p:grpSpPr>
        <a:xfrm>
          <a:off x="0" y="0"/>
          <a:ext cx="0" cy="0"/>
          <a:chOff x="0" y="0"/>
          <a:chExt cx="0" cy="0"/>
        </a:xfrm>
      </p:grpSpPr>
      <p:cxnSp>
        <p:nvCxnSpPr>
          <p:cNvPr id="13" name="Connecteur droit 12"/>
          <p:cNvCxnSpPr/>
          <p:nvPr userDrawn="1"/>
        </p:nvCxnSpPr>
        <p:spPr>
          <a:xfrm>
            <a:off x="4572000" y="1484784"/>
            <a:ext cx="0" cy="5120881"/>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9" name="Espace réservé du contenu 2"/>
          <p:cNvSpPr>
            <a:spLocks noGrp="1"/>
          </p:cNvSpPr>
          <p:nvPr>
            <p:ph idx="1"/>
          </p:nvPr>
        </p:nvSpPr>
        <p:spPr>
          <a:xfrm>
            <a:off x="395536" y="1484784"/>
            <a:ext cx="4032448" cy="4968552"/>
          </a:xfrm>
          <a:prstGeom prst="rect">
            <a:avLst/>
          </a:prstGeom>
        </p:spPr>
        <p:txBody>
          <a:bodyPr lIns="0" tIns="0" rIns="0" bIns="0"/>
          <a:lstStyle>
            <a:lvl1pPr marL="266700" indent="-266700">
              <a:buClr>
                <a:srgbClr val="E60003"/>
              </a:buClr>
              <a:buFont typeface="Arial" pitchFamily="34" charset="0"/>
              <a:buChar char="●"/>
              <a:defRPr sz="1800">
                <a:solidFill>
                  <a:srgbClr val="333333"/>
                </a:solidFill>
                <a:latin typeface="Arial" pitchFamily="34" charset="0"/>
                <a:cs typeface="Arial" pitchFamily="34" charset="0"/>
              </a:defRPr>
            </a:lvl1pPr>
            <a:lvl2pPr marL="449263" indent="-182563">
              <a:buClr>
                <a:srgbClr val="E60003"/>
              </a:buClr>
              <a:buFont typeface="Arial" pitchFamily="34" charset="0"/>
              <a:buChar char="•"/>
              <a:defRPr sz="1600" i="0">
                <a:solidFill>
                  <a:schemeClr val="bg1">
                    <a:lumMod val="50000"/>
                  </a:schemeClr>
                </a:solidFill>
                <a:latin typeface="Arial" pitchFamily="34" charset="0"/>
                <a:cs typeface="Arial" pitchFamily="34" charset="0"/>
              </a:defRPr>
            </a:lvl2pPr>
            <a:lvl3pPr marL="623888" indent="-174625">
              <a:buClr>
                <a:schemeClr val="tx1">
                  <a:lumMod val="50000"/>
                  <a:lumOff val="50000"/>
                </a:schemeClr>
              </a:buClr>
              <a:defRPr sz="1400" i="1">
                <a:solidFill>
                  <a:schemeClr val="bg1">
                    <a:lumMod val="50000"/>
                  </a:schemeClr>
                </a:solidFill>
                <a:latin typeface="Arial" pitchFamily="34" charset="0"/>
                <a:cs typeface="Arial" pitchFamily="34" charset="0"/>
              </a:defRPr>
            </a:lvl3pPr>
            <a:lvl4pPr marL="806450" indent="-182563">
              <a:buClr>
                <a:schemeClr val="tx1">
                  <a:lumMod val="50000"/>
                  <a:lumOff val="50000"/>
                </a:schemeClr>
              </a:buClr>
              <a:buFont typeface="Arial" pitchFamily="34" charset="0"/>
              <a:buChar char="-"/>
              <a:defRPr sz="1200" i="1">
                <a:solidFill>
                  <a:schemeClr val="bg1">
                    <a:lumMod val="50000"/>
                  </a:schemeClr>
                </a:solidFill>
                <a:latin typeface="Arial" pitchFamily="34" charset="0"/>
                <a:cs typeface="Arial" pitchFamily="34" charset="0"/>
              </a:defRPr>
            </a:lvl4pPr>
            <a:lvl5pPr marL="1346200" indent="-274638">
              <a:defRPr sz="1200" i="1">
                <a:latin typeface="Arial" pitchFamily="34" charset="0"/>
                <a:cs typeface="Arial" pitchFamily="34" charset="0"/>
              </a:defRPr>
            </a:lvl5pPr>
          </a:lstStyle>
          <a:p>
            <a:pPr lvl="0"/>
            <a:r>
              <a:rPr lang="fr-FR" dirty="0"/>
              <a:t>Modifiez les styles du texte du masque</a:t>
            </a:r>
          </a:p>
          <a:p>
            <a:pPr lvl="1"/>
            <a:r>
              <a:rPr lang="fr-FR" dirty="0"/>
              <a:t>Deuxième niveau</a:t>
            </a:r>
          </a:p>
          <a:p>
            <a:pPr lvl="2"/>
            <a:r>
              <a:rPr lang="fr-FR" dirty="0"/>
              <a:t>Troisième niveau</a:t>
            </a:r>
          </a:p>
          <a:p>
            <a:pPr lvl="3"/>
            <a:r>
              <a:rPr lang="fr-FR" dirty="0"/>
              <a:t>Quatrième niveau</a:t>
            </a:r>
          </a:p>
        </p:txBody>
      </p:sp>
      <p:sp>
        <p:nvSpPr>
          <p:cNvPr id="18" name="Espace réservé du contenu 2"/>
          <p:cNvSpPr>
            <a:spLocks noGrp="1"/>
          </p:cNvSpPr>
          <p:nvPr>
            <p:ph idx="10"/>
          </p:nvPr>
        </p:nvSpPr>
        <p:spPr>
          <a:xfrm>
            <a:off x="4716016" y="1484784"/>
            <a:ext cx="4032448" cy="4968552"/>
          </a:xfrm>
          <a:prstGeom prst="rect">
            <a:avLst/>
          </a:prstGeom>
        </p:spPr>
        <p:txBody>
          <a:bodyPr lIns="0" tIns="0" rIns="0" bIns="0"/>
          <a:lstStyle>
            <a:lvl1pPr marL="266700" indent="-266700">
              <a:buClr>
                <a:srgbClr val="E60003"/>
              </a:buClr>
              <a:buFont typeface="Arial" pitchFamily="34" charset="0"/>
              <a:buChar char="●"/>
              <a:defRPr sz="1800">
                <a:solidFill>
                  <a:srgbClr val="333333"/>
                </a:solidFill>
                <a:latin typeface="Arial" pitchFamily="34" charset="0"/>
                <a:cs typeface="Arial" pitchFamily="34" charset="0"/>
              </a:defRPr>
            </a:lvl1pPr>
            <a:lvl2pPr marL="449263" indent="-182563">
              <a:buClr>
                <a:srgbClr val="E60003"/>
              </a:buClr>
              <a:buFont typeface="Arial" pitchFamily="34" charset="0"/>
              <a:buChar char="•"/>
              <a:defRPr sz="1600" i="0">
                <a:solidFill>
                  <a:schemeClr val="bg1">
                    <a:lumMod val="50000"/>
                  </a:schemeClr>
                </a:solidFill>
                <a:latin typeface="Arial" pitchFamily="34" charset="0"/>
                <a:cs typeface="Arial" pitchFamily="34" charset="0"/>
              </a:defRPr>
            </a:lvl2pPr>
            <a:lvl3pPr marL="623888" indent="-174625">
              <a:buClr>
                <a:schemeClr val="tx1">
                  <a:lumMod val="50000"/>
                  <a:lumOff val="50000"/>
                </a:schemeClr>
              </a:buClr>
              <a:defRPr sz="1400" i="1">
                <a:solidFill>
                  <a:schemeClr val="bg1">
                    <a:lumMod val="50000"/>
                  </a:schemeClr>
                </a:solidFill>
                <a:latin typeface="Arial" pitchFamily="34" charset="0"/>
                <a:cs typeface="Arial" pitchFamily="34" charset="0"/>
              </a:defRPr>
            </a:lvl3pPr>
            <a:lvl4pPr marL="806450" indent="-182563">
              <a:buClr>
                <a:schemeClr val="tx1">
                  <a:lumMod val="50000"/>
                  <a:lumOff val="50000"/>
                </a:schemeClr>
              </a:buClr>
              <a:buFont typeface="Arial" pitchFamily="34" charset="0"/>
              <a:buChar char="-"/>
              <a:defRPr sz="1200" i="1">
                <a:solidFill>
                  <a:schemeClr val="bg1">
                    <a:lumMod val="50000"/>
                  </a:schemeClr>
                </a:solidFill>
                <a:latin typeface="Arial" pitchFamily="34" charset="0"/>
                <a:cs typeface="Arial" pitchFamily="34" charset="0"/>
              </a:defRPr>
            </a:lvl4pPr>
            <a:lvl5pPr marL="1346200" indent="-274638">
              <a:defRPr sz="1200" i="1">
                <a:latin typeface="Arial" pitchFamily="34" charset="0"/>
                <a:cs typeface="Arial" pitchFamily="34" charset="0"/>
              </a:defRPr>
            </a:lvl5pPr>
          </a:lstStyle>
          <a:p>
            <a:pPr lvl="0"/>
            <a:r>
              <a:rPr lang="fr-FR" dirty="0"/>
              <a:t>Modifiez les styles du texte du masque</a:t>
            </a:r>
          </a:p>
          <a:p>
            <a:pPr lvl="1"/>
            <a:r>
              <a:rPr lang="fr-FR" dirty="0"/>
              <a:t>Deuxième niveau</a:t>
            </a:r>
          </a:p>
          <a:p>
            <a:pPr lvl="2"/>
            <a:r>
              <a:rPr lang="fr-FR" dirty="0"/>
              <a:t>Troisième niveau</a:t>
            </a:r>
          </a:p>
          <a:p>
            <a:pPr lvl="3"/>
            <a:r>
              <a:rPr lang="fr-FR" dirty="0"/>
              <a:t>Quatrième niveau</a:t>
            </a:r>
          </a:p>
        </p:txBody>
      </p:sp>
      <p:sp>
        <p:nvSpPr>
          <p:cNvPr id="6" name="Titre 1"/>
          <p:cNvSpPr>
            <a:spLocks noGrp="1"/>
          </p:cNvSpPr>
          <p:nvPr>
            <p:ph type="ctrTitle"/>
          </p:nvPr>
        </p:nvSpPr>
        <p:spPr>
          <a:xfrm>
            <a:off x="251520" y="874896"/>
            <a:ext cx="7200800" cy="387798"/>
          </a:xfrm>
          <a:prstGeom prst="rect">
            <a:avLst/>
          </a:prstGeom>
        </p:spPr>
        <p:txBody>
          <a:bodyPr lIns="144000" tIns="0" rIns="0" bIns="0" anchor="b" anchorCtr="0">
            <a:spAutoFit/>
          </a:bodyPr>
          <a:lstStyle>
            <a:lvl1pPr algn="l">
              <a:lnSpc>
                <a:spcPct val="90000"/>
              </a:lnSpc>
              <a:defRPr sz="2800" b="1">
                <a:solidFill>
                  <a:srgbClr val="E60003"/>
                </a:solidFill>
                <a:effectLst>
                  <a:outerShdw blurRad="50800" dist="38100" dir="2700000" algn="tl" rotWithShape="0">
                    <a:prstClr val="black">
                      <a:alpha val="40000"/>
                    </a:prstClr>
                  </a:outerShdw>
                </a:effectLst>
                <a:latin typeface="Arial" pitchFamily="34" charset="0"/>
                <a:cs typeface="Arial" pitchFamily="34" charset="0"/>
              </a:defRPr>
            </a:lvl1pPr>
          </a:lstStyle>
          <a:p>
            <a:r>
              <a:rPr lang="fr-FR" dirty="0"/>
              <a:t>Modifiez le style du titre</a:t>
            </a:r>
          </a:p>
        </p:txBody>
      </p:sp>
    </p:spTree>
    <p:extLst>
      <p:ext uri="{BB962C8B-B14F-4D97-AF65-F5344CB8AC3E}">
        <p14:creationId xmlns:p14="http://schemas.microsoft.com/office/powerpoint/2010/main" val="156881477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re 1"/>
          <p:cNvSpPr>
            <a:spLocks noGrp="1"/>
          </p:cNvSpPr>
          <p:nvPr>
            <p:ph type="ctrTitle" hasCustomPrompt="1"/>
          </p:nvPr>
        </p:nvSpPr>
        <p:spPr>
          <a:xfrm>
            <a:off x="504000" y="4129200"/>
            <a:ext cx="8100000" cy="468000"/>
          </a:xfrm>
        </p:spPr>
        <p:txBody>
          <a:bodyPr lIns="0" tIns="0" rIns="0" bIns="0">
            <a:normAutofit/>
          </a:bodyPr>
          <a:lstStyle>
            <a:lvl1pPr algn="l">
              <a:defRPr sz="4000" b="1" cap="none" baseline="0">
                <a:solidFill>
                  <a:schemeClr val="accent1"/>
                </a:solidFill>
                <a:latin typeface="Arial" pitchFamily="34" charset="0"/>
                <a:cs typeface="Arial" pitchFamily="34" charset="0"/>
              </a:defRPr>
            </a:lvl1pPr>
          </a:lstStyle>
          <a:p>
            <a:r>
              <a:rPr lang="en-GB" noProof="0" dirty="0"/>
              <a:t>Title</a:t>
            </a:r>
          </a:p>
        </p:txBody>
      </p:sp>
      <p:sp>
        <p:nvSpPr>
          <p:cNvPr id="3" name="Sous-titre 2"/>
          <p:cNvSpPr>
            <a:spLocks noGrp="1"/>
          </p:cNvSpPr>
          <p:nvPr>
            <p:ph type="subTitle" idx="1" hasCustomPrompt="1"/>
          </p:nvPr>
        </p:nvSpPr>
        <p:spPr>
          <a:xfrm>
            <a:off x="504000" y="4964400"/>
            <a:ext cx="8100000" cy="785818"/>
          </a:xfrm>
        </p:spPr>
        <p:txBody>
          <a:bodyPr lIns="0" tIns="0" rIns="0" bIns="0">
            <a:normAutofit/>
          </a:bodyPr>
          <a:lstStyle>
            <a:lvl1pPr marL="0" indent="0" algn="l">
              <a:buNone/>
              <a:defRPr sz="2800">
                <a:solidFill>
                  <a:schemeClr val="accent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noProof="0" dirty="0"/>
              <a:t>Sub-title</a:t>
            </a:r>
          </a:p>
        </p:txBody>
      </p:sp>
      <p:pic>
        <p:nvPicPr>
          <p:cNvPr id="4" name="Image 4" descr="ELIXIR_SWITZERLAND_white_background.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52000" y="6285205"/>
            <a:ext cx="795750" cy="384155"/>
          </a:xfrm>
          <a:prstGeom prst="rect">
            <a:avLst/>
          </a:prstGeom>
        </p:spPr>
      </p:pic>
      <p:pic>
        <p:nvPicPr>
          <p:cNvPr id="5" name="Picture 10"/>
          <p:cNvPicPr>
            <a:picLocks noChangeAspect="1"/>
          </p:cNvPicPr>
          <p:nvPr userDrawn="1"/>
        </p:nvPicPr>
        <p:blipFill rotWithShape="1">
          <a:blip r:embed="rId3" cstate="email">
            <a:extLst>
              <a:ext uri="{28A0092B-C50C-407E-A947-70E740481C1C}">
                <a14:useLocalDpi xmlns:a14="http://schemas.microsoft.com/office/drawing/2010/main"/>
              </a:ext>
            </a:extLst>
          </a:blip>
          <a:srcRect r="2449"/>
          <a:stretch/>
        </p:blipFill>
        <p:spPr>
          <a:xfrm>
            <a:off x="1214414" y="6154025"/>
            <a:ext cx="6259851" cy="634667"/>
          </a:xfrm>
          <a:prstGeom prst="rect">
            <a:avLst/>
          </a:prstGeom>
        </p:spPr>
      </p:pic>
      <p:sp>
        <p:nvSpPr>
          <p:cNvPr id="6" name="Rectangle 5"/>
          <p:cNvSpPr/>
          <p:nvPr userDrawn="1"/>
        </p:nvSpPr>
        <p:spPr>
          <a:xfrm>
            <a:off x="7500958" y="6485841"/>
            <a:ext cx="1486494" cy="311337"/>
          </a:xfrm>
          <a:prstGeom prst="rect">
            <a:avLst/>
          </a:prstGeom>
        </p:spPr>
        <p:txBody>
          <a:bodyPr wrap="square" lIns="91919" tIns="45959" rIns="91919" bIns="45959">
            <a:spAutoFit/>
          </a:bodyPr>
          <a:lstStyle/>
          <a:p>
            <a:pPr defTabSz="919131"/>
            <a:r>
              <a:rPr lang="fr-CH" sz="1420" b="1" dirty="0">
                <a:solidFill>
                  <a:schemeClr val="tx1"/>
                </a:solidFill>
              </a:rPr>
              <a:t>www.sib.swiss</a:t>
            </a:r>
            <a:endParaRPr lang="en-US" sz="1420" b="1" dirty="0">
              <a:solidFill>
                <a:schemeClr val="tx1"/>
              </a:solidFill>
            </a:endParaRPr>
          </a:p>
        </p:txBody>
      </p:sp>
    </p:spTree>
    <p:extLst>
      <p:ext uri="{BB962C8B-B14F-4D97-AF65-F5344CB8AC3E}">
        <p14:creationId xmlns:p14="http://schemas.microsoft.com/office/powerpoint/2010/main" val="127618088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over co-branding">
    <p:spTree>
      <p:nvGrpSpPr>
        <p:cNvPr id="1" name=""/>
        <p:cNvGrpSpPr/>
        <p:nvPr/>
      </p:nvGrpSpPr>
      <p:grpSpPr>
        <a:xfrm>
          <a:off x="0" y="0"/>
          <a:ext cx="0" cy="0"/>
          <a:chOff x="0" y="0"/>
          <a:chExt cx="0" cy="0"/>
        </a:xfrm>
      </p:grpSpPr>
      <p:sp>
        <p:nvSpPr>
          <p:cNvPr id="2" name="Titre 1"/>
          <p:cNvSpPr>
            <a:spLocks noGrp="1"/>
          </p:cNvSpPr>
          <p:nvPr>
            <p:ph type="ctrTitle" hasCustomPrompt="1"/>
          </p:nvPr>
        </p:nvSpPr>
        <p:spPr>
          <a:xfrm>
            <a:off x="504000" y="4129200"/>
            <a:ext cx="8100000" cy="468000"/>
          </a:xfrm>
        </p:spPr>
        <p:txBody>
          <a:bodyPr lIns="0" tIns="0" rIns="0" bIns="0">
            <a:normAutofit/>
          </a:bodyPr>
          <a:lstStyle>
            <a:lvl1pPr algn="l">
              <a:defRPr sz="4000" b="1" cap="none" baseline="0">
                <a:solidFill>
                  <a:schemeClr val="accent1"/>
                </a:solidFill>
                <a:latin typeface="Arial" pitchFamily="34" charset="0"/>
                <a:cs typeface="Arial" pitchFamily="34" charset="0"/>
              </a:defRPr>
            </a:lvl1pPr>
          </a:lstStyle>
          <a:p>
            <a:r>
              <a:rPr lang="en-GB" noProof="0"/>
              <a:t>Title</a:t>
            </a:r>
          </a:p>
        </p:txBody>
      </p:sp>
      <p:sp>
        <p:nvSpPr>
          <p:cNvPr id="3" name="Sous-titre 2"/>
          <p:cNvSpPr>
            <a:spLocks noGrp="1"/>
          </p:cNvSpPr>
          <p:nvPr>
            <p:ph type="subTitle" idx="1" hasCustomPrompt="1"/>
          </p:nvPr>
        </p:nvSpPr>
        <p:spPr>
          <a:xfrm>
            <a:off x="504000" y="4964400"/>
            <a:ext cx="8100000" cy="785818"/>
          </a:xfrm>
        </p:spPr>
        <p:txBody>
          <a:bodyPr lIns="0" tIns="0" rIns="0" bIns="0">
            <a:normAutofit/>
          </a:bodyPr>
          <a:lstStyle>
            <a:lvl1pPr marL="0" indent="0" algn="l">
              <a:buNone/>
              <a:defRPr sz="2800">
                <a:solidFill>
                  <a:schemeClr val="accent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noProof="0"/>
              <a:t>Sub-title</a:t>
            </a:r>
          </a:p>
        </p:txBody>
      </p:sp>
      <p:sp>
        <p:nvSpPr>
          <p:cNvPr id="6" name="Rectangle 5"/>
          <p:cNvSpPr/>
          <p:nvPr userDrawn="1"/>
        </p:nvSpPr>
        <p:spPr>
          <a:xfrm>
            <a:off x="7500958" y="6485841"/>
            <a:ext cx="1486494" cy="311337"/>
          </a:xfrm>
          <a:prstGeom prst="rect">
            <a:avLst/>
          </a:prstGeom>
        </p:spPr>
        <p:txBody>
          <a:bodyPr wrap="square" lIns="91919" tIns="45959" rIns="91919" bIns="45959">
            <a:spAutoFit/>
          </a:bodyPr>
          <a:lstStyle/>
          <a:p>
            <a:pPr defTabSz="919131"/>
            <a:r>
              <a:rPr lang="fr-CH" sz="1420" b="1" dirty="0">
                <a:solidFill>
                  <a:schemeClr val="tx1"/>
                </a:solidFill>
              </a:rPr>
              <a:t>www.sib.swiss</a:t>
            </a:r>
            <a:endParaRPr lang="en-US" sz="1420" b="1" dirty="0">
              <a:solidFill>
                <a:schemeClr val="tx1"/>
              </a:solidFill>
            </a:endParaRPr>
          </a:p>
        </p:txBody>
      </p:sp>
    </p:spTree>
    <p:extLst>
      <p:ext uri="{BB962C8B-B14F-4D97-AF65-F5344CB8AC3E}">
        <p14:creationId xmlns:p14="http://schemas.microsoft.com/office/powerpoint/2010/main" val="104985114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Overview 1">
    <p:spTree>
      <p:nvGrpSpPr>
        <p:cNvPr id="1" name=""/>
        <p:cNvGrpSpPr/>
        <p:nvPr/>
      </p:nvGrpSpPr>
      <p:grpSpPr>
        <a:xfrm>
          <a:off x="0" y="0"/>
          <a:ext cx="0" cy="0"/>
          <a:chOff x="0" y="0"/>
          <a:chExt cx="0" cy="0"/>
        </a:xfrm>
      </p:grpSpPr>
      <p:pic>
        <p:nvPicPr>
          <p:cNvPr id="8" name="Espace réservé pour une image  17" descr="profile-cover-2017.jpg"/>
          <p:cNvPicPr>
            <a:picLocks noChangeAspect="1"/>
          </p:cNvPicPr>
          <p:nvPr userDrawn="1"/>
        </p:nvPicPr>
        <p:blipFill>
          <a:blip r:embed="rId2"/>
          <a:srcRect l="1464" r="1464" b="78647"/>
          <a:stretch>
            <a:fillRect/>
          </a:stretch>
        </p:blipFill>
        <p:spPr>
          <a:xfrm>
            <a:off x="0" y="975600"/>
            <a:ext cx="9144000" cy="839665"/>
          </a:xfrm>
          <a:prstGeom prst="rect">
            <a:avLst/>
          </a:prstGeom>
        </p:spPr>
      </p:pic>
      <p:sp>
        <p:nvSpPr>
          <p:cNvPr id="13" name="Espace réservé du texte 12"/>
          <p:cNvSpPr>
            <a:spLocks noGrp="1"/>
          </p:cNvSpPr>
          <p:nvPr>
            <p:ph type="body" sz="quarter" idx="10" hasCustomPrompt="1"/>
          </p:nvPr>
        </p:nvSpPr>
        <p:spPr>
          <a:xfrm>
            <a:off x="2628000" y="2988000"/>
            <a:ext cx="5760000" cy="720000"/>
          </a:xfrm>
        </p:spPr>
        <p:txBody>
          <a:bodyPr anchor="ctr" anchorCtr="0"/>
          <a:lstStyle>
            <a:lvl1pPr>
              <a:defRPr sz="2000" b="1">
                <a:solidFill>
                  <a:srgbClr val="575757"/>
                </a:solidFill>
              </a:defRPr>
            </a:lvl1pPr>
          </a:lstStyle>
          <a:p>
            <a:pPr lvl="0"/>
            <a:r>
              <a:rPr lang="en-US" noProof="0" dirty="0"/>
              <a:t>Section title</a:t>
            </a:r>
          </a:p>
        </p:txBody>
      </p:sp>
      <p:sp>
        <p:nvSpPr>
          <p:cNvPr id="14" name="Espace réservé du texte 12"/>
          <p:cNvSpPr>
            <a:spLocks noGrp="1"/>
          </p:cNvSpPr>
          <p:nvPr>
            <p:ph type="body" sz="quarter" idx="11" hasCustomPrompt="1"/>
          </p:nvPr>
        </p:nvSpPr>
        <p:spPr>
          <a:xfrm>
            <a:off x="2628000" y="3888000"/>
            <a:ext cx="5760000" cy="720000"/>
          </a:xfrm>
        </p:spPr>
        <p:txBody>
          <a:bodyPr anchor="ctr" anchorCtr="0"/>
          <a:lstStyle>
            <a:lvl1pPr>
              <a:defRPr sz="2000" b="1">
                <a:solidFill>
                  <a:srgbClr val="575757"/>
                </a:solidFill>
              </a:defRPr>
            </a:lvl1pPr>
          </a:lstStyle>
          <a:p>
            <a:pPr lvl="0"/>
            <a:r>
              <a:rPr lang="en-US" noProof="0" dirty="0"/>
              <a:t>Section title</a:t>
            </a:r>
          </a:p>
        </p:txBody>
      </p:sp>
      <p:sp>
        <p:nvSpPr>
          <p:cNvPr id="15" name="Espace réservé du texte 12"/>
          <p:cNvSpPr>
            <a:spLocks noGrp="1"/>
          </p:cNvSpPr>
          <p:nvPr>
            <p:ph type="body" sz="quarter" idx="12" hasCustomPrompt="1"/>
          </p:nvPr>
        </p:nvSpPr>
        <p:spPr>
          <a:xfrm>
            <a:off x="2628000" y="4786322"/>
            <a:ext cx="5760000" cy="720000"/>
          </a:xfrm>
        </p:spPr>
        <p:txBody>
          <a:bodyPr anchor="ctr" anchorCtr="0"/>
          <a:lstStyle>
            <a:lvl1pPr>
              <a:defRPr sz="2000" b="1">
                <a:solidFill>
                  <a:srgbClr val="575757"/>
                </a:solidFill>
              </a:defRPr>
            </a:lvl1pPr>
          </a:lstStyle>
          <a:p>
            <a:pPr lvl="0"/>
            <a:r>
              <a:rPr lang="en-US" noProof="0"/>
              <a:t>Section title</a:t>
            </a:r>
          </a:p>
        </p:txBody>
      </p:sp>
      <p:sp>
        <p:nvSpPr>
          <p:cNvPr id="16" name="Espace réservé du texte 12"/>
          <p:cNvSpPr>
            <a:spLocks noGrp="1"/>
          </p:cNvSpPr>
          <p:nvPr>
            <p:ph type="body" sz="quarter" idx="13" hasCustomPrompt="1"/>
          </p:nvPr>
        </p:nvSpPr>
        <p:spPr>
          <a:xfrm>
            <a:off x="2628000" y="5688000"/>
            <a:ext cx="5760000" cy="720000"/>
          </a:xfrm>
        </p:spPr>
        <p:txBody>
          <a:bodyPr anchor="ctr" anchorCtr="0"/>
          <a:lstStyle>
            <a:lvl1pPr>
              <a:defRPr sz="2000" b="1">
                <a:solidFill>
                  <a:srgbClr val="575757"/>
                </a:solidFill>
              </a:defRPr>
            </a:lvl1pPr>
          </a:lstStyle>
          <a:p>
            <a:pPr lvl="0"/>
            <a:r>
              <a:rPr lang="en-US" noProof="0"/>
              <a:t>Section title</a:t>
            </a:r>
          </a:p>
        </p:txBody>
      </p:sp>
      <p:sp>
        <p:nvSpPr>
          <p:cNvPr id="17" name="Espace réservé du texte 12"/>
          <p:cNvSpPr>
            <a:spLocks noGrp="1"/>
          </p:cNvSpPr>
          <p:nvPr>
            <p:ph type="body" sz="quarter" idx="14" hasCustomPrompt="1"/>
          </p:nvPr>
        </p:nvSpPr>
        <p:spPr>
          <a:xfrm>
            <a:off x="2628000" y="2088000"/>
            <a:ext cx="5760000" cy="720000"/>
          </a:xfrm>
        </p:spPr>
        <p:txBody>
          <a:bodyPr anchor="ctr" anchorCtr="0"/>
          <a:lstStyle>
            <a:lvl1pPr>
              <a:defRPr sz="2000" b="1">
                <a:solidFill>
                  <a:srgbClr val="E30613"/>
                </a:solidFill>
              </a:defRPr>
            </a:lvl1pPr>
          </a:lstStyle>
          <a:p>
            <a:pPr lvl="0"/>
            <a:r>
              <a:rPr lang="en-US" noProof="0" dirty="0"/>
              <a:t>Section title</a:t>
            </a:r>
          </a:p>
        </p:txBody>
      </p:sp>
      <p:cxnSp>
        <p:nvCxnSpPr>
          <p:cNvPr id="10" name="Connecteur droit 9"/>
          <p:cNvCxnSpPr/>
          <p:nvPr userDrawn="1"/>
        </p:nvCxnSpPr>
        <p:spPr>
          <a:xfrm>
            <a:off x="0" y="975600"/>
            <a:ext cx="9144000" cy="1588"/>
          </a:xfrm>
          <a:prstGeom prst="line">
            <a:avLst/>
          </a:prstGeom>
          <a:ln w="19050">
            <a:solidFill>
              <a:srgbClr val="E30613"/>
            </a:solidFill>
          </a:ln>
        </p:spPr>
        <p:style>
          <a:lnRef idx="1">
            <a:schemeClr val="accent6"/>
          </a:lnRef>
          <a:fillRef idx="0">
            <a:schemeClr val="accent6"/>
          </a:fillRef>
          <a:effectRef idx="0">
            <a:schemeClr val="accent6"/>
          </a:effectRef>
          <a:fontRef idx="minor">
            <a:schemeClr val="tx1"/>
          </a:fontRef>
        </p:style>
      </p:cxnSp>
      <p:cxnSp>
        <p:nvCxnSpPr>
          <p:cNvPr id="11" name="Connecteur droit 10"/>
          <p:cNvCxnSpPr/>
          <p:nvPr userDrawn="1"/>
        </p:nvCxnSpPr>
        <p:spPr>
          <a:xfrm>
            <a:off x="0" y="1818000"/>
            <a:ext cx="9144000" cy="1588"/>
          </a:xfrm>
          <a:prstGeom prst="line">
            <a:avLst/>
          </a:prstGeom>
          <a:ln w="19050">
            <a:solidFill>
              <a:srgbClr val="E30613"/>
            </a:solidFill>
          </a:ln>
        </p:spPr>
        <p:style>
          <a:lnRef idx="1">
            <a:schemeClr val="accent6"/>
          </a:lnRef>
          <a:fillRef idx="0">
            <a:schemeClr val="accent6"/>
          </a:fillRef>
          <a:effectRef idx="0">
            <a:schemeClr val="accent6"/>
          </a:effectRef>
          <a:fontRef idx="minor">
            <a:schemeClr val="tx1"/>
          </a:fontRef>
        </p:style>
      </p:cxnSp>
      <p:sp>
        <p:nvSpPr>
          <p:cNvPr id="12" name="Titre 1"/>
          <p:cNvSpPr>
            <a:spLocks noGrp="1"/>
          </p:cNvSpPr>
          <p:nvPr>
            <p:ph type="title" hasCustomPrompt="1"/>
          </p:nvPr>
        </p:nvSpPr>
        <p:spPr>
          <a:xfrm>
            <a:off x="504000" y="404664"/>
            <a:ext cx="8100000" cy="480251"/>
          </a:xfrm>
        </p:spPr>
        <p:txBody>
          <a:bodyPr/>
          <a:lstStyle>
            <a:lvl1pPr>
              <a:defRPr/>
            </a:lvl1pPr>
          </a:lstStyle>
          <a:p>
            <a:r>
              <a:rPr lang="en-GB" noProof="0" dirty="0"/>
              <a:t>Title</a:t>
            </a:r>
          </a:p>
        </p:txBody>
      </p:sp>
    </p:spTree>
    <p:extLst>
      <p:ext uri="{BB962C8B-B14F-4D97-AF65-F5344CB8AC3E}">
        <p14:creationId xmlns:p14="http://schemas.microsoft.com/office/powerpoint/2010/main" val="190585709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ub-section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2000" y="2204864"/>
            <a:ext cx="8100000" cy="3240360"/>
          </a:xfrm>
        </p:spPr>
        <p:txBody>
          <a:bodyPr>
            <a:normAutofit/>
          </a:bodyPr>
          <a:lstStyle>
            <a:lvl1pPr algn="ctr">
              <a:defRPr sz="3600"/>
            </a:lvl1pPr>
          </a:lstStyle>
          <a:p>
            <a:r>
              <a:rPr lang="en-GB" noProof="0" dirty="0"/>
              <a:t>Sub-section title</a:t>
            </a:r>
          </a:p>
        </p:txBody>
      </p:sp>
      <p:pic>
        <p:nvPicPr>
          <p:cNvPr id="3" name="Espace réservé pour une image  17" descr="profile-cover-2017.jpg"/>
          <p:cNvPicPr>
            <a:picLocks noChangeAspect="1"/>
          </p:cNvPicPr>
          <p:nvPr userDrawn="1"/>
        </p:nvPicPr>
        <p:blipFill>
          <a:blip r:embed="rId2"/>
          <a:srcRect l="1464" r="1464" b="78647"/>
          <a:stretch>
            <a:fillRect/>
          </a:stretch>
        </p:blipFill>
        <p:spPr>
          <a:xfrm>
            <a:off x="0" y="975600"/>
            <a:ext cx="9144000" cy="839665"/>
          </a:xfrm>
          <a:prstGeom prst="rect">
            <a:avLst/>
          </a:prstGeom>
        </p:spPr>
      </p:pic>
      <p:cxnSp>
        <p:nvCxnSpPr>
          <p:cNvPr id="4" name="Connecteur droit 9"/>
          <p:cNvCxnSpPr/>
          <p:nvPr userDrawn="1"/>
        </p:nvCxnSpPr>
        <p:spPr>
          <a:xfrm>
            <a:off x="0" y="975600"/>
            <a:ext cx="9144000" cy="1588"/>
          </a:xfrm>
          <a:prstGeom prst="line">
            <a:avLst/>
          </a:prstGeom>
          <a:ln w="19050">
            <a:solidFill>
              <a:srgbClr val="E30613"/>
            </a:solidFill>
          </a:ln>
        </p:spPr>
        <p:style>
          <a:lnRef idx="1">
            <a:schemeClr val="accent6"/>
          </a:lnRef>
          <a:fillRef idx="0">
            <a:schemeClr val="accent6"/>
          </a:fillRef>
          <a:effectRef idx="0">
            <a:schemeClr val="accent6"/>
          </a:effectRef>
          <a:fontRef idx="minor">
            <a:schemeClr val="tx1"/>
          </a:fontRef>
        </p:style>
      </p:cxnSp>
      <p:cxnSp>
        <p:nvCxnSpPr>
          <p:cNvPr id="5" name="Connecteur droit 10"/>
          <p:cNvCxnSpPr/>
          <p:nvPr userDrawn="1"/>
        </p:nvCxnSpPr>
        <p:spPr>
          <a:xfrm>
            <a:off x="0" y="1818000"/>
            <a:ext cx="9144000" cy="1588"/>
          </a:xfrm>
          <a:prstGeom prst="line">
            <a:avLst/>
          </a:prstGeom>
          <a:ln w="19050">
            <a:solidFill>
              <a:srgbClr val="E30613"/>
            </a:solidFill>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113856293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ext slide">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504000" y="404664"/>
            <a:ext cx="8100000" cy="480251"/>
          </a:xfrm>
        </p:spPr>
        <p:txBody>
          <a:bodyPr/>
          <a:lstStyle>
            <a:lvl1pPr>
              <a:defRPr/>
            </a:lvl1pPr>
          </a:lstStyle>
          <a:p>
            <a:r>
              <a:rPr lang="en-GB" noProof="0" dirty="0"/>
              <a:t>Title</a:t>
            </a:r>
          </a:p>
        </p:txBody>
      </p:sp>
      <p:sp>
        <p:nvSpPr>
          <p:cNvPr id="3" name="Espace réservé du contenu 2"/>
          <p:cNvSpPr>
            <a:spLocks noGrp="1"/>
          </p:cNvSpPr>
          <p:nvPr>
            <p:ph idx="1" hasCustomPrompt="1"/>
          </p:nvPr>
        </p:nvSpPr>
        <p:spPr>
          <a:xfrm>
            <a:off x="504000" y="1440000"/>
            <a:ext cx="8100000" cy="4896000"/>
          </a:xfrm>
        </p:spPr>
        <p:txBody>
          <a:bodyPr>
            <a:noAutofit/>
          </a:bodyPr>
          <a:lstStyle>
            <a:lvl1pPr>
              <a:defRPr sz="2400" baseline="0"/>
            </a:lvl1pPr>
            <a:lvl2pPr marL="360000" indent="-360000">
              <a:spcBef>
                <a:spcPts val="2400"/>
              </a:spcBef>
              <a:buSzPct val="110000"/>
              <a:defRPr sz="2400"/>
            </a:lvl2pPr>
            <a:lvl3pPr marL="360000">
              <a:defRPr sz="2400"/>
            </a:lvl3pPr>
            <a:lvl5pPr>
              <a:defRPr/>
            </a:lvl5pPr>
          </a:lstStyle>
          <a:p>
            <a:pPr lvl="1"/>
            <a:r>
              <a:rPr lang="en-GB" noProof="0" dirty="0"/>
              <a:t>Text </a:t>
            </a:r>
          </a:p>
          <a:p>
            <a:pPr lvl="2"/>
            <a:r>
              <a:rPr lang="en-GB" noProof="0" dirty="0"/>
              <a:t>Text </a:t>
            </a:r>
          </a:p>
        </p:txBody>
      </p:sp>
      <p:cxnSp>
        <p:nvCxnSpPr>
          <p:cNvPr id="7" name="Connecteur droit 6"/>
          <p:cNvCxnSpPr/>
          <p:nvPr userDrawn="1"/>
        </p:nvCxnSpPr>
        <p:spPr>
          <a:xfrm>
            <a:off x="0" y="975600"/>
            <a:ext cx="9144000" cy="1588"/>
          </a:xfrm>
          <a:prstGeom prst="line">
            <a:avLst/>
          </a:prstGeom>
          <a:ln w="19050">
            <a:solidFill>
              <a:srgbClr val="E30613"/>
            </a:solidFill>
          </a:ln>
        </p:spPr>
        <p:style>
          <a:lnRef idx="1">
            <a:schemeClr val="accent6"/>
          </a:lnRef>
          <a:fillRef idx="0">
            <a:schemeClr val="accent6"/>
          </a:fillRef>
          <a:effectRef idx="0">
            <a:schemeClr val="accent6"/>
          </a:effectRef>
          <a:fontRef idx="minor">
            <a:schemeClr val="tx1"/>
          </a:fontRef>
        </p:style>
      </p:cxnSp>
      <p:cxnSp>
        <p:nvCxnSpPr>
          <p:cNvPr id="9" name="Connecteur droit 8"/>
          <p:cNvCxnSpPr/>
          <p:nvPr userDrawn="1"/>
        </p:nvCxnSpPr>
        <p:spPr>
          <a:xfrm>
            <a:off x="0" y="6856413"/>
            <a:ext cx="9144000" cy="1588"/>
          </a:xfrm>
          <a:prstGeom prst="line">
            <a:avLst/>
          </a:prstGeom>
          <a:ln w="19050">
            <a:solidFill>
              <a:srgbClr val="E30613"/>
            </a:solidFill>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28280546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Key message 1">
    <p:spTree>
      <p:nvGrpSpPr>
        <p:cNvPr id="1" name=""/>
        <p:cNvGrpSpPr/>
        <p:nvPr/>
      </p:nvGrpSpPr>
      <p:grpSpPr>
        <a:xfrm>
          <a:off x="0" y="0"/>
          <a:ext cx="0" cy="0"/>
          <a:chOff x="0" y="0"/>
          <a:chExt cx="0" cy="0"/>
        </a:xfrm>
      </p:grpSpPr>
      <p:sp>
        <p:nvSpPr>
          <p:cNvPr id="3" name="Espace réservé du contenu 2"/>
          <p:cNvSpPr>
            <a:spLocks noGrp="1"/>
          </p:cNvSpPr>
          <p:nvPr>
            <p:ph idx="1" hasCustomPrompt="1"/>
          </p:nvPr>
        </p:nvSpPr>
        <p:spPr>
          <a:xfrm>
            <a:off x="504000" y="540000"/>
            <a:ext cx="8100000" cy="5760000"/>
          </a:xfrm>
        </p:spPr>
        <p:txBody>
          <a:bodyPr anchor="ctr" anchorCtr="0">
            <a:noAutofit/>
          </a:bodyPr>
          <a:lstStyle>
            <a:lvl1pPr algn="ctr">
              <a:defRPr sz="6000" cap="none" baseline="0">
                <a:effectLst>
                  <a:outerShdw blurRad="38100" dist="12700" dir="2700000" algn="tl">
                    <a:srgbClr val="000000">
                      <a:alpha val="50000"/>
                    </a:srgbClr>
                  </a:outerShdw>
                </a:effectLst>
              </a:defRPr>
            </a:lvl1pPr>
            <a:lvl5pPr>
              <a:defRPr/>
            </a:lvl5pPr>
          </a:lstStyle>
          <a:p>
            <a:r>
              <a:rPr lang="en-GB" noProof="0" dirty="0"/>
              <a:t>Add your key </a:t>
            </a:r>
            <a:br>
              <a:rPr lang="en-GB" noProof="0" dirty="0"/>
            </a:br>
            <a:r>
              <a:rPr lang="en-GB" noProof="0" dirty="0"/>
              <a:t>message here</a:t>
            </a:r>
          </a:p>
        </p:txBody>
      </p:sp>
      <p:cxnSp>
        <p:nvCxnSpPr>
          <p:cNvPr id="9" name="Connecteur droit 8"/>
          <p:cNvCxnSpPr/>
          <p:nvPr userDrawn="1"/>
        </p:nvCxnSpPr>
        <p:spPr>
          <a:xfrm>
            <a:off x="0" y="5364000"/>
            <a:ext cx="9144000" cy="1588"/>
          </a:xfrm>
          <a:prstGeom prst="line">
            <a:avLst/>
          </a:prstGeom>
          <a:ln w="19050">
            <a:solidFill>
              <a:srgbClr val="E30613"/>
            </a:solidFill>
          </a:ln>
        </p:spPr>
        <p:style>
          <a:lnRef idx="1">
            <a:schemeClr val="accent6"/>
          </a:lnRef>
          <a:fillRef idx="0">
            <a:schemeClr val="accent6"/>
          </a:fillRef>
          <a:effectRef idx="0">
            <a:schemeClr val="accent6"/>
          </a:effectRef>
          <a:fontRef idx="minor">
            <a:schemeClr val="tx1"/>
          </a:fontRef>
        </p:style>
      </p:cxnSp>
      <p:cxnSp>
        <p:nvCxnSpPr>
          <p:cNvPr id="6" name="Connecteur droit 8"/>
          <p:cNvCxnSpPr/>
          <p:nvPr userDrawn="1"/>
        </p:nvCxnSpPr>
        <p:spPr>
          <a:xfrm>
            <a:off x="0" y="1494000"/>
            <a:ext cx="9144000" cy="1588"/>
          </a:xfrm>
          <a:prstGeom prst="line">
            <a:avLst/>
          </a:prstGeom>
          <a:ln w="19050">
            <a:solidFill>
              <a:srgbClr val="E30613"/>
            </a:solidFill>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73207635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Figure slide">
    <p:spTree>
      <p:nvGrpSpPr>
        <p:cNvPr id="1" name=""/>
        <p:cNvGrpSpPr/>
        <p:nvPr/>
      </p:nvGrpSpPr>
      <p:grpSpPr>
        <a:xfrm>
          <a:off x="0" y="0"/>
          <a:ext cx="0" cy="0"/>
          <a:chOff x="0" y="0"/>
          <a:chExt cx="0" cy="0"/>
        </a:xfrm>
      </p:grpSpPr>
      <p:sp>
        <p:nvSpPr>
          <p:cNvPr id="3" name="Espace réservé du contenu 2"/>
          <p:cNvSpPr>
            <a:spLocks noGrp="1"/>
          </p:cNvSpPr>
          <p:nvPr>
            <p:ph idx="1" hasCustomPrompt="1"/>
          </p:nvPr>
        </p:nvSpPr>
        <p:spPr>
          <a:xfrm>
            <a:off x="504000" y="1440000"/>
            <a:ext cx="8100000" cy="4896000"/>
          </a:xfrm>
        </p:spPr>
        <p:txBody>
          <a:bodyPr>
            <a:noAutofit/>
          </a:bodyPr>
          <a:lstStyle>
            <a:lvl1pPr>
              <a:defRPr sz="2400"/>
            </a:lvl1pPr>
            <a:lvl2pPr marL="360000" indent="-360000">
              <a:spcBef>
                <a:spcPts val="2400"/>
              </a:spcBef>
              <a:buSzPct val="110000"/>
              <a:defRPr sz="2400"/>
            </a:lvl2pPr>
            <a:lvl3pPr marL="360000">
              <a:defRPr sz="2400"/>
            </a:lvl3pPr>
            <a:lvl5pPr>
              <a:defRPr/>
            </a:lvl5pPr>
          </a:lstStyle>
          <a:p>
            <a:pPr lvl="0"/>
            <a:r>
              <a:rPr lang="en-GB" noProof="0" dirty="0"/>
              <a:t>Add your figure/ table/ image/ plain text here</a:t>
            </a:r>
          </a:p>
        </p:txBody>
      </p:sp>
      <p:cxnSp>
        <p:nvCxnSpPr>
          <p:cNvPr id="7" name="Connecteur droit 6"/>
          <p:cNvCxnSpPr/>
          <p:nvPr userDrawn="1"/>
        </p:nvCxnSpPr>
        <p:spPr>
          <a:xfrm>
            <a:off x="0" y="975600"/>
            <a:ext cx="9144000" cy="1588"/>
          </a:xfrm>
          <a:prstGeom prst="line">
            <a:avLst/>
          </a:prstGeom>
          <a:ln w="19050">
            <a:solidFill>
              <a:srgbClr val="E30613"/>
            </a:solidFill>
          </a:ln>
        </p:spPr>
        <p:style>
          <a:lnRef idx="1">
            <a:schemeClr val="accent6"/>
          </a:lnRef>
          <a:fillRef idx="0">
            <a:schemeClr val="accent6"/>
          </a:fillRef>
          <a:effectRef idx="0">
            <a:schemeClr val="accent6"/>
          </a:effectRef>
          <a:fontRef idx="minor">
            <a:schemeClr val="tx1"/>
          </a:fontRef>
        </p:style>
      </p:cxnSp>
      <p:cxnSp>
        <p:nvCxnSpPr>
          <p:cNvPr id="9" name="Connecteur droit 8"/>
          <p:cNvCxnSpPr/>
          <p:nvPr userDrawn="1"/>
        </p:nvCxnSpPr>
        <p:spPr>
          <a:xfrm>
            <a:off x="0" y="6856413"/>
            <a:ext cx="9144000" cy="1588"/>
          </a:xfrm>
          <a:prstGeom prst="line">
            <a:avLst/>
          </a:prstGeom>
          <a:ln w="19050">
            <a:solidFill>
              <a:srgbClr val="E30613"/>
            </a:solidFill>
          </a:ln>
        </p:spPr>
        <p:style>
          <a:lnRef idx="1">
            <a:schemeClr val="accent6"/>
          </a:lnRef>
          <a:fillRef idx="0">
            <a:schemeClr val="accent6"/>
          </a:fillRef>
          <a:effectRef idx="0">
            <a:schemeClr val="accent6"/>
          </a:effectRef>
          <a:fontRef idx="minor">
            <a:schemeClr val="tx1"/>
          </a:fontRef>
        </p:style>
      </p:cxnSp>
      <p:sp>
        <p:nvSpPr>
          <p:cNvPr id="6" name="Titre 1"/>
          <p:cNvSpPr>
            <a:spLocks noGrp="1"/>
          </p:cNvSpPr>
          <p:nvPr>
            <p:ph type="title" hasCustomPrompt="1"/>
          </p:nvPr>
        </p:nvSpPr>
        <p:spPr>
          <a:xfrm>
            <a:off x="504000" y="404664"/>
            <a:ext cx="8100000" cy="480251"/>
          </a:xfrm>
        </p:spPr>
        <p:txBody>
          <a:bodyPr/>
          <a:lstStyle>
            <a:lvl1pPr>
              <a:defRPr/>
            </a:lvl1pPr>
          </a:lstStyle>
          <a:p>
            <a:r>
              <a:rPr lang="en-GB" noProof="0" dirty="0"/>
              <a:t>Title</a:t>
            </a:r>
          </a:p>
        </p:txBody>
      </p:sp>
    </p:spTree>
    <p:extLst>
      <p:ext uri="{BB962C8B-B14F-4D97-AF65-F5344CB8AC3E}">
        <p14:creationId xmlns:p14="http://schemas.microsoft.com/office/powerpoint/2010/main" val="178439230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ox slide">
    <p:spTree>
      <p:nvGrpSpPr>
        <p:cNvPr id="1" name=""/>
        <p:cNvGrpSpPr/>
        <p:nvPr/>
      </p:nvGrpSpPr>
      <p:grpSpPr>
        <a:xfrm>
          <a:off x="0" y="0"/>
          <a:ext cx="0" cy="0"/>
          <a:chOff x="0" y="0"/>
          <a:chExt cx="0" cy="0"/>
        </a:xfrm>
      </p:grpSpPr>
      <p:cxnSp>
        <p:nvCxnSpPr>
          <p:cNvPr id="7" name="Connecteur droit 6"/>
          <p:cNvCxnSpPr/>
          <p:nvPr userDrawn="1"/>
        </p:nvCxnSpPr>
        <p:spPr>
          <a:xfrm>
            <a:off x="0" y="975600"/>
            <a:ext cx="9144000" cy="1588"/>
          </a:xfrm>
          <a:prstGeom prst="line">
            <a:avLst/>
          </a:prstGeom>
          <a:ln w="19050">
            <a:solidFill>
              <a:srgbClr val="E30613"/>
            </a:solidFill>
          </a:ln>
        </p:spPr>
        <p:style>
          <a:lnRef idx="1">
            <a:schemeClr val="accent6"/>
          </a:lnRef>
          <a:fillRef idx="0">
            <a:schemeClr val="accent6"/>
          </a:fillRef>
          <a:effectRef idx="0">
            <a:schemeClr val="accent6"/>
          </a:effectRef>
          <a:fontRef idx="minor">
            <a:schemeClr val="tx1"/>
          </a:fontRef>
        </p:style>
      </p:cxnSp>
      <p:cxnSp>
        <p:nvCxnSpPr>
          <p:cNvPr id="9" name="Connecteur droit 8"/>
          <p:cNvCxnSpPr/>
          <p:nvPr userDrawn="1"/>
        </p:nvCxnSpPr>
        <p:spPr>
          <a:xfrm>
            <a:off x="0" y="6856413"/>
            <a:ext cx="9144000" cy="1588"/>
          </a:xfrm>
          <a:prstGeom prst="line">
            <a:avLst/>
          </a:prstGeom>
          <a:ln w="19050">
            <a:solidFill>
              <a:srgbClr val="E30613"/>
            </a:solidFill>
          </a:ln>
        </p:spPr>
        <p:style>
          <a:lnRef idx="1">
            <a:schemeClr val="accent6"/>
          </a:lnRef>
          <a:fillRef idx="0">
            <a:schemeClr val="accent6"/>
          </a:fillRef>
          <a:effectRef idx="0">
            <a:schemeClr val="accent6"/>
          </a:effectRef>
          <a:fontRef idx="minor">
            <a:schemeClr val="tx1"/>
          </a:fontRef>
        </p:style>
      </p:cxnSp>
      <p:sp>
        <p:nvSpPr>
          <p:cNvPr id="17" name="Espace réservé du texte 16"/>
          <p:cNvSpPr>
            <a:spLocks noGrp="1"/>
          </p:cNvSpPr>
          <p:nvPr>
            <p:ph type="body" sz="quarter" idx="10" hasCustomPrompt="1"/>
          </p:nvPr>
        </p:nvSpPr>
        <p:spPr>
          <a:xfrm>
            <a:off x="4752000" y="1656000"/>
            <a:ext cx="3600000" cy="2052000"/>
          </a:xfrm>
          <a:solidFill>
            <a:schemeClr val="bg2"/>
          </a:solidFill>
          <a:ln>
            <a:noFill/>
          </a:ln>
          <a:effectLst>
            <a:outerShdw blurRad="50800" dist="38100" dir="5400000" algn="t" rotWithShape="0">
              <a:prstClr val="black">
                <a:alpha val="40000"/>
              </a:prstClr>
            </a:outerShdw>
          </a:effectLst>
        </p:spPr>
        <p:txBody>
          <a:bodyPr anchor="ctr" anchorCtr="0"/>
          <a:lstStyle>
            <a:lvl1pPr algn="ctr">
              <a:defRPr sz="2800" b="1">
                <a:solidFill>
                  <a:schemeClr val="bg1"/>
                </a:solidFill>
              </a:defRPr>
            </a:lvl1pPr>
          </a:lstStyle>
          <a:p>
            <a:pPr lvl="0"/>
            <a:r>
              <a:rPr lang="en-GB" noProof="0"/>
              <a:t>Add your key</a:t>
            </a:r>
            <a:br>
              <a:rPr lang="en-GB" noProof="0"/>
            </a:br>
            <a:r>
              <a:rPr lang="en-GB" noProof="0"/>
              <a:t>figure here</a:t>
            </a:r>
          </a:p>
        </p:txBody>
      </p:sp>
      <p:sp>
        <p:nvSpPr>
          <p:cNvPr id="18" name="Espace réservé du texte 16"/>
          <p:cNvSpPr>
            <a:spLocks noGrp="1"/>
          </p:cNvSpPr>
          <p:nvPr>
            <p:ph type="body" sz="quarter" idx="11" hasCustomPrompt="1"/>
          </p:nvPr>
        </p:nvSpPr>
        <p:spPr>
          <a:xfrm>
            <a:off x="792000" y="4104000"/>
            <a:ext cx="3600000" cy="2052000"/>
          </a:xfrm>
          <a:solidFill>
            <a:schemeClr val="bg2"/>
          </a:solidFill>
          <a:ln>
            <a:noFill/>
          </a:ln>
          <a:effectLst>
            <a:outerShdw blurRad="50800" dist="38100" dir="5400000" algn="t" rotWithShape="0">
              <a:prstClr val="black">
                <a:alpha val="40000"/>
              </a:prstClr>
            </a:outerShdw>
          </a:effectLst>
        </p:spPr>
        <p:txBody>
          <a:bodyPr anchor="ctr" anchorCtr="0"/>
          <a:lstStyle>
            <a:lvl1pPr algn="ctr">
              <a:defRPr sz="2800" b="1">
                <a:solidFill>
                  <a:schemeClr val="bg1"/>
                </a:solidFill>
              </a:defRPr>
            </a:lvl1pPr>
          </a:lstStyle>
          <a:p>
            <a:pPr lvl="0"/>
            <a:r>
              <a:rPr lang="en-GB" noProof="0"/>
              <a:t>Add your key</a:t>
            </a:r>
            <a:br>
              <a:rPr lang="en-GB" noProof="0"/>
            </a:br>
            <a:r>
              <a:rPr lang="en-GB" noProof="0"/>
              <a:t>figure here</a:t>
            </a:r>
          </a:p>
        </p:txBody>
      </p:sp>
      <p:sp>
        <p:nvSpPr>
          <p:cNvPr id="19" name="Espace réservé du texte 16"/>
          <p:cNvSpPr>
            <a:spLocks noGrp="1"/>
          </p:cNvSpPr>
          <p:nvPr>
            <p:ph type="body" sz="quarter" idx="12" hasCustomPrompt="1"/>
          </p:nvPr>
        </p:nvSpPr>
        <p:spPr>
          <a:xfrm>
            <a:off x="4752000" y="4104000"/>
            <a:ext cx="3600000" cy="2052000"/>
          </a:xfrm>
          <a:solidFill>
            <a:schemeClr val="accent1"/>
          </a:solidFill>
          <a:ln>
            <a:noFill/>
          </a:ln>
          <a:effectLst>
            <a:outerShdw blurRad="50800" dist="38100" dir="5400000" algn="t" rotWithShape="0">
              <a:prstClr val="black">
                <a:alpha val="40000"/>
              </a:prstClr>
            </a:outerShdw>
          </a:effectLst>
        </p:spPr>
        <p:txBody>
          <a:bodyPr anchor="ctr" anchorCtr="0"/>
          <a:lstStyle>
            <a:lvl1pPr algn="ctr">
              <a:defRPr sz="2800" b="1">
                <a:solidFill>
                  <a:schemeClr val="bg1"/>
                </a:solidFill>
              </a:defRPr>
            </a:lvl1pPr>
          </a:lstStyle>
          <a:p>
            <a:pPr lvl="0"/>
            <a:r>
              <a:rPr lang="en-GB" noProof="0"/>
              <a:t>Add your key</a:t>
            </a:r>
            <a:br>
              <a:rPr lang="en-GB" noProof="0"/>
            </a:br>
            <a:r>
              <a:rPr lang="en-GB" noProof="0"/>
              <a:t>figure here</a:t>
            </a:r>
          </a:p>
        </p:txBody>
      </p:sp>
      <p:sp>
        <p:nvSpPr>
          <p:cNvPr id="20" name="Espace réservé du texte 16"/>
          <p:cNvSpPr>
            <a:spLocks noGrp="1"/>
          </p:cNvSpPr>
          <p:nvPr>
            <p:ph type="body" sz="quarter" idx="13" hasCustomPrompt="1"/>
          </p:nvPr>
        </p:nvSpPr>
        <p:spPr>
          <a:xfrm>
            <a:off x="792000" y="1656000"/>
            <a:ext cx="3600000" cy="2052000"/>
          </a:xfrm>
          <a:solidFill>
            <a:schemeClr val="accent1"/>
          </a:solidFill>
          <a:ln>
            <a:noFill/>
          </a:ln>
          <a:effectLst>
            <a:outerShdw blurRad="50800" dist="38100" dir="5400000" algn="t" rotWithShape="0">
              <a:prstClr val="black">
                <a:alpha val="40000"/>
              </a:prstClr>
            </a:outerShdw>
          </a:effectLst>
        </p:spPr>
        <p:txBody>
          <a:bodyPr anchor="ctr" anchorCtr="0"/>
          <a:lstStyle>
            <a:lvl1pPr algn="ctr">
              <a:defRPr sz="2800" b="1">
                <a:solidFill>
                  <a:schemeClr val="bg1"/>
                </a:solidFill>
              </a:defRPr>
            </a:lvl1pPr>
          </a:lstStyle>
          <a:p>
            <a:pPr lvl="0"/>
            <a:r>
              <a:rPr lang="en-GB" noProof="0" dirty="0"/>
              <a:t>Add your key</a:t>
            </a:r>
            <a:br>
              <a:rPr lang="en-GB" noProof="0" dirty="0"/>
            </a:br>
            <a:r>
              <a:rPr lang="en-GB" noProof="0" dirty="0"/>
              <a:t>figure here</a:t>
            </a:r>
          </a:p>
        </p:txBody>
      </p:sp>
      <p:sp>
        <p:nvSpPr>
          <p:cNvPr id="10" name="Titre 1"/>
          <p:cNvSpPr>
            <a:spLocks noGrp="1"/>
          </p:cNvSpPr>
          <p:nvPr>
            <p:ph type="title" hasCustomPrompt="1"/>
          </p:nvPr>
        </p:nvSpPr>
        <p:spPr>
          <a:xfrm>
            <a:off x="504000" y="404664"/>
            <a:ext cx="8100000" cy="480251"/>
          </a:xfrm>
        </p:spPr>
        <p:txBody>
          <a:bodyPr/>
          <a:lstStyle>
            <a:lvl1pPr>
              <a:defRPr/>
            </a:lvl1pPr>
          </a:lstStyle>
          <a:p>
            <a:r>
              <a:rPr lang="en-GB" noProof="0" dirty="0"/>
              <a:t>Title</a:t>
            </a:r>
          </a:p>
        </p:txBody>
      </p:sp>
    </p:spTree>
    <p:extLst>
      <p:ext uri="{BB962C8B-B14F-4D97-AF65-F5344CB8AC3E}">
        <p14:creationId xmlns:p14="http://schemas.microsoft.com/office/powerpoint/2010/main" val="108563294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ox slide red">
    <p:spTree>
      <p:nvGrpSpPr>
        <p:cNvPr id="1" name=""/>
        <p:cNvGrpSpPr/>
        <p:nvPr/>
      </p:nvGrpSpPr>
      <p:grpSpPr>
        <a:xfrm>
          <a:off x="0" y="0"/>
          <a:ext cx="0" cy="0"/>
          <a:chOff x="0" y="0"/>
          <a:chExt cx="0" cy="0"/>
        </a:xfrm>
      </p:grpSpPr>
      <p:cxnSp>
        <p:nvCxnSpPr>
          <p:cNvPr id="7" name="Connecteur droit 6"/>
          <p:cNvCxnSpPr/>
          <p:nvPr userDrawn="1"/>
        </p:nvCxnSpPr>
        <p:spPr>
          <a:xfrm>
            <a:off x="0" y="975600"/>
            <a:ext cx="9144000" cy="1588"/>
          </a:xfrm>
          <a:prstGeom prst="line">
            <a:avLst/>
          </a:prstGeom>
          <a:ln w="19050">
            <a:solidFill>
              <a:srgbClr val="E30613"/>
            </a:solidFill>
          </a:ln>
        </p:spPr>
        <p:style>
          <a:lnRef idx="1">
            <a:schemeClr val="accent6"/>
          </a:lnRef>
          <a:fillRef idx="0">
            <a:schemeClr val="accent6"/>
          </a:fillRef>
          <a:effectRef idx="0">
            <a:schemeClr val="accent6"/>
          </a:effectRef>
          <a:fontRef idx="minor">
            <a:schemeClr val="tx1"/>
          </a:fontRef>
        </p:style>
      </p:cxnSp>
      <p:cxnSp>
        <p:nvCxnSpPr>
          <p:cNvPr id="9" name="Connecteur droit 8"/>
          <p:cNvCxnSpPr/>
          <p:nvPr userDrawn="1"/>
        </p:nvCxnSpPr>
        <p:spPr>
          <a:xfrm>
            <a:off x="0" y="6856413"/>
            <a:ext cx="9144000" cy="1588"/>
          </a:xfrm>
          <a:prstGeom prst="line">
            <a:avLst/>
          </a:prstGeom>
          <a:ln w="19050">
            <a:solidFill>
              <a:srgbClr val="E30613"/>
            </a:solidFill>
          </a:ln>
        </p:spPr>
        <p:style>
          <a:lnRef idx="1">
            <a:schemeClr val="accent6"/>
          </a:lnRef>
          <a:fillRef idx="0">
            <a:schemeClr val="accent6"/>
          </a:fillRef>
          <a:effectRef idx="0">
            <a:schemeClr val="accent6"/>
          </a:effectRef>
          <a:fontRef idx="minor">
            <a:schemeClr val="tx1"/>
          </a:fontRef>
        </p:style>
      </p:cxnSp>
      <p:sp>
        <p:nvSpPr>
          <p:cNvPr id="17" name="Espace réservé du texte 16"/>
          <p:cNvSpPr>
            <a:spLocks noGrp="1"/>
          </p:cNvSpPr>
          <p:nvPr>
            <p:ph type="body" sz="quarter" idx="10" hasCustomPrompt="1"/>
          </p:nvPr>
        </p:nvSpPr>
        <p:spPr>
          <a:xfrm>
            <a:off x="4752000" y="1656000"/>
            <a:ext cx="3600000" cy="2052000"/>
          </a:xfrm>
          <a:solidFill>
            <a:schemeClr val="accent2"/>
          </a:solidFill>
          <a:ln>
            <a:noFill/>
          </a:ln>
          <a:effectLst>
            <a:outerShdw blurRad="50800" dist="38100" dir="5400000" algn="t" rotWithShape="0">
              <a:prstClr val="black">
                <a:alpha val="40000"/>
              </a:prstClr>
            </a:outerShdw>
          </a:effectLst>
        </p:spPr>
        <p:txBody>
          <a:bodyPr anchor="ctr" anchorCtr="0"/>
          <a:lstStyle>
            <a:lvl1pPr algn="ctr">
              <a:defRPr sz="2800" b="1">
                <a:solidFill>
                  <a:schemeClr val="bg1"/>
                </a:solidFill>
              </a:defRPr>
            </a:lvl1pPr>
          </a:lstStyle>
          <a:p>
            <a:pPr lvl="0"/>
            <a:r>
              <a:rPr lang="en-GB" noProof="0" dirty="0"/>
              <a:t>Add your key</a:t>
            </a:r>
            <a:br>
              <a:rPr lang="en-GB" noProof="0" dirty="0"/>
            </a:br>
            <a:r>
              <a:rPr lang="en-GB" noProof="0" dirty="0"/>
              <a:t>figure here</a:t>
            </a:r>
          </a:p>
        </p:txBody>
      </p:sp>
      <p:sp>
        <p:nvSpPr>
          <p:cNvPr id="18" name="Espace réservé du texte 16"/>
          <p:cNvSpPr>
            <a:spLocks noGrp="1"/>
          </p:cNvSpPr>
          <p:nvPr>
            <p:ph type="body" sz="quarter" idx="11" hasCustomPrompt="1"/>
          </p:nvPr>
        </p:nvSpPr>
        <p:spPr>
          <a:xfrm>
            <a:off x="792000" y="4104000"/>
            <a:ext cx="3600000" cy="2052000"/>
          </a:xfrm>
          <a:solidFill>
            <a:schemeClr val="accent3"/>
          </a:solidFill>
          <a:ln>
            <a:solidFill>
              <a:schemeClr val="accent3"/>
            </a:solidFill>
          </a:ln>
          <a:effectLst>
            <a:outerShdw blurRad="50800" dist="38100" dir="5400000" algn="t" rotWithShape="0">
              <a:prstClr val="black">
                <a:alpha val="40000"/>
              </a:prstClr>
            </a:outerShdw>
          </a:effectLst>
        </p:spPr>
        <p:txBody>
          <a:bodyPr anchor="ctr" anchorCtr="0"/>
          <a:lstStyle>
            <a:lvl1pPr algn="ctr">
              <a:defRPr sz="2800" b="1">
                <a:solidFill>
                  <a:schemeClr val="bg1"/>
                </a:solidFill>
              </a:defRPr>
            </a:lvl1pPr>
          </a:lstStyle>
          <a:p>
            <a:pPr lvl="0"/>
            <a:r>
              <a:rPr lang="en-GB" noProof="0"/>
              <a:t>Add your key</a:t>
            </a:r>
            <a:br>
              <a:rPr lang="en-GB" noProof="0"/>
            </a:br>
            <a:r>
              <a:rPr lang="en-GB" noProof="0"/>
              <a:t>figure here</a:t>
            </a:r>
          </a:p>
        </p:txBody>
      </p:sp>
      <p:sp>
        <p:nvSpPr>
          <p:cNvPr id="19" name="Espace réservé du texte 16"/>
          <p:cNvSpPr>
            <a:spLocks noGrp="1"/>
          </p:cNvSpPr>
          <p:nvPr>
            <p:ph type="body" sz="quarter" idx="12" hasCustomPrompt="1"/>
          </p:nvPr>
        </p:nvSpPr>
        <p:spPr>
          <a:xfrm>
            <a:off x="4752000" y="4104000"/>
            <a:ext cx="3600000" cy="2052000"/>
          </a:xfrm>
          <a:solidFill>
            <a:schemeClr val="accent1"/>
          </a:solidFill>
          <a:ln>
            <a:noFill/>
          </a:ln>
          <a:effectLst>
            <a:outerShdw blurRad="50800" dist="38100" dir="5400000" algn="t" rotWithShape="0">
              <a:prstClr val="black">
                <a:alpha val="40000"/>
              </a:prstClr>
            </a:outerShdw>
          </a:effectLst>
        </p:spPr>
        <p:txBody>
          <a:bodyPr anchor="ctr" anchorCtr="0"/>
          <a:lstStyle>
            <a:lvl1pPr algn="ctr">
              <a:defRPr sz="2800" b="1">
                <a:solidFill>
                  <a:schemeClr val="bg1"/>
                </a:solidFill>
              </a:defRPr>
            </a:lvl1pPr>
          </a:lstStyle>
          <a:p>
            <a:pPr lvl="0"/>
            <a:r>
              <a:rPr lang="en-GB" noProof="0"/>
              <a:t>Add your key</a:t>
            </a:r>
            <a:br>
              <a:rPr lang="en-GB" noProof="0"/>
            </a:br>
            <a:r>
              <a:rPr lang="en-GB" noProof="0"/>
              <a:t>figure here</a:t>
            </a:r>
          </a:p>
        </p:txBody>
      </p:sp>
      <p:sp>
        <p:nvSpPr>
          <p:cNvPr id="20" name="Espace réservé du texte 16"/>
          <p:cNvSpPr>
            <a:spLocks noGrp="1"/>
          </p:cNvSpPr>
          <p:nvPr>
            <p:ph type="body" sz="quarter" idx="13" hasCustomPrompt="1"/>
          </p:nvPr>
        </p:nvSpPr>
        <p:spPr>
          <a:xfrm>
            <a:off x="792000" y="1656000"/>
            <a:ext cx="3600000" cy="2052000"/>
          </a:xfrm>
          <a:solidFill>
            <a:schemeClr val="accent1"/>
          </a:solidFill>
          <a:ln>
            <a:noFill/>
          </a:ln>
          <a:effectLst>
            <a:outerShdw blurRad="50800" dist="38100" dir="5400000" algn="t" rotWithShape="0">
              <a:prstClr val="black">
                <a:alpha val="40000"/>
              </a:prstClr>
            </a:outerShdw>
          </a:effectLst>
        </p:spPr>
        <p:txBody>
          <a:bodyPr anchor="ctr" anchorCtr="0"/>
          <a:lstStyle>
            <a:lvl1pPr algn="ctr">
              <a:defRPr sz="2800" b="1">
                <a:solidFill>
                  <a:schemeClr val="bg1"/>
                </a:solidFill>
              </a:defRPr>
            </a:lvl1pPr>
          </a:lstStyle>
          <a:p>
            <a:pPr lvl="0"/>
            <a:r>
              <a:rPr lang="en-GB" noProof="0"/>
              <a:t>Add your key</a:t>
            </a:r>
            <a:br>
              <a:rPr lang="en-GB" noProof="0"/>
            </a:br>
            <a:r>
              <a:rPr lang="en-GB" noProof="0"/>
              <a:t>figure here</a:t>
            </a:r>
          </a:p>
        </p:txBody>
      </p:sp>
      <p:sp>
        <p:nvSpPr>
          <p:cNvPr id="10" name="Titre 1"/>
          <p:cNvSpPr>
            <a:spLocks noGrp="1"/>
          </p:cNvSpPr>
          <p:nvPr>
            <p:ph type="title" hasCustomPrompt="1"/>
          </p:nvPr>
        </p:nvSpPr>
        <p:spPr>
          <a:xfrm>
            <a:off x="504000" y="404664"/>
            <a:ext cx="8100000" cy="480251"/>
          </a:xfrm>
        </p:spPr>
        <p:txBody>
          <a:bodyPr/>
          <a:lstStyle>
            <a:lvl1pPr>
              <a:defRPr/>
            </a:lvl1pPr>
          </a:lstStyle>
          <a:p>
            <a:r>
              <a:rPr lang="en-GB" noProof="0" dirty="0"/>
              <a:t>Title</a:t>
            </a:r>
          </a:p>
        </p:txBody>
      </p:sp>
    </p:spTree>
    <p:extLst>
      <p:ext uri="{BB962C8B-B14F-4D97-AF65-F5344CB8AC3E}">
        <p14:creationId xmlns:p14="http://schemas.microsoft.com/office/powerpoint/2010/main" val="198865207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ox slide blue">
    <p:spTree>
      <p:nvGrpSpPr>
        <p:cNvPr id="1" name=""/>
        <p:cNvGrpSpPr/>
        <p:nvPr/>
      </p:nvGrpSpPr>
      <p:grpSpPr>
        <a:xfrm>
          <a:off x="0" y="0"/>
          <a:ext cx="0" cy="0"/>
          <a:chOff x="0" y="0"/>
          <a:chExt cx="0" cy="0"/>
        </a:xfrm>
      </p:grpSpPr>
      <p:cxnSp>
        <p:nvCxnSpPr>
          <p:cNvPr id="7" name="Connecteur droit 6"/>
          <p:cNvCxnSpPr/>
          <p:nvPr userDrawn="1"/>
        </p:nvCxnSpPr>
        <p:spPr>
          <a:xfrm>
            <a:off x="0" y="975600"/>
            <a:ext cx="9144000" cy="1588"/>
          </a:xfrm>
          <a:prstGeom prst="line">
            <a:avLst/>
          </a:prstGeom>
          <a:ln w="19050">
            <a:solidFill>
              <a:srgbClr val="E30613"/>
            </a:solidFill>
          </a:ln>
        </p:spPr>
        <p:style>
          <a:lnRef idx="1">
            <a:schemeClr val="accent6"/>
          </a:lnRef>
          <a:fillRef idx="0">
            <a:schemeClr val="accent6"/>
          </a:fillRef>
          <a:effectRef idx="0">
            <a:schemeClr val="accent6"/>
          </a:effectRef>
          <a:fontRef idx="minor">
            <a:schemeClr val="tx1"/>
          </a:fontRef>
        </p:style>
      </p:cxnSp>
      <p:cxnSp>
        <p:nvCxnSpPr>
          <p:cNvPr id="9" name="Connecteur droit 8"/>
          <p:cNvCxnSpPr/>
          <p:nvPr userDrawn="1"/>
        </p:nvCxnSpPr>
        <p:spPr>
          <a:xfrm>
            <a:off x="0" y="6856413"/>
            <a:ext cx="9144000" cy="1588"/>
          </a:xfrm>
          <a:prstGeom prst="line">
            <a:avLst/>
          </a:prstGeom>
          <a:ln w="19050">
            <a:solidFill>
              <a:srgbClr val="E30613"/>
            </a:solidFill>
          </a:ln>
        </p:spPr>
        <p:style>
          <a:lnRef idx="1">
            <a:schemeClr val="accent6"/>
          </a:lnRef>
          <a:fillRef idx="0">
            <a:schemeClr val="accent6"/>
          </a:fillRef>
          <a:effectRef idx="0">
            <a:schemeClr val="accent6"/>
          </a:effectRef>
          <a:fontRef idx="minor">
            <a:schemeClr val="tx1"/>
          </a:fontRef>
        </p:style>
      </p:cxnSp>
      <p:sp>
        <p:nvSpPr>
          <p:cNvPr id="17" name="Espace réservé du texte 16"/>
          <p:cNvSpPr>
            <a:spLocks noGrp="1"/>
          </p:cNvSpPr>
          <p:nvPr>
            <p:ph type="body" sz="quarter" idx="10" hasCustomPrompt="1"/>
          </p:nvPr>
        </p:nvSpPr>
        <p:spPr>
          <a:xfrm>
            <a:off x="4752000" y="1656000"/>
            <a:ext cx="3600000" cy="2052000"/>
          </a:xfrm>
          <a:solidFill>
            <a:schemeClr val="accent3"/>
          </a:solidFill>
          <a:ln>
            <a:noFill/>
          </a:ln>
          <a:effectLst>
            <a:outerShdw blurRad="50800" dist="38100" dir="5400000" algn="t" rotWithShape="0">
              <a:prstClr val="black">
                <a:alpha val="40000"/>
              </a:prstClr>
            </a:outerShdw>
          </a:effectLst>
        </p:spPr>
        <p:txBody>
          <a:bodyPr anchor="ctr" anchorCtr="0"/>
          <a:lstStyle>
            <a:lvl1pPr algn="ctr">
              <a:defRPr sz="2800" b="1">
                <a:solidFill>
                  <a:schemeClr val="bg1"/>
                </a:solidFill>
              </a:defRPr>
            </a:lvl1pPr>
          </a:lstStyle>
          <a:p>
            <a:pPr lvl="0"/>
            <a:r>
              <a:rPr lang="en-GB" noProof="0"/>
              <a:t>Add your key</a:t>
            </a:r>
            <a:br>
              <a:rPr lang="en-GB" noProof="0"/>
            </a:br>
            <a:r>
              <a:rPr lang="en-GB" noProof="0"/>
              <a:t>figure here</a:t>
            </a:r>
          </a:p>
        </p:txBody>
      </p:sp>
      <p:sp>
        <p:nvSpPr>
          <p:cNvPr id="18" name="Espace réservé du texte 16"/>
          <p:cNvSpPr>
            <a:spLocks noGrp="1"/>
          </p:cNvSpPr>
          <p:nvPr>
            <p:ph type="body" sz="quarter" idx="11" hasCustomPrompt="1"/>
          </p:nvPr>
        </p:nvSpPr>
        <p:spPr>
          <a:xfrm>
            <a:off x="792000" y="4104000"/>
            <a:ext cx="3600000" cy="2052000"/>
          </a:xfrm>
          <a:solidFill>
            <a:srgbClr val="2E2C7E"/>
          </a:solidFill>
          <a:ln>
            <a:noFill/>
          </a:ln>
          <a:effectLst>
            <a:outerShdw blurRad="50800" dist="38100" dir="5400000" algn="t" rotWithShape="0">
              <a:prstClr val="black">
                <a:alpha val="40000"/>
              </a:prstClr>
            </a:outerShdw>
          </a:effectLst>
        </p:spPr>
        <p:txBody>
          <a:bodyPr anchor="ctr" anchorCtr="0"/>
          <a:lstStyle>
            <a:lvl1pPr algn="ctr">
              <a:defRPr sz="2800" b="1">
                <a:solidFill>
                  <a:schemeClr val="bg1"/>
                </a:solidFill>
              </a:defRPr>
            </a:lvl1pPr>
          </a:lstStyle>
          <a:p>
            <a:pPr lvl="0"/>
            <a:r>
              <a:rPr lang="en-GB" noProof="0"/>
              <a:t>Add your key</a:t>
            </a:r>
            <a:br>
              <a:rPr lang="en-GB" noProof="0"/>
            </a:br>
            <a:r>
              <a:rPr lang="en-GB" noProof="0"/>
              <a:t>figure here</a:t>
            </a:r>
          </a:p>
        </p:txBody>
      </p:sp>
      <p:sp>
        <p:nvSpPr>
          <p:cNvPr id="19" name="Espace réservé du texte 16"/>
          <p:cNvSpPr>
            <a:spLocks noGrp="1"/>
          </p:cNvSpPr>
          <p:nvPr>
            <p:ph type="body" sz="quarter" idx="12" hasCustomPrompt="1"/>
          </p:nvPr>
        </p:nvSpPr>
        <p:spPr>
          <a:xfrm>
            <a:off x="4752000" y="4104000"/>
            <a:ext cx="3600000" cy="2052000"/>
          </a:xfrm>
          <a:solidFill>
            <a:schemeClr val="accent1"/>
          </a:solidFill>
          <a:ln>
            <a:noFill/>
          </a:ln>
          <a:effectLst>
            <a:outerShdw blurRad="50800" dist="38100" dir="5400000" algn="t" rotWithShape="0">
              <a:prstClr val="black">
                <a:alpha val="40000"/>
              </a:prstClr>
            </a:outerShdw>
          </a:effectLst>
        </p:spPr>
        <p:txBody>
          <a:bodyPr anchor="ctr" anchorCtr="0"/>
          <a:lstStyle>
            <a:lvl1pPr algn="ctr">
              <a:defRPr sz="2800" b="1">
                <a:solidFill>
                  <a:schemeClr val="bg1"/>
                </a:solidFill>
              </a:defRPr>
            </a:lvl1pPr>
          </a:lstStyle>
          <a:p>
            <a:pPr lvl="0"/>
            <a:r>
              <a:rPr lang="en-GB" noProof="0"/>
              <a:t>Add your key</a:t>
            </a:r>
            <a:br>
              <a:rPr lang="en-GB" noProof="0"/>
            </a:br>
            <a:r>
              <a:rPr lang="en-GB" noProof="0"/>
              <a:t>figure here</a:t>
            </a:r>
          </a:p>
        </p:txBody>
      </p:sp>
      <p:sp>
        <p:nvSpPr>
          <p:cNvPr id="20" name="Espace réservé du texte 16"/>
          <p:cNvSpPr>
            <a:spLocks noGrp="1"/>
          </p:cNvSpPr>
          <p:nvPr>
            <p:ph type="body" sz="quarter" idx="13" hasCustomPrompt="1"/>
          </p:nvPr>
        </p:nvSpPr>
        <p:spPr>
          <a:xfrm>
            <a:off x="792000" y="1656000"/>
            <a:ext cx="3600000" cy="2052000"/>
          </a:xfrm>
          <a:solidFill>
            <a:schemeClr val="accent1"/>
          </a:solidFill>
          <a:ln>
            <a:noFill/>
          </a:ln>
          <a:effectLst>
            <a:outerShdw blurRad="50800" dist="38100" dir="5400000" algn="t" rotWithShape="0">
              <a:prstClr val="black">
                <a:alpha val="40000"/>
              </a:prstClr>
            </a:outerShdw>
          </a:effectLst>
        </p:spPr>
        <p:txBody>
          <a:bodyPr anchor="ctr" anchorCtr="0"/>
          <a:lstStyle>
            <a:lvl1pPr algn="ctr">
              <a:defRPr sz="2800" b="1">
                <a:solidFill>
                  <a:schemeClr val="bg1"/>
                </a:solidFill>
              </a:defRPr>
            </a:lvl1pPr>
          </a:lstStyle>
          <a:p>
            <a:pPr lvl="0"/>
            <a:r>
              <a:rPr lang="en-GB" noProof="0"/>
              <a:t>Add your key</a:t>
            </a:r>
            <a:br>
              <a:rPr lang="en-GB" noProof="0"/>
            </a:br>
            <a:r>
              <a:rPr lang="en-GB" noProof="0"/>
              <a:t>figure here</a:t>
            </a:r>
          </a:p>
        </p:txBody>
      </p:sp>
      <p:sp>
        <p:nvSpPr>
          <p:cNvPr id="10" name="Titre 1"/>
          <p:cNvSpPr>
            <a:spLocks noGrp="1"/>
          </p:cNvSpPr>
          <p:nvPr>
            <p:ph type="title" hasCustomPrompt="1"/>
          </p:nvPr>
        </p:nvSpPr>
        <p:spPr>
          <a:xfrm>
            <a:off x="504000" y="404664"/>
            <a:ext cx="8100000" cy="480251"/>
          </a:xfrm>
        </p:spPr>
        <p:txBody>
          <a:bodyPr/>
          <a:lstStyle>
            <a:lvl1pPr>
              <a:defRPr/>
            </a:lvl1pPr>
          </a:lstStyle>
          <a:p>
            <a:r>
              <a:rPr lang="en-GB" noProof="0" dirty="0"/>
              <a:t>Title</a:t>
            </a:r>
          </a:p>
        </p:txBody>
      </p:sp>
    </p:spTree>
    <p:extLst>
      <p:ext uri="{BB962C8B-B14F-4D97-AF65-F5344CB8AC3E}">
        <p14:creationId xmlns:p14="http://schemas.microsoft.com/office/powerpoint/2010/main" val="1476231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u avec légende">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3707904" y="1412776"/>
            <a:ext cx="5040000" cy="5040560"/>
          </a:xfrm>
          <a:prstGeom prst="rect">
            <a:avLst/>
          </a:prstGeom>
        </p:spPr>
        <p:txBody>
          <a:bodyPr/>
          <a:lstStyle>
            <a:lvl1pPr marL="0" indent="0">
              <a:buNone/>
              <a:defRPr lang="fr-FR" sz="1800" kern="1200" dirty="0">
                <a:solidFill>
                  <a:schemeClr val="bg1">
                    <a:lumMod val="50000"/>
                  </a:schemeClr>
                </a:solidFill>
                <a:latin typeface="Arial" pitchFamily="34" charset="0"/>
                <a:ea typeface="+mn-ea"/>
                <a:cs typeface="Arial" pitchFamily="34" charset="0"/>
              </a:defRPr>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endParaRPr lang="fr-FR" dirty="0"/>
          </a:p>
        </p:txBody>
      </p:sp>
      <p:sp>
        <p:nvSpPr>
          <p:cNvPr id="4" name="Espace réservé du texte 3"/>
          <p:cNvSpPr>
            <a:spLocks noGrp="1"/>
          </p:cNvSpPr>
          <p:nvPr>
            <p:ph type="body" sz="half" idx="2"/>
          </p:nvPr>
        </p:nvSpPr>
        <p:spPr>
          <a:xfrm>
            <a:off x="395536" y="1412776"/>
            <a:ext cx="3240000" cy="5040000"/>
          </a:xfrm>
          <a:prstGeom prst="rect">
            <a:avLst/>
          </a:prstGeom>
        </p:spPr>
        <p:txBody>
          <a:bodyPr lIns="0" tIns="0" bIns="0"/>
          <a:lstStyle>
            <a:lvl1pPr marL="552450" indent="-285750">
              <a:buNone/>
              <a:defRPr lang="fr-FR" sz="1800" kern="1200" dirty="0" smtClean="0">
                <a:solidFill>
                  <a:schemeClr val="tx1"/>
                </a:solidFill>
                <a:latin typeface="Arial" pitchFamily="34" charset="0"/>
                <a:ea typeface="+mn-ea"/>
                <a:cs typeface="Arial" pitchFamily="34" charset="0"/>
              </a:defRPr>
            </a:lvl1pPr>
            <a:lvl2pPr marL="457200" indent="0">
              <a:buNone/>
              <a:defRPr lang="fr-FR" sz="1600" i="0" kern="1200" dirty="0" smtClean="0">
                <a:solidFill>
                  <a:schemeClr val="bg1">
                    <a:lumMod val="50000"/>
                  </a:schemeClr>
                </a:solidFill>
                <a:latin typeface="Arial" pitchFamily="34" charset="0"/>
                <a:ea typeface="+mn-ea"/>
                <a:cs typeface="Arial" pitchFamily="34" charset="0"/>
              </a:defRPr>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266700" lvl="0" indent="-266700" algn="l" defTabSz="914400" rtl="0" eaLnBrk="1" latinLnBrk="0" hangingPunct="1">
              <a:spcBef>
                <a:spcPct val="20000"/>
              </a:spcBef>
              <a:buClr>
                <a:srgbClr val="E60003"/>
              </a:buClr>
              <a:buFont typeface="Arial" pitchFamily="34" charset="0"/>
              <a:buChar char="●"/>
            </a:pPr>
            <a:r>
              <a:rPr lang="fr-FR" dirty="0"/>
              <a:t>Modifiez les styles du texte du masque</a:t>
            </a:r>
          </a:p>
          <a:p>
            <a:pPr marL="449263" lvl="1" indent="-182563" algn="l" defTabSz="914400" rtl="0" eaLnBrk="1" latinLnBrk="0" hangingPunct="1">
              <a:spcBef>
                <a:spcPct val="20000"/>
              </a:spcBef>
              <a:buClr>
                <a:srgbClr val="E60003"/>
              </a:buClr>
              <a:buFont typeface="Arial" pitchFamily="34" charset="0"/>
              <a:buChar char="•"/>
            </a:pPr>
            <a:r>
              <a:rPr lang="fr-FR" dirty="0"/>
              <a:t>Deuxième niveau</a:t>
            </a:r>
          </a:p>
        </p:txBody>
      </p:sp>
      <p:sp>
        <p:nvSpPr>
          <p:cNvPr id="5" name="Titre 1"/>
          <p:cNvSpPr>
            <a:spLocks noGrp="1"/>
          </p:cNvSpPr>
          <p:nvPr>
            <p:ph type="ctrTitle"/>
          </p:nvPr>
        </p:nvSpPr>
        <p:spPr>
          <a:xfrm>
            <a:off x="251520" y="874896"/>
            <a:ext cx="7200800" cy="387798"/>
          </a:xfrm>
          <a:prstGeom prst="rect">
            <a:avLst/>
          </a:prstGeom>
        </p:spPr>
        <p:txBody>
          <a:bodyPr lIns="144000" tIns="0" rIns="0" bIns="0" anchor="b" anchorCtr="0">
            <a:spAutoFit/>
          </a:bodyPr>
          <a:lstStyle>
            <a:lvl1pPr algn="l">
              <a:lnSpc>
                <a:spcPct val="90000"/>
              </a:lnSpc>
              <a:defRPr sz="2800" b="1">
                <a:solidFill>
                  <a:srgbClr val="E60003"/>
                </a:solidFill>
                <a:effectLst>
                  <a:outerShdw blurRad="50800" dist="38100" dir="2700000" algn="tl" rotWithShape="0">
                    <a:prstClr val="black">
                      <a:alpha val="40000"/>
                    </a:prstClr>
                  </a:outerShdw>
                </a:effectLst>
                <a:latin typeface="Arial" pitchFamily="34" charset="0"/>
                <a:cs typeface="Arial" pitchFamily="34" charset="0"/>
              </a:defRPr>
            </a:lvl1pPr>
          </a:lstStyle>
          <a:p>
            <a:r>
              <a:rPr lang="fr-FR" dirty="0"/>
              <a:t>Modifiez le style du titre</a:t>
            </a:r>
          </a:p>
        </p:txBody>
      </p:sp>
    </p:spTree>
    <p:extLst>
      <p:ext uri="{BB962C8B-B14F-4D97-AF65-F5344CB8AC3E}">
        <p14:creationId xmlns:p14="http://schemas.microsoft.com/office/powerpoint/2010/main" val="11915618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Image slide">
    <p:spTree>
      <p:nvGrpSpPr>
        <p:cNvPr id="1" name=""/>
        <p:cNvGrpSpPr/>
        <p:nvPr/>
      </p:nvGrpSpPr>
      <p:grpSpPr>
        <a:xfrm>
          <a:off x="0" y="0"/>
          <a:ext cx="0" cy="0"/>
          <a:chOff x="0" y="0"/>
          <a:chExt cx="0" cy="0"/>
        </a:xfrm>
      </p:grpSpPr>
      <p:cxnSp>
        <p:nvCxnSpPr>
          <p:cNvPr id="7" name="Connecteur droit 6"/>
          <p:cNvCxnSpPr/>
          <p:nvPr userDrawn="1"/>
        </p:nvCxnSpPr>
        <p:spPr>
          <a:xfrm>
            <a:off x="0" y="975600"/>
            <a:ext cx="9144000" cy="1588"/>
          </a:xfrm>
          <a:prstGeom prst="line">
            <a:avLst/>
          </a:prstGeom>
          <a:ln w="19050">
            <a:solidFill>
              <a:srgbClr val="E30613"/>
            </a:solidFill>
          </a:ln>
        </p:spPr>
        <p:style>
          <a:lnRef idx="1">
            <a:schemeClr val="accent6"/>
          </a:lnRef>
          <a:fillRef idx="0">
            <a:schemeClr val="accent6"/>
          </a:fillRef>
          <a:effectRef idx="0">
            <a:schemeClr val="accent6"/>
          </a:effectRef>
          <a:fontRef idx="minor">
            <a:schemeClr val="tx1"/>
          </a:fontRef>
        </p:style>
      </p:cxnSp>
      <p:cxnSp>
        <p:nvCxnSpPr>
          <p:cNvPr id="9" name="Connecteur droit 8"/>
          <p:cNvCxnSpPr/>
          <p:nvPr userDrawn="1"/>
        </p:nvCxnSpPr>
        <p:spPr>
          <a:xfrm>
            <a:off x="0" y="6856413"/>
            <a:ext cx="9144000" cy="1588"/>
          </a:xfrm>
          <a:prstGeom prst="line">
            <a:avLst/>
          </a:prstGeom>
          <a:ln w="19050">
            <a:solidFill>
              <a:srgbClr val="E30613"/>
            </a:solidFill>
          </a:ln>
        </p:spPr>
        <p:style>
          <a:lnRef idx="1">
            <a:schemeClr val="accent6"/>
          </a:lnRef>
          <a:fillRef idx="0">
            <a:schemeClr val="accent6"/>
          </a:fillRef>
          <a:effectRef idx="0">
            <a:schemeClr val="accent6"/>
          </a:effectRef>
          <a:fontRef idx="minor">
            <a:schemeClr val="tx1"/>
          </a:fontRef>
        </p:style>
      </p:cxnSp>
      <p:sp>
        <p:nvSpPr>
          <p:cNvPr id="11" name="Espace réservé pour une image  10" descr="&#10;"/>
          <p:cNvSpPr>
            <a:spLocks noGrp="1"/>
          </p:cNvSpPr>
          <p:nvPr>
            <p:ph type="pic" sz="quarter" idx="10"/>
          </p:nvPr>
        </p:nvSpPr>
        <p:spPr>
          <a:xfrm>
            <a:off x="720000" y="3528000"/>
            <a:ext cx="3600000" cy="2232000"/>
          </a:xfrm>
          <a:solidFill>
            <a:schemeClr val="bg1"/>
          </a:solidFill>
          <a:effectLst>
            <a:outerShdw blurRad="50800" dist="38100" dir="5400000" algn="t" rotWithShape="0">
              <a:prstClr val="black">
                <a:alpha val="40000"/>
              </a:prstClr>
            </a:outerShdw>
          </a:effectLst>
        </p:spPr>
        <p:txBody>
          <a:bodyPr anchor="ctr" anchorCtr="0"/>
          <a:lstStyle>
            <a:lvl1pPr algn="ctr">
              <a:defRPr/>
            </a:lvl1pPr>
          </a:lstStyle>
          <a:p>
            <a:endParaRPr lang="en-GB" noProof="0" dirty="0"/>
          </a:p>
        </p:txBody>
      </p:sp>
      <p:sp>
        <p:nvSpPr>
          <p:cNvPr id="13" name="Espace réservé du texte 12"/>
          <p:cNvSpPr>
            <a:spLocks noGrp="1"/>
          </p:cNvSpPr>
          <p:nvPr>
            <p:ph type="body" sz="quarter" idx="11" hasCustomPrompt="1"/>
          </p:nvPr>
        </p:nvSpPr>
        <p:spPr>
          <a:xfrm>
            <a:off x="720000" y="2015999"/>
            <a:ext cx="3600000" cy="864000"/>
          </a:xfrm>
        </p:spPr>
        <p:txBody>
          <a:bodyPr anchor="ctr" anchorCtr="0"/>
          <a:lstStyle>
            <a:lvl1pPr algn="ctr">
              <a:defRPr/>
            </a:lvl1pPr>
          </a:lstStyle>
          <a:p>
            <a:pPr lvl="0"/>
            <a:r>
              <a:rPr lang="en-GB" noProof="0" dirty="0"/>
              <a:t>Type your comment</a:t>
            </a:r>
          </a:p>
        </p:txBody>
      </p:sp>
      <p:sp>
        <p:nvSpPr>
          <p:cNvPr id="16" name="Espace réservé pour une image  10"/>
          <p:cNvSpPr>
            <a:spLocks noGrp="1"/>
          </p:cNvSpPr>
          <p:nvPr>
            <p:ph type="pic" sz="quarter" idx="12"/>
          </p:nvPr>
        </p:nvSpPr>
        <p:spPr>
          <a:xfrm>
            <a:off x="4860000" y="3528000"/>
            <a:ext cx="3600000" cy="2232000"/>
          </a:xfrm>
          <a:solidFill>
            <a:schemeClr val="bg1"/>
          </a:solidFill>
          <a:effectLst>
            <a:outerShdw blurRad="50800" dist="38100" dir="5400000" algn="t" rotWithShape="0">
              <a:prstClr val="black">
                <a:alpha val="40000"/>
              </a:prstClr>
            </a:outerShdw>
          </a:effectLst>
        </p:spPr>
        <p:txBody>
          <a:bodyPr anchor="ctr" anchorCtr="0"/>
          <a:lstStyle>
            <a:lvl1pPr algn="ctr">
              <a:defRPr/>
            </a:lvl1pPr>
          </a:lstStyle>
          <a:p>
            <a:endParaRPr lang="en-GB" noProof="0" dirty="0"/>
          </a:p>
        </p:txBody>
      </p:sp>
      <p:sp>
        <p:nvSpPr>
          <p:cNvPr id="21" name="Espace réservé du texte 12"/>
          <p:cNvSpPr>
            <a:spLocks noGrp="1"/>
          </p:cNvSpPr>
          <p:nvPr>
            <p:ph type="body" sz="quarter" idx="13" hasCustomPrompt="1"/>
          </p:nvPr>
        </p:nvSpPr>
        <p:spPr>
          <a:xfrm>
            <a:off x="4860000" y="2016000"/>
            <a:ext cx="3600000" cy="864000"/>
          </a:xfrm>
        </p:spPr>
        <p:txBody>
          <a:bodyPr anchor="ctr" anchorCtr="0"/>
          <a:lstStyle>
            <a:lvl1pPr algn="ctr">
              <a:defRPr/>
            </a:lvl1pPr>
          </a:lstStyle>
          <a:p>
            <a:pPr lvl="0"/>
            <a:r>
              <a:rPr lang="en-GB" noProof="0"/>
              <a:t>Type your comment</a:t>
            </a:r>
          </a:p>
        </p:txBody>
      </p:sp>
      <p:sp>
        <p:nvSpPr>
          <p:cNvPr id="10" name="Titre 1"/>
          <p:cNvSpPr>
            <a:spLocks noGrp="1"/>
          </p:cNvSpPr>
          <p:nvPr>
            <p:ph type="title" hasCustomPrompt="1"/>
          </p:nvPr>
        </p:nvSpPr>
        <p:spPr>
          <a:xfrm>
            <a:off x="504000" y="404664"/>
            <a:ext cx="8100000" cy="480251"/>
          </a:xfrm>
        </p:spPr>
        <p:txBody>
          <a:bodyPr/>
          <a:lstStyle>
            <a:lvl1pPr>
              <a:defRPr/>
            </a:lvl1pPr>
          </a:lstStyle>
          <a:p>
            <a:r>
              <a:rPr lang="en-GB" noProof="0" dirty="0"/>
              <a:t>Title</a:t>
            </a:r>
          </a:p>
        </p:txBody>
      </p:sp>
    </p:spTree>
    <p:extLst>
      <p:ext uri="{BB962C8B-B14F-4D97-AF65-F5344CB8AC3E}">
        <p14:creationId xmlns:p14="http://schemas.microsoft.com/office/powerpoint/2010/main" val="135568688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re 1"/>
          <p:cNvSpPr>
            <a:spLocks noGrp="1"/>
          </p:cNvSpPr>
          <p:nvPr>
            <p:ph type="ctrTitle" hasCustomPrompt="1"/>
          </p:nvPr>
        </p:nvSpPr>
        <p:spPr>
          <a:xfrm>
            <a:off x="504000" y="4429132"/>
            <a:ext cx="8100000" cy="1546876"/>
          </a:xfrm>
        </p:spPr>
        <p:txBody>
          <a:bodyPr lIns="0" tIns="0" rIns="0" bIns="0">
            <a:normAutofit/>
          </a:bodyPr>
          <a:lstStyle>
            <a:lvl1pPr algn="ctr">
              <a:defRPr sz="4000" b="1" cap="none" baseline="0">
                <a:solidFill>
                  <a:schemeClr val="accent1"/>
                </a:solidFill>
                <a:latin typeface="Arial" pitchFamily="34" charset="0"/>
                <a:cs typeface="Arial" pitchFamily="34" charset="0"/>
              </a:defRPr>
            </a:lvl1pPr>
          </a:lstStyle>
          <a:p>
            <a:r>
              <a:rPr lang="en-GB" noProof="0" dirty="0"/>
              <a:t>Insert thank you text</a:t>
            </a:r>
          </a:p>
        </p:txBody>
      </p:sp>
      <p:pic>
        <p:nvPicPr>
          <p:cNvPr id="4" name="Image 4" descr="ELIXIR_SWITZERLAND_white_background.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52000" y="6285205"/>
            <a:ext cx="795750" cy="384155"/>
          </a:xfrm>
          <a:prstGeom prst="rect">
            <a:avLst/>
          </a:prstGeom>
        </p:spPr>
      </p:pic>
      <p:pic>
        <p:nvPicPr>
          <p:cNvPr id="5" name="Picture 10"/>
          <p:cNvPicPr>
            <a:picLocks noChangeAspect="1"/>
          </p:cNvPicPr>
          <p:nvPr userDrawn="1"/>
        </p:nvPicPr>
        <p:blipFill rotWithShape="1">
          <a:blip r:embed="rId3" cstate="email">
            <a:extLst>
              <a:ext uri="{28A0092B-C50C-407E-A947-70E740481C1C}">
                <a14:useLocalDpi xmlns:a14="http://schemas.microsoft.com/office/drawing/2010/main"/>
              </a:ext>
            </a:extLst>
          </a:blip>
          <a:srcRect r="2449"/>
          <a:stretch/>
        </p:blipFill>
        <p:spPr>
          <a:xfrm>
            <a:off x="1214414" y="6154025"/>
            <a:ext cx="6259851" cy="634667"/>
          </a:xfrm>
          <a:prstGeom prst="rect">
            <a:avLst/>
          </a:prstGeom>
        </p:spPr>
      </p:pic>
      <p:sp>
        <p:nvSpPr>
          <p:cNvPr id="6" name="Rectangle 5"/>
          <p:cNvSpPr/>
          <p:nvPr userDrawn="1"/>
        </p:nvSpPr>
        <p:spPr>
          <a:xfrm>
            <a:off x="7500958" y="6485841"/>
            <a:ext cx="1486494" cy="311337"/>
          </a:xfrm>
          <a:prstGeom prst="rect">
            <a:avLst/>
          </a:prstGeom>
        </p:spPr>
        <p:txBody>
          <a:bodyPr wrap="square" lIns="91919" tIns="45959" rIns="91919" bIns="45959">
            <a:spAutoFit/>
          </a:bodyPr>
          <a:lstStyle/>
          <a:p>
            <a:pPr defTabSz="919131"/>
            <a:r>
              <a:rPr lang="fr-CH" sz="1420" b="1" dirty="0">
                <a:solidFill>
                  <a:schemeClr val="tx1"/>
                </a:solidFill>
              </a:rPr>
              <a:t>www.sib.swiss</a:t>
            </a:r>
            <a:endParaRPr lang="en-US" sz="1420" b="1" dirty="0">
              <a:solidFill>
                <a:schemeClr val="tx1"/>
              </a:solidFill>
            </a:endParaRPr>
          </a:p>
        </p:txBody>
      </p:sp>
    </p:spTree>
    <p:extLst>
      <p:ext uri="{BB962C8B-B14F-4D97-AF65-F5344CB8AC3E}">
        <p14:creationId xmlns:p14="http://schemas.microsoft.com/office/powerpoint/2010/main" val="170456542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83252582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3"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4" name="PlaceHolder 2"/>
          <p:cNvSpPr>
            <a:spLocks noGrp="1"/>
          </p:cNvSpPr>
          <p:nvPr>
            <p:ph type="subTitle"/>
          </p:nvPr>
        </p:nvSpPr>
        <p:spPr>
          <a:xfrm>
            <a:off x="457200" y="1604520"/>
            <a:ext cx="8229240" cy="3977280"/>
          </a:xfrm>
          <a:prstGeom prst="rect">
            <a:avLst/>
          </a:prstGeom>
        </p:spPr>
        <p:txBody>
          <a:bodyPr lIns="0" tIns="0" rIns="0" bIns="0" anchor="ctr"/>
          <a:lstStyle/>
          <a:p>
            <a:pPr algn="ctr"/>
            <a:endParaRPr lang="en-US" sz="3200" b="0" strike="noStrike" spc="-1">
              <a:latin typeface="Arial"/>
            </a:endParaRPr>
          </a:p>
        </p:txBody>
      </p:sp>
    </p:spTree>
    <p:extLst>
      <p:ext uri="{BB962C8B-B14F-4D97-AF65-F5344CB8AC3E}">
        <p14:creationId xmlns:p14="http://schemas.microsoft.com/office/powerpoint/2010/main" val="134247609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5"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6" name="PlaceHolder 2"/>
          <p:cNvSpPr>
            <a:spLocks noGrp="1"/>
          </p:cNvSpPr>
          <p:nvPr>
            <p:ph type="body"/>
          </p:nvPr>
        </p:nvSpPr>
        <p:spPr>
          <a:xfrm>
            <a:off x="457200" y="1604520"/>
            <a:ext cx="8229240" cy="3977280"/>
          </a:xfrm>
          <a:prstGeom prst="rect">
            <a:avLst/>
          </a:prstGeom>
        </p:spPr>
        <p:txBody>
          <a:bodyPr lIns="0" tIns="0" rIns="0" bIns="0">
            <a:normAutofit/>
          </a:bodyPr>
          <a:lstStyle/>
          <a:p>
            <a:endParaRPr lang="en-US" sz="3200" b="0" strike="noStrike" spc="-1">
              <a:latin typeface="Arial"/>
            </a:endParaRPr>
          </a:p>
        </p:txBody>
      </p:sp>
    </p:spTree>
    <p:extLst>
      <p:ext uri="{BB962C8B-B14F-4D97-AF65-F5344CB8AC3E}">
        <p14:creationId xmlns:p14="http://schemas.microsoft.com/office/powerpoint/2010/main" val="64492419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8"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9"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Tree>
    <p:extLst>
      <p:ext uri="{BB962C8B-B14F-4D97-AF65-F5344CB8AC3E}">
        <p14:creationId xmlns:p14="http://schemas.microsoft.com/office/powerpoint/2010/main" val="16784898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0"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Tree>
    <p:extLst>
      <p:ext uri="{BB962C8B-B14F-4D97-AF65-F5344CB8AC3E}">
        <p14:creationId xmlns:p14="http://schemas.microsoft.com/office/powerpoint/2010/main" val="143513352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1" name="PlaceHolder 1"/>
          <p:cNvSpPr>
            <a:spLocks noGrp="1"/>
          </p:cNvSpPr>
          <p:nvPr>
            <p:ph type="subTitle"/>
          </p:nvPr>
        </p:nvSpPr>
        <p:spPr>
          <a:xfrm>
            <a:off x="457200" y="273600"/>
            <a:ext cx="8229240" cy="5307840"/>
          </a:xfrm>
          <a:prstGeom prst="rect">
            <a:avLst/>
          </a:prstGeom>
        </p:spPr>
        <p:txBody>
          <a:bodyPr lIns="0" tIns="0" rIns="0" bIns="0" anchor="ctr"/>
          <a:lstStyle/>
          <a:p>
            <a:pPr algn="ctr"/>
            <a:endParaRPr lang="en-US" sz="3200" b="0" strike="noStrike" spc="-1">
              <a:latin typeface="Arial"/>
            </a:endParaRPr>
          </a:p>
        </p:txBody>
      </p:sp>
    </p:spTree>
    <p:extLst>
      <p:ext uri="{BB962C8B-B14F-4D97-AF65-F5344CB8AC3E}">
        <p14:creationId xmlns:p14="http://schemas.microsoft.com/office/powerpoint/2010/main" val="201595116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2"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3"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14"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
        <p:nvSpPr>
          <p:cNvPr id="15"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Tree>
    <p:extLst>
      <p:ext uri="{BB962C8B-B14F-4D97-AF65-F5344CB8AC3E}">
        <p14:creationId xmlns:p14="http://schemas.microsoft.com/office/powerpoint/2010/main" val="58162574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6"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7"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18"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19" name="PlaceHolder 4"/>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extLst>
      <p:ext uri="{BB962C8B-B14F-4D97-AF65-F5344CB8AC3E}">
        <p14:creationId xmlns:p14="http://schemas.microsoft.com/office/powerpoint/2010/main" val="31837630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Contenu avec légende">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395536" y="1484784"/>
            <a:ext cx="2304256" cy="1584176"/>
          </a:xfrm>
          <a:prstGeom prst="rect">
            <a:avLst/>
          </a:prstGeom>
        </p:spPr>
        <p:txBody>
          <a:bodyPr lIns="0" tIns="0" rIns="0" bIns="0"/>
          <a:lstStyle>
            <a:lvl1pPr marL="0" indent="0">
              <a:buNone/>
              <a:defRPr lang="fr-FR" sz="1800" kern="1200" dirty="0">
                <a:solidFill>
                  <a:schemeClr val="bg1">
                    <a:lumMod val="50000"/>
                  </a:schemeClr>
                </a:solidFill>
                <a:latin typeface="Arial" pitchFamily="34" charset="0"/>
                <a:ea typeface="+mn-ea"/>
                <a:cs typeface="Arial" pitchFamily="34" charset="0"/>
              </a:defRPr>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endParaRPr lang="fr-FR" dirty="0"/>
          </a:p>
        </p:txBody>
      </p:sp>
      <p:sp>
        <p:nvSpPr>
          <p:cNvPr id="4" name="Espace réservé du texte 3"/>
          <p:cNvSpPr>
            <a:spLocks noGrp="1"/>
          </p:cNvSpPr>
          <p:nvPr>
            <p:ph type="body" sz="half" idx="2"/>
          </p:nvPr>
        </p:nvSpPr>
        <p:spPr>
          <a:xfrm>
            <a:off x="2844168" y="1484784"/>
            <a:ext cx="5904296" cy="4968552"/>
          </a:xfrm>
          <a:prstGeom prst="rect">
            <a:avLst/>
          </a:prstGeom>
        </p:spPr>
        <p:txBody>
          <a:bodyPr lIns="0" tIns="0" bIns="0"/>
          <a:lstStyle>
            <a:lvl1pPr marL="552450" indent="-285750">
              <a:buNone/>
              <a:defRPr lang="fr-FR" sz="1800" kern="1200" dirty="0" smtClean="0">
                <a:solidFill>
                  <a:schemeClr val="tx1"/>
                </a:solidFill>
                <a:latin typeface="Arial" pitchFamily="34" charset="0"/>
                <a:ea typeface="+mn-ea"/>
                <a:cs typeface="Arial" pitchFamily="34" charset="0"/>
              </a:defRPr>
            </a:lvl1pPr>
            <a:lvl2pPr marL="457200" indent="0">
              <a:buNone/>
              <a:defRPr lang="fr-FR" sz="1600" i="0" kern="1200" dirty="0" smtClean="0">
                <a:solidFill>
                  <a:schemeClr val="bg1">
                    <a:lumMod val="50000"/>
                  </a:schemeClr>
                </a:solidFill>
                <a:latin typeface="Arial" pitchFamily="34" charset="0"/>
                <a:ea typeface="+mn-ea"/>
                <a:cs typeface="Arial" pitchFamily="34" charset="0"/>
              </a:defRPr>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266700" lvl="0" indent="-266700" algn="l" defTabSz="914400" rtl="0" eaLnBrk="1" latinLnBrk="0" hangingPunct="1">
              <a:spcBef>
                <a:spcPct val="20000"/>
              </a:spcBef>
              <a:buClr>
                <a:srgbClr val="E60003"/>
              </a:buClr>
              <a:buFont typeface="Arial" pitchFamily="34" charset="0"/>
              <a:buChar char="●"/>
            </a:pPr>
            <a:r>
              <a:rPr lang="fr-FR" dirty="0"/>
              <a:t>Modifiez les styles du texte du masque</a:t>
            </a:r>
          </a:p>
          <a:p>
            <a:pPr marL="449263" lvl="1" indent="-182563" algn="l" defTabSz="914400" rtl="0" eaLnBrk="1" latinLnBrk="0" hangingPunct="1">
              <a:spcBef>
                <a:spcPct val="20000"/>
              </a:spcBef>
              <a:buClr>
                <a:srgbClr val="E60003"/>
              </a:buClr>
              <a:buFont typeface="Arial" pitchFamily="34" charset="0"/>
              <a:buChar char="•"/>
            </a:pPr>
            <a:r>
              <a:rPr lang="fr-FR" dirty="0"/>
              <a:t>Deuxième niveau</a:t>
            </a:r>
          </a:p>
        </p:txBody>
      </p:sp>
      <p:sp>
        <p:nvSpPr>
          <p:cNvPr id="6" name="Espace réservé du contenu 2"/>
          <p:cNvSpPr>
            <a:spLocks noGrp="1"/>
          </p:cNvSpPr>
          <p:nvPr>
            <p:ph idx="10"/>
          </p:nvPr>
        </p:nvSpPr>
        <p:spPr>
          <a:xfrm>
            <a:off x="395536" y="3176972"/>
            <a:ext cx="2304256" cy="1584176"/>
          </a:xfrm>
          <a:prstGeom prst="rect">
            <a:avLst/>
          </a:prstGeom>
        </p:spPr>
        <p:txBody>
          <a:bodyPr lIns="0" tIns="0" rIns="0" bIns="0"/>
          <a:lstStyle>
            <a:lvl1pPr marL="0" indent="0">
              <a:buNone/>
              <a:defRPr lang="fr-FR" sz="1800" kern="1200" dirty="0">
                <a:solidFill>
                  <a:schemeClr val="bg1">
                    <a:lumMod val="50000"/>
                  </a:schemeClr>
                </a:solidFill>
                <a:latin typeface="Arial" pitchFamily="34" charset="0"/>
                <a:ea typeface="+mn-ea"/>
                <a:cs typeface="Arial" pitchFamily="34" charset="0"/>
              </a:defRPr>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endParaRPr lang="fr-FR" dirty="0"/>
          </a:p>
        </p:txBody>
      </p:sp>
      <p:sp>
        <p:nvSpPr>
          <p:cNvPr id="7" name="Espace réservé du contenu 2"/>
          <p:cNvSpPr>
            <a:spLocks noGrp="1"/>
          </p:cNvSpPr>
          <p:nvPr>
            <p:ph idx="11"/>
          </p:nvPr>
        </p:nvSpPr>
        <p:spPr>
          <a:xfrm>
            <a:off x="395536" y="4869160"/>
            <a:ext cx="2304256" cy="1584176"/>
          </a:xfrm>
          <a:prstGeom prst="rect">
            <a:avLst/>
          </a:prstGeom>
        </p:spPr>
        <p:txBody>
          <a:bodyPr lIns="0" tIns="0" rIns="0" bIns="0"/>
          <a:lstStyle>
            <a:lvl1pPr marL="0" indent="0">
              <a:buNone/>
              <a:defRPr lang="fr-FR" sz="1800" kern="1200" dirty="0">
                <a:solidFill>
                  <a:schemeClr val="bg1">
                    <a:lumMod val="50000"/>
                  </a:schemeClr>
                </a:solidFill>
                <a:latin typeface="Arial" pitchFamily="34" charset="0"/>
                <a:ea typeface="+mn-ea"/>
                <a:cs typeface="Arial" pitchFamily="34" charset="0"/>
              </a:defRPr>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endParaRPr lang="fr-FR" dirty="0"/>
          </a:p>
        </p:txBody>
      </p:sp>
      <p:sp>
        <p:nvSpPr>
          <p:cNvPr id="9" name="Titre 1"/>
          <p:cNvSpPr>
            <a:spLocks noGrp="1"/>
          </p:cNvSpPr>
          <p:nvPr>
            <p:ph type="ctrTitle"/>
          </p:nvPr>
        </p:nvSpPr>
        <p:spPr>
          <a:xfrm>
            <a:off x="251520" y="874896"/>
            <a:ext cx="7200800" cy="387798"/>
          </a:xfrm>
          <a:prstGeom prst="rect">
            <a:avLst/>
          </a:prstGeom>
        </p:spPr>
        <p:txBody>
          <a:bodyPr lIns="144000" tIns="0" rIns="0" bIns="0" anchor="b" anchorCtr="0">
            <a:spAutoFit/>
          </a:bodyPr>
          <a:lstStyle>
            <a:lvl1pPr algn="l">
              <a:lnSpc>
                <a:spcPct val="90000"/>
              </a:lnSpc>
              <a:defRPr sz="2800" b="1">
                <a:solidFill>
                  <a:srgbClr val="E60003"/>
                </a:solidFill>
                <a:effectLst>
                  <a:outerShdw blurRad="50800" dist="38100" dir="2700000" algn="tl" rotWithShape="0">
                    <a:prstClr val="black">
                      <a:alpha val="40000"/>
                    </a:prstClr>
                  </a:outerShdw>
                </a:effectLst>
                <a:latin typeface="Arial" pitchFamily="34" charset="0"/>
                <a:cs typeface="Arial" pitchFamily="34" charset="0"/>
              </a:defRPr>
            </a:lvl1pPr>
          </a:lstStyle>
          <a:p>
            <a:r>
              <a:rPr lang="fr-FR" dirty="0"/>
              <a:t>Modifiez le style du titre</a:t>
            </a:r>
          </a:p>
        </p:txBody>
      </p:sp>
    </p:spTree>
    <p:extLst>
      <p:ext uri="{BB962C8B-B14F-4D97-AF65-F5344CB8AC3E}">
        <p14:creationId xmlns:p14="http://schemas.microsoft.com/office/powerpoint/2010/main" val="262240582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0"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1"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22"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23" name="PlaceHolder 4"/>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extLst>
      <p:ext uri="{BB962C8B-B14F-4D97-AF65-F5344CB8AC3E}">
        <p14:creationId xmlns:p14="http://schemas.microsoft.com/office/powerpoint/2010/main" val="155869289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4"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5" name="PlaceHolder 2"/>
          <p:cNvSpPr>
            <a:spLocks noGrp="1"/>
          </p:cNvSpPr>
          <p:nvPr>
            <p:ph type="body"/>
          </p:nvPr>
        </p:nvSpPr>
        <p:spPr>
          <a:xfrm>
            <a:off x="457200" y="1604520"/>
            <a:ext cx="8229240" cy="1896840"/>
          </a:xfrm>
          <a:prstGeom prst="rect">
            <a:avLst/>
          </a:prstGeom>
        </p:spPr>
        <p:txBody>
          <a:bodyPr lIns="0" tIns="0" rIns="0" bIns="0">
            <a:normAutofit/>
          </a:bodyPr>
          <a:lstStyle/>
          <a:p>
            <a:endParaRPr lang="en-US" sz="3200" b="0" strike="noStrike" spc="-1">
              <a:latin typeface="Arial"/>
            </a:endParaRPr>
          </a:p>
        </p:txBody>
      </p:sp>
      <p:sp>
        <p:nvSpPr>
          <p:cNvPr id="26" name="PlaceHolder 3"/>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extLst>
      <p:ext uri="{BB962C8B-B14F-4D97-AF65-F5344CB8AC3E}">
        <p14:creationId xmlns:p14="http://schemas.microsoft.com/office/powerpoint/2010/main" val="347845625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8"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29"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30"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
        <p:nvSpPr>
          <p:cNvPr id="31" name="PlaceHolder 5"/>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extLst>
      <p:ext uri="{BB962C8B-B14F-4D97-AF65-F5344CB8AC3E}">
        <p14:creationId xmlns:p14="http://schemas.microsoft.com/office/powerpoint/2010/main" val="280889846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2"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3" name="PlaceHolder 2"/>
          <p:cNvSpPr>
            <a:spLocks noGrp="1"/>
          </p:cNvSpPr>
          <p:nvPr>
            <p:ph type="body"/>
          </p:nvPr>
        </p:nvSpPr>
        <p:spPr>
          <a:xfrm>
            <a:off x="457200" y="1604520"/>
            <a:ext cx="2649600" cy="1896840"/>
          </a:xfrm>
          <a:prstGeom prst="rect">
            <a:avLst/>
          </a:prstGeom>
        </p:spPr>
        <p:txBody>
          <a:bodyPr lIns="0" tIns="0" rIns="0" bIns="0">
            <a:normAutofit/>
          </a:bodyPr>
          <a:lstStyle/>
          <a:p>
            <a:endParaRPr lang="en-US" sz="3200" b="0" strike="noStrike" spc="-1">
              <a:latin typeface="Arial"/>
            </a:endParaRPr>
          </a:p>
        </p:txBody>
      </p:sp>
      <p:sp>
        <p:nvSpPr>
          <p:cNvPr id="34" name="PlaceHolder 3"/>
          <p:cNvSpPr>
            <a:spLocks noGrp="1"/>
          </p:cNvSpPr>
          <p:nvPr>
            <p:ph type="body"/>
          </p:nvPr>
        </p:nvSpPr>
        <p:spPr>
          <a:xfrm>
            <a:off x="3239640" y="1604520"/>
            <a:ext cx="2649600" cy="1896840"/>
          </a:xfrm>
          <a:prstGeom prst="rect">
            <a:avLst/>
          </a:prstGeom>
        </p:spPr>
        <p:txBody>
          <a:bodyPr lIns="0" tIns="0" rIns="0" bIns="0">
            <a:normAutofit/>
          </a:bodyPr>
          <a:lstStyle/>
          <a:p>
            <a:endParaRPr lang="en-US" sz="3200" b="0" strike="noStrike" spc="-1">
              <a:latin typeface="Arial"/>
            </a:endParaRPr>
          </a:p>
        </p:txBody>
      </p:sp>
      <p:sp>
        <p:nvSpPr>
          <p:cNvPr id="35" name="PlaceHolder 4"/>
          <p:cNvSpPr>
            <a:spLocks noGrp="1"/>
          </p:cNvSpPr>
          <p:nvPr>
            <p:ph type="body"/>
          </p:nvPr>
        </p:nvSpPr>
        <p:spPr>
          <a:xfrm>
            <a:off x="6022080" y="1604520"/>
            <a:ext cx="2649600" cy="1896840"/>
          </a:xfrm>
          <a:prstGeom prst="rect">
            <a:avLst/>
          </a:prstGeom>
        </p:spPr>
        <p:txBody>
          <a:bodyPr lIns="0" tIns="0" rIns="0" bIns="0">
            <a:normAutofit/>
          </a:bodyPr>
          <a:lstStyle/>
          <a:p>
            <a:endParaRPr lang="en-US" sz="3200" b="0" strike="noStrike" spc="-1">
              <a:latin typeface="Arial"/>
            </a:endParaRPr>
          </a:p>
        </p:txBody>
      </p:sp>
      <p:sp>
        <p:nvSpPr>
          <p:cNvPr id="36" name="PlaceHolder 5"/>
          <p:cNvSpPr>
            <a:spLocks noGrp="1"/>
          </p:cNvSpPr>
          <p:nvPr>
            <p:ph type="body"/>
          </p:nvPr>
        </p:nvSpPr>
        <p:spPr>
          <a:xfrm>
            <a:off x="457200" y="3682080"/>
            <a:ext cx="2649600" cy="1896840"/>
          </a:xfrm>
          <a:prstGeom prst="rect">
            <a:avLst/>
          </a:prstGeom>
        </p:spPr>
        <p:txBody>
          <a:bodyPr lIns="0" tIns="0" rIns="0" bIns="0">
            <a:normAutofit/>
          </a:bodyPr>
          <a:lstStyle/>
          <a:p>
            <a:endParaRPr lang="en-US" sz="3200" b="0" strike="noStrike" spc="-1">
              <a:latin typeface="Arial"/>
            </a:endParaRPr>
          </a:p>
        </p:txBody>
      </p:sp>
      <p:sp>
        <p:nvSpPr>
          <p:cNvPr id="37" name="PlaceHolder 6"/>
          <p:cNvSpPr>
            <a:spLocks noGrp="1"/>
          </p:cNvSpPr>
          <p:nvPr>
            <p:ph type="body"/>
          </p:nvPr>
        </p:nvSpPr>
        <p:spPr>
          <a:xfrm>
            <a:off x="3239640" y="3682080"/>
            <a:ext cx="2649600" cy="1896840"/>
          </a:xfrm>
          <a:prstGeom prst="rect">
            <a:avLst/>
          </a:prstGeom>
        </p:spPr>
        <p:txBody>
          <a:bodyPr lIns="0" tIns="0" rIns="0" bIns="0">
            <a:normAutofit/>
          </a:bodyPr>
          <a:lstStyle/>
          <a:p>
            <a:endParaRPr lang="en-US" sz="3200" b="0" strike="noStrike" spc="-1">
              <a:latin typeface="Arial"/>
            </a:endParaRPr>
          </a:p>
        </p:txBody>
      </p:sp>
      <p:sp>
        <p:nvSpPr>
          <p:cNvPr id="38" name="PlaceHolder 7"/>
          <p:cNvSpPr>
            <a:spLocks noGrp="1"/>
          </p:cNvSpPr>
          <p:nvPr>
            <p:ph type="body"/>
          </p:nvPr>
        </p:nvSpPr>
        <p:spPr>
          <a:xfrm>
            <a:off x="6022080" y="3682080"/>
            <a:ext cx="2649600" cy="1896840"/>
          </a:xfrm>
          <a:prstGeom prst="rect">
            <a:avLst/>
          </a:prstGeom>
        </p:spPr>
        <p:txBody>
          <a:bodyPr lIns="0" tIns="0" rIns="0" bIns="0">
            <a:normAutofit/>
          </a:bodyPr>
          <a:lstStyle/>
          <a:p>
            <a:endParaRPr lang="en-US" sz="3200" b="0" strike="noStrike" spc="-1">
              <a:latin typeface="Arial"/>
            </a:endParaRPr>
          </a:p>
        </p:txBody>
      </p:sp>
    </p:spTree>
    <p:extLst>
      <p:ext uri="{BB962C8B-B14F-4D97-AF65-F5344CB8AC3E}">
        <p14:creationId xmlns:p14="http://schemas.microsoft.com/office/powerpoint/2010/main" val="250520584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normAutofit/>
          </a:bodyPr>
          <a:lstStyle>
            <a:lvl1pPr algn="ctr">
              <a:defRPr sz="44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9698B76C-B5DF-45F5-901D-36BF76102E38}" type="datetimeFigureOut">
              <a:rPr lang="en-US" smtClean="0">
                <a:solidFill>
                  <a:prstClr val="black">
                    <a:tint val="75000"/>
                  </a:prstClr>
                </a:solidFill>
              </a:rPr>
              <a:pPr/>
              <a:t>6/7/23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77CD30E7-7104-4251-8A1E-A018E3C32A3C}" type="slidenum">
              <a:rPr lang="en-US" smtClean="0">
                <a:solidFill>
                  <a:prstClr val="black">
                    <a:tint val="75000"/>
                  </a:prstClr>
                </a:solidFill>
              </a:rPr>
              <a:pPr/>
              <a:t>‹N°›</a:t>
            </a:fld>
            <a:endParaRPr lang="en-US">
              <a:solidFill>
                <a:prstClr val="black">
                  <a:tint val="75000"/>
                </a:prstClr>
              </a:solidFill>
            </a:endParaRPr>
          </a:p>
        </p:txBody>
      </p:sp>
    </p:spTree>
    <p:extLst>
      <p:ext uri="{BB962C8B-B14F-4D97-AF65-F5344CB8AC3E}">
        <p14:creationId xmlns:p14="http://schemas.microsoft.com/office/powerpoint/2010/main" val="98973216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698B76C-B5DF-45F5-901D-36BF76102E38}" type="datetimeFigureOut">
              <a:rPr lang="en-US" smtClean="0">
                <a:solidFill>
                  <a:prstClr val="black">
                    <a:tint val="75000"/>
                  </a:prstClr>
                </a:solidFill>
              </a:rPr>
              <a:pPr/>
              <a:t>6/7/23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77CD30E7-7104-4251-8A1E-A018E3C32A3C}" type="slidenum">
              <a:rPr lang="en-US" smtClean="0">
                <a:solidFill>
                  <a:prstClr val="black">
                    <a:tint val="75000"/>
                  </a:prstClr>
                </a:solidFill>
              </a:rPr>
              <a:pPr/>
              <a:t>‹N°›</a:t>
            </a:fld>
            <a:endParaRPr lang="en-US">
              <a:solidFill>
                <a:prstClr val="black">
                  <a:tint val="75000"/>
                </a:prstClr>
              </a:solidFill>
            </a:endParaRPr>
          </a:p>
        </p:txBody>
      </p:sp>
    </p:spTree>
    <p:extLst>
      <p:ext uri="{BB962C8B-B14F-4D97-AF65-F5344CB8AC3E}">
        <p14:creationId xmlns:p14="http://schemas.microsoft.com/office/powerpoint/2010/main" val="71488572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698B76C-B5DF-45F5-901D-36BF76102E38}" type="datetimeFigureOut">
              <a:rPr lang="en-US" smtClean="0">
                <a:solidFill>
                  <a:prstClr val="black">
                    <a:tint val="75000"/>
                  </a:prstClr>
                </a:solidFill>
              </a:rPr>
              <a:pPr/>
              <a:t>6/7/23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77CD30E7-7104-4251-8A1E-A018E3C32A3C}" type="slidenum">
              <a:rPr lang="en-US" smtClean="0">
                <a:solidFill>
                  <a:prstClr val="black">
                    <a:tint val="75000"/>
                  </a:prstClr>
                </a:solidFill>
              </a:rPr>
              <a:pPr/>
              <a:t>‹N°›</a:t>
            </a:fld>
            <a:endParaRPr lang="en-US">
              <a:solidFill>
                <a:prstClr val="black">
                  <a:tint val="75000"/>
                </a:prstClr>
              </a:solidFill>
            </a:endParaRPr>
          </a:p>
        </p:txBody>
      </p:sp>
    </p:spTree>
    <p:extLst>
      <p:ext uri="{BB962C8B-B14F-4D97-AF65-F5344CB8AC3E}">
        <p14:creationId xmlns:p14="http://schemas.microsoft.com/office/powerpoint/2010/main" val="128683706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698B76C-B5DF-45F5-901D-36BF76102E38}" type="datetimeFigureOut">
              <a:rPr lang="en-US" smtClean="0">
                <a:solidFill>
                  <a:prstClr val="black">
                    <a:tint val="75000"/>
                  </a:prstClr>
                </a:solidFill>
              </a:rPr>
              <a:pPr/>
              <a:t>6/7/23</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77CD30E7-7104-4251-8A1E-A018E3C32A3C}" type="slidenum">
              <a:rPr lang="en-US" smtClean="0">
                <a:solidFill>
                  <a:prstClr val="black">
                    <a:tint val="75000"/>
                  </a:prstClr>
                </a:solidFill>
              </a:rPr>
              <a:pPr/>
              <a:t>‹N°›</a:t>
            </a:fld>
            <a:endParaRPr lang="en-US">
              <a:solidFill>
                <a:prstClr val="black">
                  <a:tint val="75000"/>
                </a:prstClr>
              </a:solidFill>
            </a:endParaRPr>
          </a:p>
        </p:txBody>
      </p:sp>
    </p:spTree>
    <p:extLst>
      <p:ext uri="{BB962C8B-B14F-4D97-AF65-F5344CB8AC3E}">
        <p14:creationId xmlns:p14="http://schemas.microsoft.com/office/powerpoint/2010/main" val="217992109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698B76C-B5DF-45F5-901D-36BF76102E38}" type="datetimeFigureOut">
              <a:rPr lang="en-US" smtClean="0">
                <a:solidFill>
                  <a:prstClr val="black">
                    <a:tint val="75000"/>
                  </a:prstClr>
                </a:solidFill>
              </a:rPr>
              <a:pPr/>
              <a:t>6/7/23</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77CD30E7-7104-4251-8A1E-A018E3C32A3C}" type="slidenum">
              <a:rPr lang="en-US" smtClean="0">
                <a:solidFill>
                  <a:prstClr val="black">
                    <a:tint val="75000"/>
                  </a:prstClr>
                </a:solidFill>
              </a:rPr>
              <a:pPr/>
              <a:t>‹N°›</a:t>
            </a:fld>
            <a:endParaRPr lang="en-US">
              <a:solidFill>
                <a:prstClr val="black">
                  <a:tint val="75000"/>
                </a:prstClr>
              </a:solidFill>
            </a:endParaRPr>
          </a:p>
        </p:txBody>
      </p:sp>
    </p:spTree>
    <p:extLst>
      <p:ext uri="{BB962C8B-B14F-4D97-AF65-F5344CB8AC3E}">
        <p14:creationId xmlns:p14="http://schemas.microsoft.com/office/powerpoint/2010/main" val="244552524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698B76C-B5DF-45F5-901D-36BF76102E38}" type="datetimeFigureOut">
              <a:rPr lang="en-US" smtClean="0">
                <a:solidFill>
                  <a:prstClr val="black">
                    <a:tint val="75000"/>
                  </a:prstClr>
                </a:solidFill>
              </a:rPr>
              <a:pPr/>
              <a:t>6/7/23</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77CD30E7-7104-4251-8A1E-A018E3C32A3C}" type="slidenum">
              <a:rPr lang="en-US" smtClean="0">
                <a:solidFill>
                  <a:prstClr val="black">
                    <a:tint val="75000"/>
                  </a:prstClr>
                </a:solidFill>
              </a:rPr>
              <a:pPr/>
              <a:t>‹N°›</a:t>
            </a:fld>
            <a:endParaRPr lang="en-US">
              <a:solidFill>
                <a:prstClr val="black">
                  <a:tint val="75000"/>
                </a:prstClr>
              </a:solidFill>
            </a:endParaRPr>
          </a:p>
        </p:txBody>
      </p:sp>
    </p:spTree>
    <p:extLst>
      <p:ext uri="{BB962C8B-B14F-4D97-AF65-F5344CB8AC3E}">
        <p14:creationId xmlns:p14="http://schemas.microsoft.com/office/powerpoint/2010/main" val="25012766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mage avec légende">
    <p:spTree>
      <p:nvGrpSpPr>
        <p:cNvPr id="1" name=""/>
        <p:cNvGrpSpPr/>
        <p:nvPr/>
      </p:nvGrpSpPr>
      <p:grpSpPr>
        <a:xfrm>
          <a:off x="0" y="0"/>
          <a:ext cx="0" cy="0"/>
          <a:chOff x="0" y="0"/>
          <a:chExt cx="0" cy="0"/>
        </a:xfrm>
      </p:grpSpPr>
      <p:sp>
        <p:nvSpPr>
          <p:cNvPr id="3" name="Espace réservé pour une image  2"/>
          <p:cNvSpPr>
            <a:spLocks noGrp="1"/>
          </p:cNvSpPr>
          <p:nvPr>
            <p:ph type="pic" idx="1"/>
          </p:nvPr>
        </p:nvSpPr>
        <p:spPr>
          <a:xfrm>
            <a:off x="1763688" y="1340768"/>
            <a:ext cx="5486400" cy="4104456"/>
          </a:xfrm>
          <a:prstGeom prst="rect">
            <a:avLst/>
          </a:prstGeom>
        </p:spPr>
        <p:txBody>
          <a:bodyPr/>
          <a:lstStyle>
            <a:lvl1pPr marL="0" indent="0" algn="ctr" defTabSz="914400" rtl="0" eaLnBrk="1" latinLnBrk="0" hangingPunct="1">
              <a:spcBef>
                <a:spcPct val="20000"/>
              </a:spcBef>
              <a:buFontTx/>
              <a:buNone/>
              <a:defRPr lang="fr-FR" sz="1800" kern="1200" dirty="0">
                <a:solidFill>
                  <a:schemeClr val="bg1">
                    <a:lumMod val="50000"/>
                  </a:schemeClr>
                </a:solidFill>
                <a:latin typeface="Arial" pitchFamily="34" charset="0"/>
                <a:ea typeface="+mn-ea"/>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dirty="0"/>
          </a:p>
        </p:txBody>
      </p:sp>
      <p:sp>
        <p:nvSpPr>
          <p:cNvPr id="4" name="Espace réservé du texte 3"/>
          <p:cNvSpPr>
            <a:spLocks noGrp="1"/>
          </p:cNvSpPr>
          <p:nvPr>
            <p:ph type="body" sz="half" idx="2"/>
          </p:nvPr>
        </p:nvSpPr>
        <p:spPr>
          <a:xfrm>
            <a:off x="1763688" y="5517232"/>
            <a:ext cx="5486400" cy="948878"/>
          </a:xfrm>
          <a:prstGeom prst="rect">
            <a:avLst/>
          </a:prstGeom>
        </p:spPr>
        <p:txBody>
          <a:bodyPr lIns="0" tIns="0" rIns="0" bIns="0"/>
          <a:lstStyle>
            <a:lvl1pPr marL="0" indent="0" algn="ctr">
              <a:buNone/>
              <a:defRPr sz="1400">
                <a:solidFill>
                  <a:schemeClr val="bg1">
                    <a:lumMod val="50000"/>
                  </a:schemeClr>
                </a:solidFill>
                <a:latin typeface="Arial" pitchFamily="34" charset="0"/>
                <a:cs typeface="Arial"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dirty="0"/>
              <a:t>Modifiez les styles du texte du masque</a:t>
            </a:r>
          </a:p>
        </p:txBody>
      </p:sp>
      <p:sp>
        <p:nvSpPr>
          <p:cNvPr id="5" name="Titre 1"/>
          <p:cNvSpPr>
            <a:spLocks noGrp="1"/>
          </p:cNvSpPr>
          <p:nvPr>
            <p:ph type="ctrTitle"/>
          </p:nvPr>
        </p:nvSpPr>
        <p:spPr>
          <a:xfrm>
            <a:off x="251520" y="874896"/>
            <a:ext cx="7200800" cy="387798"/>
          </a:xfrm>
          <a:prstGeom prst="rect">
            <a:avLst/>
          </a:prstGeom>
        </p:spPr>
        <p:txBody>
          <a:bodyPr lIns="144000" tIns="0" rIns="0" bIns="0" anchor="b" anchorCtr="0">
            <a:spAutoFit/>
          </a:bodyPr>
          <a:lstStyle>
            <a:lvl1pPr algn="l">
              <a:lnSpc>
                <a:spcPct val="90000"/>
              </a:lnSpc>
              <a:defRPr sz="2800" b="1">
                <a:solidFill>
                  <a:srgbClr val="E60003"/>
                </a:solidFill>
                <a:effectLst>
                  <a:outerShdw blurRad="50800" dist="38100" dir="2700000" algn="tl" rotWithShape="0">
                    <a:prstClr val="black">
                      <a:alpha val="40000"/>
                    </a:prstClr>
                  </a:outerShdw>
                </a:effectLst>
                <a:latin typeface="Arial" pitchFamily="34" charset="0"/>
                <a:cs typeface="Arial" pitchFamily="34" charset="0"/>
              </a:defRPr>
            </a:lvl1pPr>
          </a:lstStyle>
          <a:p>
            <a:r>
              <a:rPr lang="fr-FR" dirty="0"/>
              <a:t>Modifiez le style du titre</a:t>
            </a:r>
          </a:p>
        </p:txBody>
      </p:sp>
    </p:spTree>
    <p:extLst>
      <p:ext uri="{BB962C8B-B14F-4D97-AF65-F5344CB8AC3E}">
        <p14:creationId xmlns:p14="http://schemas.microsoft.com/office/powerpoint/2010/main" val="3043019712"/>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698B76C-B5DF-45F5-901D-36BF76102E38}" type="datetimeFigureOut">
              <a:rPr lang="en-US" smtClean="0">
                <a:solidFill>
                  <a:prstClr val="black">
                    <a:tint val="75000"/>
                  </a:prstClr>
                </a:solidFill>
              </a:rPr>
              <a:pPr/>
              <a:t>6/7/23</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77CD30E7-7104-4251-8A1E-A018E3C32A3C}" type="slidenum">
              <a:rPr lang="en-US" smtClean="0">
                <a:solidFill>
                  <a:prstClr val="black">
                    <a:tint val="75000"/>
                  </a:prstClr>
                </a:solidFill>
              </a:rPr>
              <a:pPr/>
              <a:t>‹N°›</a:t>
            </a:fld>
            <a:endParaRPr lang="en-US">
              <a:solidFill>
                <a:prstClr val="black">
                  <a:tint val="75000"/>
                </a:prstClr>
              </a:solidFill>
            </a:endParaRPr>
          </a:p>
        </p:txBody>
      </p:sp>
    </p:spTree>
    <p:extLst>
      <p:ext uri="{BB962C8B-B14F-4D97-AF65-F5344CB8AC3E}">
        <p14:creationId xmlns:p14="http://schemas.microsoft.com/office/powerpoint/2010/main" val="2065567462"/>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698B76C-B5DF-45F5-901D-36BF76102E38}" type="datetimeFigureOut">
              <a:rPr lang="en-US" smtClean="0">
                <a:solidFill>
                  <a:prstClr val="black">
                    <a:tint val="75000"/>
                  </a:prstClr>
                </a:solidFill>
              </a:rPr>
              <a:pPr/>
              <a:t>6/7/23</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77CD30E7-7104-4251-8A1E-A018E3C32A3C}" type="slidenum">
              <a:rPr lang="en-US" smtClean="0">
                <a:solidFill>
                  <a:prstClr val="black">
                    <a:tint val="75000"/>
                  </a:prstClr>
                </a:solidFill>
              </a:rPr>
              <a:pPr/>
              <a:t>‹N°›</a:t>
            </a:fld>
            <a:endParaRPr lang="en-US">
              <a:solidFill>
                <a:prstClr val="black">
                  <a:tint val="75000"/>
                </a:prstClr>
              </a:solidFill>
            </a:endParaRPr>
          </a:p>
        </p:txBody>
      </p:sp>
    </p:spTree>
    <p:extLst>
      <p:ext uri="{BB962C8B-B14F-4D97-AF65-F5344CB8AC3E}">
        <p14:creationId xmlns:p14="http://schemas.microsoft.com/office/powerpoint/2010/main" val="3708626562"/>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3887391" y="987426"/>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698B76C-B5DF-45F5-901D-36BF76102E38}" type="datetimeFigureOut">
              <a:rPr lang="en-US" smtClean="0">
                <a:solidFill>
                  <a:prstClr val="black">
                    <a:tint val="75000"/>
                  </a:prstClr>
                </a:solidFill>
              </a:rPr>
              <a:pPr/>
              <a:t>6/7/23</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77CD30E7-7104-4251-8A1E-A018E3C32A3C}" type="slidenum">
              <a:rPr lang="en-US" smtClean="0">
                <a:solidFill>
                  <a:prstClr val="black">
                    <a:tint val="75000"/>
                  </a:prstClr>
                </a:solidFill>
              </a:rPr>
              <a:pPr/>
              <a:t>‹N°›</a:t>
            </a:fld>
            <a:endParaRPr lang="en-US">
              <a:solidFill>
                <a:prstClr val="black">
                  <a:tint val="75000"/>
                </a:prstClr>
              </a:solidFill>
            </a:endParaRPr>
          </a:p>
        </p:txBody>
      </p:sp>
    </p:spTree>
    <p:extLst>
      <p:ext uri="{BB962C8B-B14F-4D97-AF65-F5344CB8AC3E}">
        <p14:creationId xmlns:p14="http://schemas.microsoft.com/office/powerpoint/2010/main" val="1838905629"/>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698B76C-B5DF-45F5-901D-36BF76102E38}" type="datetimeFigureOut">
              <a:rPr lang="en-US" smtClean="0">
                <a:solidFill>
                  <a:prstClr val="black">
                    <a:tint val="75000"/>
                  </a:prstClr>
                </a:solidFill>
              </a:rPr>
              <a:pPr/>
              <a:t>6/7/23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77CD30E7-7104-4251-8A1E-A018E3C32A3C}" type="slidenum">
              <a:rPr lang="en-US" smtClean="0">
                <a:solidFill>
                  <a:prstClr val="black">
                    <a:tint val="75000"/>
                  </a:prstClr>
                </a:solidFill>
              </a:rPr>
              <a:pPr/>
              <a:t>‹N°›</a:t>
            </a:fld>
            <a:endParaRPr lang="en-US">
              <a:solidFill>
                <a:prstClr val="black">
                  <a:tint val="75000"/>
                </a:prstClr>
              </a:solidFill>
            </a:endParaRPr>
          </a:p>
        </p:txBody>
      </p:sp>
    </p:spTree>
    <p:extLst>
      <p:ext uri="{BB962C8B-B14F-4D97-AF65-F5344CB8AC3E}">
        <p14:creationId xmlns:p14="http://schemas.microsoft.com/office/powerpoint/2010/main" val="2001283704"/>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698B76C-B5DF-45F5-901D-36BF76102E38}" type="datetimeFigureOut">
              <a:rPr lang="en-US" smtClean="0">
                <a:solidFill>
                  <a:prstClr val="black">
                    <a:tint val="75000"/>
                  </a:prstClr>
                </a:solidFill>
              </a:rPr>
              <a:pPr/>
              <a:t>6/7/23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77CD30E7-7104-4251-8A1E-A018E3C32A3C}" type="slidenum">
              <a:rPr lang="en-US" smtClean="0">
                <a:solidFill>
                  <a:prstClr val="black">
                    <a:tint val="75000"/>
                  </a:prstClr>
                </a:solidFill>
              </a:rPr>
              <a:pPr/>
              <a:t>‹N°›</a:t>
            </a:fld>
            <a:endParaRPr lang="en-US">
              <a:solidFill>
                <a:prstClr val="black">
                  <a:tint val="75000"/>
                </a:prstClr>
              </a:solidFill>
            </a:endParaRPr>
          </a:p>
        </p:txBody>
      </p:sp>
    </p:spTree>
    <p:extLst>
      <p:ext uri="{BB962C8B-B14F-4D97-AF65-F5344CB8AC3E}">
        <p14:creationId xmlns:p14="http://schemas.microsoft.com/office/powerpoint/2010/main" val="11226052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Image avec légende">
    <p:spTree>
      <p:nvGrpSpPr>
        <p:cNvPr id="1" name=""/>
        <p:cNvGrpSpPr/>
        <p:nvPr/>
      </p:nvGrpSpPr>
      <p:grpSpPr>
        <a:xfrm>
          <a:off x="0" y="0"/>
          <a:ext cx="0" cy="0"/>
          <a:chOff x="0" y="0"/>
          <a:chExt cx="0" cy="0"/>
        </a:xfrm>
      </p:grpSpPr>
      <p:sp>
        <p:nvSpPr>
          <p:cNvPr id="4" name="Espace réservé du texte 3"/>
          <p:cNvSpPr>
            <a:spLocks noGrp="1"/>
          </p:cNvSpPr>
          <p:nvPr>
            <p:ph type="body" sz="half" idx="2"/>
          </p:nvPr>
        </p:nvSpPr>
        <p:spPr>
          <a:xfrm>
            <a:off x="395536" y="5517232"/>
            <a:ext cx="8352928" cy="948878"/>
          </a:xfrm>
          <a:prstGeom prst="rect">
            <a:avLst/>
          </a:prstGeom>
        </p:spPr>
        <p:txBody>
          <a:bodyPr lIns="0" tIns="0" rIns="0" bIns="0"/>
          <a:lstStyle>
            <a:lvl1pPr marL="0" indent="0" algn="ctr">
              <a:buNone/>
              <a:defRPr sz="1400">
                <a:solidFill>
                  <a:schemeClr val="bg1">
                    <a:lumMod val="50000"/>
                  </a:schemeClr>
                </a:solidFill>
                <a:latin typeface="Arial" pitchFamily="34" charset="0"/>
                <a:cs typeface="Arial"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dirty="0"/>
              <a:t>Modifiez les styles du texte du masque</a:t>
            </a:r>
          </a:p>
        </p:txBody>
      </p:sp>
      <p:sp>
        <p:nvSpPr>
          <p:cNvPr id="5" name="Espace réservé du graphique 4"/>
          <p:cNvSpPr>
            <a:spLocks noGrp="1"/>
          </p:cNvSpPr>
          <p:nvPr>
            <p:ph type="chart" sz="quarter" idx="10"/>
          </p:nvPr>
        </p:nvSpPr>
        <p:spPr>
          <a:xfrm>
            <a:off x="395300" y="1412875"/>
            <a:ext cx="8353400" cy="4032349"/>
          </a:xfrm>
          <a:prstGeom prst="rect">
            <a:avLst/>
          </a:prstGeom>
        </p:spPr>
        <p:txBody>
          <a:bodyPr lIns="0" tIns="0" rIns="0" bIns="0"/>
          <a:lstStyle>
            <a:lvl1pPr marL="0" indent="0" algn="ctr">
              <a:buFontTx/>
              <a:buNone/>
              <a:defRPr lang="fr-FR" sz="1800" kern="1200" dirty="0">
                <a:solidFill>
                  <a:schemeClr val="bg1">
                    <a:lumMod val="50000"/>
                  </a:schemeClr>
                </a:solidFill>
                <a:latin typeface="Arial" pitchFamily="34" charset="0"/>
                <a:ea typeface="+mn-ea"/>
                <a:cs typeface="Arial" pitchFamily="34" charset="0"/>
              </a:defRPr>
            </a:lvl1pPr>
          </a:lstStyle>
          <a:p>
            <a:endParaRPr lang="fr-FR" dirty="0"/>
          </a:p>
        </p:txBody>
      </p:sp>
      <p:sp>
        <p:nvSpPr>
          <p:cNvPr id="6" name="Titre 1"/>
          <p:cNvSpPr>
            <a:spLocks noGrp="1"/>
          </p:cNvSpPr>
          <p:nvPr>
            <p:ph type="ctrTitle"/>
          </p:nvPr>
        </p:nvSpPr>
        <p:spPr>
          <a:xfrm>
            <a:off x="251520" y="874896"/>
            <a:ext cx="7200800" cy="387798"/>
          </a:xfrm>
          <a:prstGeom prst="rect">
            <a:avLst/>
          </a:prstGeom>
        </p:spPr>
        <p:txBody>
          <a:bodyPr lIns="144000" tIns="0" rIns="0" bIns="0" anchor="b" anchorCtr="0">
            <a:spAutoFit/>
          </a:bodyPr>
          <a:lstStyle>
            <a:lvl1pPr algn="l">
              <a:lnSpc>
                <a:spcPct val="90000"/>
              </a:lnSpc>
              <a:defRPr sz="2800" b="1">
                <a:solidFill>
                  <a:srgbClr val="E60003"/>
                </a:solidFill>
                <a:effectLst>
                  <a:outerShdw blurRad="50800" dist="38100" dir="2700000" algn="tl" rotWithShape="0">
                    <a:prstClr val="black">
                      <a:alpha val="40000"/>
                    </a:prstClr>
                  </a:outerShdw>
                </a:effectLst>
                <a:latin typeface="Arial" pitchFamily="34" charset="0"/>
                <a:cs typeface="Arial" pitchFamily="34" charset="0"/>
              </a:defRPr>
            </a:lvl1pPr>
          </a:lstStyle>
          <a:p>
            <a:r>
              <a:rPr lang="fr-FR" dirty="0"/>
              <a:t>Modifiez le style du titre</a:t>
            </a:r>
          </a:p>
        </p:txBody>
      </p:sp>
    </p:spTree>
    <p:extLst>
      <p:ext uri="{BB962C8B-B14F-4D97-AF65-F5344CB8AC3E}">
        <p14:creationId xmlns:p14="http://schemas.microsoft.com/office/powerpoint/2010/main" val="29714363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Image avec légende">
    <p:spTree>
      <p:nvGrpSpPr>
        <p:cNvPr id="1" name=""/>
        <p:cNvGrpSpPr/>
        <p:nvPr/>
      </p:nvGrpSpPr>
      <p:grpSpPr>
        <a:xfrm>
          <a:off x="0" y="0"/>
          <a:ext cx="0" cy="0"/>
          <a:chOff x="0" y="0"/>
          <a:chExt cx="0" cy="0"/>
        </a:xfrm>
      </p:grpSpPr>
      <p:sp>
        <p:nvSpPr>
          <p:cNvPr id="4" name="Espace réservé du texte 3"/>
          <p:cNvSpPr>
            <a:spLocks noGrp="1"/>
          </p:cNvSpPr>
          <p:nvPr>
            <p:ph type="body" sz="half" idx="2"/>
          </p:nvPr>
        </p:nvSpPr>
        <p:spPr>
          <a:xfrm>
            <a:off x="395536" y="5517232"/>
            <a:ext cx="8352928" cy="948878"/>
          </a:xfrm>
          <a:prstGeom prst="rect">
            <a:avLst/>
          </a:prstGeom>
        </p:spPr>
        <p:txBody>
          <a:bodyPr lIns="0" tIns="0" rIns="0" bIns="0"/>
          <a:lstStyle>
            <a:lvl1pPr marL="0" indent="0" algn="ctr">
              <a:buNone/>
              <a:defRPr sz="1400">
                <a:solidFill>
                  <a:schemeClr val="bg1">
                    <a:lumMod val="50000"/>
                  </a:schemeClr>
                </a:solidFill>
                <a:latin typeface="Arial" pitchFamily="34" charset="0"/>
                <a:cs typeface="Arial"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dirty="0"/>
              <a:t>Modifiez les styles du texte du masque</a:t>
            </a:r>
          </a:p>
        </p:txBody>
      </p:sp>
      <p:sp>
        <p:nvSpPr>
          <p:cNvPr id="3" name="Espace réservé du graphique SmartArt 2"/>
          <p:cNvSpPr>
            <a:spLocks noGrp="1"/>
          </p:cNvSpPr>
          <p:nvPr>
            <p:ph type="dgm" sz="quarter" idx="11"/>
          </p:nvPr>
        </p:nvSpPr>
        <p:spPr>
          <a:xfrm>
            <a:off x="395039" y="1412776"/>
            <a:ext cx="8353425" cy="4032250"/>
          </a:xfrm>
          <a:prstGeom prst="rect">
            <a:avLst/>
          </a:prstGeom>
        </p:spPr>
        <p:txBody>
          <a:bodyPr/>
          <a:lstStyle>
            <a:lvl1pPr marL="0" indent="0" algn="ctr" defTabSz="914400" rtl="0" eaLnBrk="1" latinLnBrk="0" hangingPunct="1">
              <a:spcBef>
                <a:spcPct val="20000"/>
              </a:spcBef>
              <a:buFontTx/>
              <a:buNone/>
              <a:defRPr lang="fr-FR" sz="1800" kern="1200" dirty="0">
                <a:solidFill>
                  <a:schemeClr val="bg1">
                    <a:lumMod val="50000"/>
                  </a:schemeClr>
                </a:solidFill>
                <a:latin typeface="Arial" pitchFamily="34" charset="0"/>
                <a:ea typeface="+mn-ea"/>
                <a:cs typeface="Arial" pitchFamily="34" charset="0"/>
              </a:defRPr>
            </a:lvl1pPr>
          </a:lstStyle>
          <a:p>
            <a:endParaRPr lang="fr-FR" dirty="0"/>
          </a:p>
        </p:txBody>
      </p:sp>
      <p:sp>
        <p:nvSpPr>
          <p:cNvPr id="5" name="Titre 1"/>
          <p:cNvSpPr>
            <a:spLocks noGrp="1"/>
          </p:cNvSpPr>
          <p:nvPr>
            <p:ph type="ctrTitle"/>
          </p:nvPr>
        </p:nvSpPr>
        <p:spPr>
          <a:xfrm>
            <a:off x="251520" y="874896"/>
            <a:ext cx="7200800" cy="387798"/>
          </a:xfrm>
          <a:prstGeom prst="rect">
            <a:avLst/>
          </a:prstGeom>
        </p:spPr>
        <p:txBody>
          <a:bodyPr lIns="144000" tIns="0" rIns="0" bIns="0" anchor="b" anchorCtr="0">
            <a:spAutoFit/>
          </a:bodyPr>
          <a:lstStyle>
            <a:lvl1pPr algn="l">
              <a:lnSpc>
                <a:spcPct val="90000"/>
              </a:lnSpc>
              <a:defRPr sz="2800" b="1">
                <a:solidFill>
                  <a:srgbClr val="E60003"/>
                </a:solidFill>
                <a:effectLst>
                  <a:outerShdw blurRad="50800" dist="38100" dir="2700000" algn="tl" rotWithShape="0">
                    <a:prstClr val="black">
                      <a:alpha val="40000"/>
                    </a:prstClr>
                  </a:outerShdw>
                </a:effectLst>
                <a:latin typeface="Arial" pitchFamily="34" charset="0"/>
                <a:cs typeface="Arial" pitchFamily="34" charset="0"/>
              </a:defRPr>
            </a:lvl1pPr>
          </a:lstStyle>
          <a:p>
            <a:r>
              <a:rPr lang="fr-FR" dirty="0"/>
              <a:t>Modifiez le style du titre</a:t>
            </a:r>
          </a:p>
        </p:txBody>
      </p:sp>
    </p:spTree>
    <p:extLst>
      <p:ext uri="{BB962C8B-B14F-4D97-AF65-F5344CB8AC3E}">
        <p14:creationId xmlns:p14="http://schemas.microsoft.com/office/powerpoint/2010/main" val="9734943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Image avec légende">
    <p:spTree>
      <p:nvGrpSpPr>
        <p:cNvPr id="1" name=""/>
        <p:cNvGrpSpPr/>
        <p:nvPr/>
      </p:nvGrpSpPr>
      <p:grpSpPr>
        <a:xfrm>
          <a:off x="0" y="0"/>
          <a:ext cx="0" cy="0"/>
          <a:chOff x="0" y="0"/>
          <a:chExt cx="0" cy="0"/>
        </a:xfrm>
      </p:grpSpPr>
      <p:sp>
        <p:nvSpPr>
          <p:cNvPr id="4" name="Espace réservé du texte 3"/>
          <p:cNvSpPr>
            <a:spLocks noGrp="1"/>
          </p:cNvSpPr>
          <p:nvPr>
            <p:ph type="body" sz="half" idx="2"/>
          </p:nvPr>
        </p:nvSpPr>
        <p:spPr>
          <a:xfrm>
            <a:off x="395536" y="5517232"/>
            <a:ext cx="8352928" cy="948878"/>
          </a:xfrm>
          <a:prstGeom prst="rect">
            <a:avLst/>
          </a:prstGeom>
        </p:spPr>
        <p:txBody>
          <a:bodyPr lIns="0" tIns="0" rIns="0" bIns="0"/>
          <a:lstStyle>
            <a:lvl1pPr marL="0" indent="0" algn="ctr">
              <a:buNone/>
              <a:defRPr sz="1400">
                <a:solidFill>
                  <a:schemeClr val="bg1">
                    <a:lumMod val="50000"/>
                  </a:schemeClr>
                </a:solidFill>
                <a:latin typeface="Arial" pitchFamily="34" charset="0"/>
                <a:cs typeface="Arial"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dirty="0"/>
              <a:t>Modifiez les styles du texte du masque</a:t>
            </a:r>
          </a:p>
        </p:txBody>
      </p:sp>
      <p:sp>
        <p:nvSpPr>
          <p:cNvPr id="3" name="Espace réservé du tableau 2"/>
          <p:cNvSpPr>
            <a:spLocks noGrp="1"/>
          </p:cNvSpPr>
          <p:nvPr>
            <p:ph type="tbl" sz="quarter" idx="10"/>
          </p:nvPr>
        </p:nvSpPr>
        <p:spPr>
          <a:xfrm>
            <a:off x="395288" y="1412775"/>
            <a:ext cx="8353176" cy="4032449"/>
          </a:xfrm>
          <a:prstGeom prst="rect">
            <a:avLst/>
          </a:prstGeom>
        </p:spPr>
        <p:txBody>
          <a:bodyPr lIns="0" tIns="0" rIns="0" bIns="0"/>
          <a:lstStyle>
            <a:lvl1pPr marL="0" indent="0" algn="ctr">
              <a:buFontTx/>
              <a:buNone/>
              <a:defRPr lang="fr-FR" sz="1800" kern="1200" dirty="0">
                <a:solidFill>
                  <a:schemeClr val="bg1">
                    <a:lumMod val="50000"/>
                  </a:schemeClr>
                </a:solidFill>
                <a:latin typeface="Arial" pitchFamily="34" charset="0"/>
                <a:ea typeface="+mn-ea"/>
                <a:cs typeface="Arial" pitchFamily="34" charset="0"/>
              </a:defRPr>
            </a:lvl1pPr>
          </a:lstStyle>
          <a:p>
            <a:endParaRPr lang="fr-FR" dirty="0"/>
          </a:p>
        </p:txBody>
      </p:sp>
      <p:sp>
        <p:nvSpPr>
          <p:cNvPr id="5" name="Titre 1"/>
          <p:cNvSpPr>
            <a:spLocks noGrp="1"/>
          </p:cNvSpPr>
          <p:nvPr>
            <p:ph type="ctrTitle"/>
          </p:nvPr>
        </p:nvSpPr>
        <p:spPr>
          <a:xfrm>
            <a:off x="251520" y="874896"/>
            <a:ext cx="7200800" cy="387798"/>
          </a:xfrm>
          <a:prstGeom prst="rect">
            <a:avLst/>
          </a:prstGeom>
        </p:spPr>
        <p:txBody>
          <a:bodyPr lIns="144000" tIns="0" rIns="0" bIns="0" anchor="b" anchorCtr="0">
            <a:spAutoFit/>
          </a:bodyPr>
          <a:lstStyle>
            <a:lvl1pPr algn="l">
              <a:lnSpc>
                <a:spcPct val="90000"/>
              </a:lnSpc>
              <a:defRPr sz="2800" b="1">
                <a:solidFill>
                  <a:srgbClr val="E60003"/>
                </a:solidFill>
                <a:effectLst>
                  <a:outerShdw blurRad="50800" dist="38100" dir="2700000" algn="tl" rotWithShape="0">
                    <a:prstClr val="black">
                      <a:alpha val="40000"/>
                    </a:prstClr>
                  </a:outerShdw>
                </a:effectLst>
                <a:latin typeface="Arial" pitchFamily="34" charset="0"/>
                <a:cs typeface="Arial" pitchFamily="34" charset="0"/>
              </a:defRPr>
            </a:lvl1pPr>
          </a:lstStyle>
          <a:p>
            <a:r>
              <a:rPr lang="fr-FR" dirty="0"/>
              <a:t>Modifiez le style du titre</a:t>
            </a:r>
          </a:p>
        </p:txBody>
      </p:sp>
    </p:spTree>
    <p:extLst>
      <p:ext uri="{BB962C8B-B14F-4D97-AF65-F5344CB8AC3E}">
        <p14:creationId xmlns:p14="http://schemas.microsoft.com/office/powerpoint/2010/main" val="32510709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2" Type="http://schemas.openxmlformats.org/officeDocument/2006/relationships/slideLayout" Target="../slideLayouts/slideLayout16.xml"/><Relationship Id="rId16" Type="http://schemas.openxmlformats.org/officeDocument/2006/relationships/theme" Target="../theme/theme2.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slideLayout" Target="../slideLayouts/slideLayout2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theme" Target="../theme/theme3.xml"/><Relationship Id="rId3" Type="http://schemas.openxmlformats.org/officeDocument/2006/relationships/slideLayout" Target="../slideLayouts/slideLayout32.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2" Type="http://schemas.openxmlformats.org/officeDocument/2006/relationships/slideLayout" Target="../slideLayouts/slideLayout31.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5" Type="http://schemas.openxmlformats.org/officeDocument/2006/relationships/slideLayout" Target="../slideLayouts/slideLayout34.xml"/><Relationship Id="rId10" Type="http://schemas.openxmlformats.org/officeDocument/2006/relationships/slideLayout" Target="../slideLayouts/slideLayout39.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image" Target="../media/image8.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9.xml"/><Relationship Id="rId13" Type="http://schemas.openxmlformats.org/officeDocument/2006/relationships/theme" Target="../theme/theme4.xml"/><Relationship Id="rId3" Type="http://schemas.openxmlformats.org/officeDocument/2006/relationships/slideLayout" Target="../slideLayouts/slideLayout44.xml"/><Relationship Id="rId7" Type="http://schemas.openxmlformats.org/officeDocument/2006/relationships/slideLayout" Target="../slideLayouts/slideLayout48.xml"/><Relationship Id="rId12" Type="http://schemas.openxmlformats.org/officeDocument/2006/relationships/slideLayout" Target="../slideLayouts/slideLayout53.xml"/><Relationship Id="rId2" Type="http://schemas.openxmlformats.org/officeDocument/2006/relationships/slideLayout" Target="../slideLayouts/slideLayout43.xml"/><Relationship Id="rId1" Type="http://schemas.openxmlformats.org/officeDocument/2006/relationships/slideLayout" Target="../slideLayouts/slideLayout42.xml"/><Relationship Id="rId6" Type="http://schemas.openxmlformats.org/officeDocument/2006/relationships/slideLayout" Target="../slideLayouts/slideLayout47.xml"/><Relationship Id="rId11" Type="http://schemas.openxmlformats.org/officeDocument/2006/relationships/slideLayout" Target="../slideLayouts/slideLayout52.xml"/><Relationship Id="rId5" Type="http://schemas.openxmlformats.org/officeDocument/2006/relationships/slideLayout" Target="../slideLayouts/slideLayout46.xml"/><Relationship Id="rId10" Type="http://schemas.openxmlformats.org/officeDocument/2006/relationships/slideLayout" Target="../slideLayouts/slideLayout51.xml"/><Relationship Id="rId4" Type="http://schemas.openxmlformats.org/officeDocument/2006/relationships/slideLayout" Target="../slideLayouts/slideLayout45.xml"/><Relationship Id="rId9" Type="http://schemas.openxmlformats.org/officeDocument/2006/relationships/slideLayout" Target="../slideLayouts/slideLayout50.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1.xml"/><Relationship Id="rId3" Type="http://schemas.openxmlformats.org/officeDocument/2006/relationships/slideLayout" Target="../slideLayouts/slideLayout56.xml"/><Relationship Id="rId7" Type="http://schemas.openxmlformats.org/officeDocument/2006/relationships/slideLayout" Target="../slideLayouts/slideLayout60.xml"/><Relationship Id="rId12" Type="http://schemas.openxmlformats.org/officeDocument/2006/relationships/theme" Target="../theme/theme5.xml"/><Relationship Id="rId2" Type="http://schemas.openxmlformats.org/officeDocument/2006/relationships/slideLayout" Target="../slideLayouts/slideLayout55.xml"/><Relationship Id="rId1" Type="http://schemas.openxmlformats.org/officeDocument/2006/relationships/slideLayout" Target="../slideLayouts/slideLayout54.xml"/><Relationship Id="rId6" Type="http://schemas.openxmlformats.org/officeDocument/2006/relationships/slideLayout" Target="../slideLayouts/slideLayout59.xml"/><Relationship Id="rId11" Type="http://schemas.openxmlformats.org/officeDocument/2006/relationships/slideLayout" Target="../slideLayouts/slideLayout64.xml"/><Relationship Id="rId5" Type="http://schemas.openxmlformats.org/officeDocument/2006/relationships/slideLayout" Target="../slideLayouts/slideLayout58.xml"/><Relationship Id="rId10" Type="http://schemas.openxmlformats.org/officeDocument/2006/relationships/slideLayout" Target="../slideLayouts/slideLayout63.xml"/><Relationship Id="rId4" Type="http://schemas.openxmlformats.org/officeDocument/2006/relationships/slideLayout" Target="../slideLayouts/slideLayout57.xml"/><Relationship Id="rId9" Type="http://schemas.openxmlformats.org/officeDocument/2006/relationships/slideLayout" Target="../slideLayouts/slideLayout6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3" name="Image 2"/>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0" name="ZoneTexte 9"/>
          <p:cNvSpPr txBox="1"/>
          <p:nvPr/>
        </p:nvSpPr>
        <p:spPr>
          <a:xfrm>
            <a:off x="8371798" y="6724742"/>
            <a:ext cx="648072" cy="123111"/>
          </a:xfrm>
          <a:prstGeom prst="rect">
            <a:avLst/>
          </a:prstGeom>
          <a:noFill/>
        </p:spPr>
        <p:txBody>
          <a:bodyPr wrap="square" lIns="0" tIns="0" rIns="0" bIns="0" rtlCol="0" anchor="b" anchorCtr="0">
            <a:spAutoFit/>
          </a:bodyPr>
          <a:lstStyle/>
          <a:p>
            <a:pPr algn="r"/>
            <a:fld id="{18A5FAD2-76DB-4238-96CB-1F8BD50575A8}" type="slidenum">
              <a:rPr lang="fr-FR" sz="800" smtClean="0">
                <a:solidFill>
                  <a:schemeClr val="bg1"/>
                </a:solidFill>
                <a:latin typeface="Arial Narrow" pitchFamily="34" charset="0"/>
                <a:cs typeface="Arial" pitchFamily="34" charset="0"/>
              </a:rPr>
              <a:pPr algn="r"/>
              <a:t>‹N°›</a:t>
            </a:fld>
            <a:endParaRPr lang="fr-FR" sz="800" dirty="0">
              <a:solidFill>
                <a:schemeClr val="bg1"/>
              </a:solidFill>
              <a:latin typeface="Arial Narrow" pitchFamily="34" charset="0"/>
              <a:cs typeface="Arial" pitchFamily="34" charset="0"/>
            </a:endParaRPr>
          </a:p>
        </p:txBody>
      </p:sp>
    </p:spTree>
    <p:extLst>
      <p:ext uri="{BB962C8B-B14F-4D97-AF65-F5344CB8AC3E}">
        <p14:creationId xmlns:p14="http://schemas.microsoft.com/office/powerpoint/2010/main" val="4065919433"/>
      </p:ext>
    </p:extLst>
  </p:cSld>
  <p:clrMap bg1="lt1" tx1="dk1" bg2="lt2" tx2="dk2" accent1="accent1" accent2="accent2" accent3="accent3" accent4="accent4" accent5="accent5" accent6="accent6" hlink="hlink" folHlink="folHlink"/>
  <p:sldLayoutIdLst>
    <p:sldLayoutId id="2147483651" r:id="rId1"/>
    <p:sldLayoutId id="2147483652" r:id="rId2"/>
    <p:sldLayoutId id="2147483654" r:id="rId3"/>
    <p:sldLayoutId id="2147483658" r:id="rId4"/>
    <p:sldLayoutId id="2147483662" r:id="rId5"/>
    <p:sldLayoutId id="2147483659" r:id="rId6"/>
    <p:sldLayoutId id="2147483660" r:id="rId7"/>
    <p:sldLayoutId id="2147483663" r:id="rId8"/>
    <p:sldLayoutId id="2147483661" r:id="rId9"/>
    <p:sldLayoutId id="2147483657" r:id="rId10"/>
    <p:sldLayoutId id="2147483665" r:id="rId11"/>
    <p:sldLayoutId id="2147483664" r:id="rId12"/>
    <p:sldLayoutId id="2147483668" r:id="rId13"/>
    <p:sldLayoutId id="2147483685" r:id="rId14"/>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6F6F6"/>
        </a:solidFill>
        <a:effectLst/>
      </p:bgPr>
    </p:bg>
    <p:spTree>
      <p:nvGrpSpPr>
        <p:cNvPr id="1" name=""/>
        <p:cNvGrpSpPr/>
        <p:nvPr/>
      </p:nvGrpSpPr>
      <p:grpSpPr>
        <a:xfrm>
          <a:off x="0" y="0"/>
          <a:ext cx="0" cy="0"/>
          <a:chOff x="0" y="0"/>
          <a:chExt cx="0" cy="0"/>
        </a:xfrm>
      </p:grpSpPr>
      <p:sp>
        <p:nvSpPr>
          <p:cNvPr id="10" name="ZoneTexte 9"/>
          <p:cNvSpPr txBox="1"/>
          <p:nvPr/>
        </p:nvSpPr>
        <p:spPr>
          <a:xfrm>
            <a:off x="8371798" y="6724742"/>
            <a:ext cx="648072" cy="123111"/>
          </a:xfrm>
          <a:prstGeom prst="rect">
            <a:avLst/>
          </a:prstGeom>
          <a:noFill/>
        </p:spPr>
        <p:txBody>
          <a:bodyPr wrap="square" lIns="0" tIns="0" rIns="0" bIns="0" rtlCol="0" anchor="b" anchorCtr="0">
            <a:spAutoFit/>
          </a:bodyPr>
          <a:lstStyle/>
          <a:p>
            <a:pPr algn="r"/>
            <a:fld id="{18A5FAD2-76DB-4238-96CB-1F8BD50575A8}" type="slidenum">
              <a:rPr lang="fr-FR" sz="800" smtClean="0">
                <a:solidFill>
                  <a:schemeClr val="bg1"/>
                </a:solidFill>
                <a:latin typeface="Arial Narrow" pitchFamily="34" charset="0"/>
                <a:cs typeface="Arial" pitchFamily="34" charset="0"/>
              </a:rPr>
              <a:pPr algn="r"/>
              <a:t>‹N°›</a:t>
            </a:fld>
            <a:endParaRPr lang="fr-FR" sz="800" dirty="0">
              <a:solidFill>
                <a:schemeClr val="bg1"/>
              </a:solidFill>
              <a:latin typeface="Arial Narrow" pitchFamily="34" charset="0"/>
              <a:cs typeface="Arial" pitchFamily="34" charset="0"/>
            </a:endParaRPr>
          </a:p>
        </p:txBody>
      </p:sp>
    </p:spTree>
    <p:extLst>
      <p:ext uri="{BB962C8B-B14F-4D97-AF65-F5344CB8AC3E}">
        <p14:creationId xmlns:p14="http://schemas.microsoft.com/office/powerpoint/2010/main" val="4008876520"/>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87" r:id="rId3"/>
    <p:sldLayoutId id="2147483672" r:id="rId4"/>
    <p:sldLayoutId id="2147483686" r:id="rId5"/>
    <p:sldLayoutId id="2147483674" r:id="rId6"/>
    <p:sldLayoutId id="2147483675" r:id="rId7"/>
    <p:sldLayoutId id="2147483676" r:id="rId8"/>
    <p:sldLayoutId id="2147483677" r:id="rId9"/>
    <p:sldLayoutId id="2147483678" r:id="rId10"/>
    <p:sldLayoutId id="2147483679" r:id="rId11"/>
    <p:sldLayoutId id="2147483680" r:id="rId12"/>
    <p:sldLayoutId id="2147483681" r:id="rId13"/>
    <p:sldLayoutId id="2147483683" r:id="rId14"/>
    <p:sldLayoutId id="2147483684" r:id="rId15"/>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504000" y="71438"/>
            <a:ext cx="8100000" cy="864000"/>
          </a:xfrm>
          <a:prstGeom prst="rect">
            <a:avLst/>
          </a:prstGeom>
        </p:spPr>
        <p:txBody>
          <a:bodyPr vert="horz" lIns="0" tIns="0" rIns="0" bIns="0" rtlCol="0" anchor="ctr">
            <a:normAutofit/>
          </a:bodyPr>
          <a:lstStyle/>
          <a:p>
            <a:r>
              <a:rPr lang="en-GB" noProof="0" dirty="0" err="1"/>
              <a:t>Cliquez</a:t>
            </a:r>
            <a:r>
              <a:rPr lang="en-GB" noProof="0" dirty="0"/>
              <a:t> pour modifier le style du titre</a:t>
            </a:r>
          </a:p>
        </p:txBody>
      </p:sp>
      <p:sp>
        <p:nvSpPr>
          <p:cNvPr id="3" name="Espace réservé du texte 2"/>
          <p:cNvSpPr>
            <a:spLocks noGrp="1"/>
          </p:cNvSpPr>
          <p:nvPr>
            <p:ph type="body" idx="1"/>
          </p:nvPr>
        </p:nvSpPr>
        <p:spPr>
          <a:xfrm>
            <a:off x="504000" y="1296000"/>
            <a:ext cx="8100000" cy="5040000"/>
          </a:xfrm>
          <a:prstGeom prst="rect">
            <a:avLst/>
          </a:prstGeom>
        </p:spPr>
        <p:txBody>
          <a:bodyPr vert="horz" lIns="0" tIns="0" rIns="0" bIns="0" rtlCol="0">
            <a:noAutofit/>
          </a:bodyPr>
          <a:lstStyle/>
          <a:p>
            <a:pPr lvl="0"/>
            <a:r>
              <a:rPr lang="en-GB" noProof="0" dirty="0" err="1"/>
              <a:t>Cliquez</a:t>
            </a:r>
            <a:r>
              <a:rPr lang="en-GB" noProof="0" dirty="0"/>
              <a:t> pour modifier les styles du </a:t>
            </a:r>
            <a:r>
              <a:rPr lang="en-GB" noProof="0" dirty="0" err="1"/>
              <a:t>texte</a:t>
            </a:r>
            <a:r>
              <a:rPr lang="en-GB" noProof="0" dirty="0"/>
              <a:t> du masque</a:t>
            </a:r>
          </a:p>
          <a:p>
            <a:pPr lvl="1"/>
            <a:r>
              <a:rPr lang="en-GB" noProof="0" dirty="0" err="1"/>
              <a:t>Deuxième</a:t>
            </a:r>
            <a:r>
              <a:rPr lang="en-GB" noProof="0" dirty="0"/>
              <a:t> </a:t>
            </a:r>
            <a:r>
              <a:rPr lang="en-GB" noProof="0" dirty="0" err="1"/>
              <a:t>niveau</a:t>
            </a:r>
            <a:endParaRPr lang="en-GB" noProof="0" dirty="0"/>
          </a:p>
          <a:p>
            <a:pPr lvl="2"/>
            <a:r>
              <a:rPr lang="en-GB" noProof="0" dirty="0" err="1"/>
              <a:t>Troisième</a:t>
            </a:r>
            <a:r>
              <a:rPr lang="en-GB" noProof="0" dirty="0"/>
              <a:t> </a:t>
            </a:r>
            <a:r>
              <a:rPr lang="en-GB" noProof="0" dirty="0" err="1"/>
              <a:t>niveau</a:t>
            </a:r>
            <a:endParaRPr lang="en-GB" noProof="0" dirty="0"/>
          </a:p>
        </p:txBody>
      </p:sp>
    </p:spTree>
    <p:extLst>
      <p:ext uri="{BB962C8B-B14F-4D97-AF65-F5344CB8AC3E}">
        <p14:creationId xmlns:p14="http://schemas.microsoft.com/office/powerpoint/2010/main" val="262620294"/>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 id="2147483700" r:id="rId12"/>
  </p:sldLayoutIdLst>
  <p:hf hdr="0" ftr="0" dt="0"/>
  <p:txStyles>
    <p:titleStyle>
      <a:lvl1pPr algn="l" defTabSz="914400" rtl="0" eaLnBrk="1" latinLnBrk="0" hangingPunct="1">
        <a:spcBef>
          <a:spcPct val="0"/>
        </a:spcBef>
        <a:buNone/>
        <a:defRPr sz="3200" kern="1200">
          <a:solidFill>
            <a:schemeClr val="tx1"/>
          </a:solidFill>
          <a:effectLst>
            <a:outerShdw blurRad="38100" dist="12700" dir="2700000" algn="ctr" rotWithShape="0">
              <a:srgbClr val="000000">
                <a:alpha val="43137"/>
              </a:srgbClr>
            </a:outerShdw>
          </a:effectLst>
          <a:latin typeface="Arial" pitchFamily="34" charset="0"/>
          <a:ea typeface="+mj-ea"/>
          <a:cs typeface="Arial" pitchFamily="34" charset="0"/>
        </a:defRPr>
      </a:lvl1pPr>
    </p:titleStyle>
    <p:bodyStyle>
      <a:lvl1pPr marL="0" indent="0" algn="l" defTabSz="914400" rtl="0" eaLnBrk="1" latinLnBrk="0" hangingPunct="1">
        <a:spcBef>
          <a:spcPts val="1200"/>
        </a:spcBef>
        <a:buFont typeface="Arial" pitchFamily="34" charset="0"/>
        <a:buNone/>
        <a:defRPr sz="2400" kern="1200">
          <a:solidFill>
            <a:schemeClr val="tx1"/>
          </a:solidFill>
          <a:effectLst>
            <a:outerShdw blurRad="38100" dist="12700" dir="2700000" algn="ctr" rotWithShape="0">
              <a:srgbClr val="000000">
                <a:alpha val="43137"/>
              </a:srgbClr>
            </a:outerShdw>
          </a:effectLst>
          <a:latin typeface="Arial" pitchFamily="34" charset="0"/>
          <a:ea typeface="+mn-ea"/>
          <a:cs typeface="Arial" pitchFamily="34" charset="0"/>
        </a:defRPr>
      </a:lvl1pPr>
      <a:lvl2pPr marL="360000" indent="-360000" algn="l" defTabSz="914400" rtl="0" eaLnBrk="1" latinLnBrk="0" hangingPunct="1">
        <a:spcBef>
          <a:spcPts val="2400"/>
        </a:spcBef>
        <a:buSzPct val="110000"/>
        <a:buFontTx/>
        <a:buBlip>
          <a:blip r:embed="rId14"/>
        </a:buBlip>
        <a:defRPr sz="2400" b="1" kern="1200">
          <a:solidFill>
            <a:schemeClr val="tx1"/>
          </a:solidFill>
          <a:effectLst>
            <a:outerShdw blurRad="38100" dist="12700" dir="2700000" algn="ctr" rotWithShape="0">
              <a:srgbClr val="000000">
                <a:alpha val="43137"/>
              </a:srgbClr>
            </a:outerShdw>
          </a:effectLst>
          <a:latin typeface="Arial" pitchFamily="34" charset="0"/>
          <a:ea typeface="+mn-ea"/>
          <a:cs typeface="Arial" pitchFamily="34" charset="0"/>
        </a:defRPr>
      </a:lvl2pPr>
      <a:lvl3pPr marL="360000" indent="0" algn="l" defTabSz="914400" rtl="0" eaLnBrk="1" latinLnBrk="0" hangingPunct="1">
        <a:spcBef>
          <a:spcPts val="0"/>
        </a:spcBef>
        <a:buFontTx/>
        <a:buNone/>
        <a:defRPr lang="fr-FR" sz="2400" kern="1200" dirty="0" smtClean="0">
          <a:solidFill>
            <a:schemeClr val="tx1"/>
          </a:solidFill>
          <a:effectLst>
            <a:outerShdw blurRad="38100" dist="12700" dir="2700000" algn="ctr" rotWithShape="0">
              <a:srgbClr val="000000">
                <a:alpha val="43137"/>
              </a:srgbClr>
            </a:outerShdw>
          </a:effectLst>
          <a:latin typeface="Arial" pitchFamily="34" charset="0"/>
          <a:ea typeface="+mn-ea"/>
          <a:cs typeface="Arial" pitchFamily="34" charset="0"/>
        </a:defRPr>
      </a:lvl3pPr>
      <a:lvl4pPr marL="360000" indent="0" algn="l" defTabSz="914400" rtl="0" eaLnBrk="1" latinLnBrk="0" hangingPunct="1">
        <a:spcBef>
          <a:spcPts val="0"/>
        </a:spcBef>
        <a:buFontTx/>
        <a:buNone/>
        <a:defRPr sz="2400" b="0" kern="1200">
          <a:solidFill>
            <a:schemeClr val="tx1"/>
          </a:solidFill>
          <a:latin typeface="Arial" pitchFamily="34" charset="0"/>
          <a:ea typeface="+mn-ea"/>
          <a:cs typeface="Arial" pitchFamily="34" charset="0"/>
        </a:defRPr>
      </a:lvl4pPr>
      <a:lvl5pPr marL="360000" indent="0" algn="l" defTabSz="914400" rtl="0" eaLnBrk="1" latinLnBrk="0" hangingPunct="1">
        <a:spcBef>
          <a:spcPts val="0"/>
        </a:spcBef>
        <a:buFont typeface="Arial" pitchFamily="34" charset="0"/>
        <a:buNone/>
        <a:defRPr sz="2400" kern="1200">
          <a:solidFill>
            <a:schemeClr val="tx1"/>
          </a:solidFill>
          <a:latin typeface="Arial" pitchFamily="34" charset="0"/>
          <a:ea typeface="+mn-ea"/>
          <a:cs typeface="Arial" pitchFamily="34" charset="0"/>
        </a:defRPr>
      </a:lvl5pPr>
      <a:lvl6pPr marL="360000" indent="0" algn="l" defTabSz="914400" rtl="0" eaLnBrk="1" latinLnBrk="0" hangingPunct="1">
        <a:spcBef>
          <a:spcPct val="20000"/>
        </a:spcBef>
        <a:buFont typeface="Arial" pitchFamily="34" charset="0"/>
        <a:buNone/>
        <a:defRPr sz="24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DDD9C3"/>
        </a:solidFill>
        <a:effectLst/>
      </p:bgPr>
    </p:bg>
    <p:spTree>
      <p:nvGrpSpPr>
        <p:cNvPr id="1" name=""/>
        <p:cNvGrpSpPr/>
        <p:nvPr/>
      </p:nvGrpSpPr>
      <p:grpSpPr>
        <a:xfrm>
          <a:off x="0" y="0"/>
          <a:ext cx="0" cy="0"/>
          <a:chOff x="0" y="0"/>
          <a:chExt cx="0" cy="0"/>
        </a:xfrm>
      </p:grpSpPr>
      <p:sp>
        <p:nvSpPr>
          <p:cNvPr id="3" name="CustomShape 1"/>
          <p:cNvSpPr/>
          <p:nvPr/>
        </p:nvSpPr>
        <p:spPr>
          <a:xfrm>
            <a:off x="8371800" y="6725520"/>
            <a:ext cx="644040" cy="118440"/>
          </a:xfrm>
          <a:prstGeom prst="rect">
            <a:avLst/>
          </a:prstGeom>
          <a:noFill/>
          <a:ln>
            <a:noFill/>
          </a:ln>
        </p:spPr>
        <p:style>
          <a:lnRef idx="0">
            <a:scrgbClr r="0" g="0" b="0"/>
          </a:lnRef>
          <a:fillRef idx="0">
            <a:scrgbClr r="0" g="0" b="0"/>
          </a:fillRef>
          <a:effectRef idx="0">
            <a:scrgbClr r="0" g="0" b="0"/>
          </a:effectRef>
          <a:fontRef idx="minor"/>
        </p:style>
      </p:sp>
      <p:sp>
        <p:nvSpPr>
          <p:cNvPr id="4" name="PlaceHolder 2"/>
          <p:cNvSpPr>
            <a:spLocks noGrp="1"/>
          </p:cNvSpPr>
          <p:nvPr>
            <p:ph type="title"/>
          </p:nvPr>
        </p:nvSpPr>
        <p:spPr>
          <a:xfrm>
            <a:off x="457200" y="273600"/>
            <a:ext cx="8229240" cy="1144800"/>
          </a:xfrm>
          <a:prstGeom prst="rect">
            <a:avLst/>
          </a:prstGeom>
        </p:spPr>
        <p:txBody>
          <a:bodyPr lIns="0" tIns="0" rIns="0" bIns="0" anchor="ctr"/>
          <a:lstStyle/>
          <a:p>
            <a:pPr algn="ctr"/>
            <a:r>
              <a:rPr lang="en-US" sz="4400" b="0" strike="noStrike" spc="-1">
                <a:latin typeface="Arial"/>
              </a:rPr>
              <a:t>Click to edit the title text format</a:t>
            </a:r>
          </a:p>
        </p:txBody>
      </p:sp>
      <p:sp>
        <p:nvSpPr>
          <p:cNvPr id="2" name="PlaceHolder 3"/>
          <p:cNvSpPr>
            <a:spLocks noGrp="1"/>
          </p:cNvSpPr>
          <p:nvPr>
            <p:ph type="body"/>
          </p:nvPr>
        </p:nvSpPr>
        <p:spPr>
          <a:xfrm>
            <a:off x="457200" y="1604520"/>
            <a:ext cx="82292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2800" b="0" strike="noStrike" spc="-1">
                <a:latin typeface="Arial"/>
              </a:rPr>
              <a:t>Second Outline Level</a:t>
            </a:r>
          </a:p>
          <a:p>
            <a:pPr marL="1296000" lvl="2" indent="-288000">
              <a:spcBef>
                <a:spcPts val="850"/>
              </a:spcBef>
              <a:buClr>
                <a:srgbClr val="000000"/>
              </a:buClr>
              <a:buSzPct val="45000"/>
              <a:buFont typeface="Wingdings" charset="2"/>
              <a:buChar char=""/>
            </a:pPr>
            <a:r>
              <a:rPr lang="en-US" sz="2400" b="0" strike="noStrike" spc="-1">
                <a:latin typeface="Arial"/>
              </a:rPr>
              <a:t>Third Outline Level</a:t>
            </a:r>
          </a:p>
          <a:p>
            <a:pPr marL="1728000" lvl="3" indent="-216000">
              <a:spcBef>
                <a:spcPts val="567"/>
              </a:spcBef>
              <a:buClr>
                <a:srgbClr val="000000"/>
              </a:buClr>
              <a:buSzPct val="75000"/>
              <a:buFont typeface="Symbol" charset="2"/>
              <a:buChar char=""/>
            </a:pPr>
            <a:r>
              <a:rPr lang="en-US" sz="2000" b="0" strike="noStrike" spc="-1">
                <a:latin typeface="Arial"/>
              </a:rPr>
              <a:t>Fourth Outline Level</a:t>
            </a:r>
          </a:p>
          <a:p>
            <a:pPr marL="2160000" lvl="4" indent="-216000">
              <a:spcBef>
                <a:spcPts val="283"/>
              </a:spcBef>
              <a:buClr>
                <a:srgbClr val="000000"/>
              </a:buClr>
              <a:buSzPct val="45000"/>
              <a:buFont typeface="Wingdings" charset="2"/>
              <a:buChar char=""/>
            </a:pPr>
            <a:r>
              <a:rPr lang="en-US" sz="2000" b="0" strike="noStrike" spc="-1">
                <a:latin typeface="Arial"/>
              </a:rPr>
              <a:t>Fifth Outline Level</a:t>
            </a:r>
          </a:p>
          <a:p>
            <a:pPr marL="2592000" lvl="5" indent="-216000">
              <a:spcBef>
                <a:spcPts val="283"/>
              </a:spcBef>
              <a:buClr>
                <a:srgbClr val="000000"/>
              </a:buClr>
              <a:buSzPct val="45000"/>
              <a:buFont typeface="Wingdings" charset="2"/>
              <a:buChar char=""/>
            </a:pPr>
            <a:r>
              <a:rPr lang="en-US" sz="2000" b="0" strike="noStrike" spc="-1">
                <a:latin typeface="Arial"/>
              </a:rPr>
              <a:t>Sixth Outline Level</a:t>
            </a:r>
          </a:p>
          <a:p>
            <a:pPr marL="3024000" lvl="6" indent="-216000">
              <a:spcBef>
                <a:spcPts val="283"/>
              </a:spcBef>
              <a:buClr>
                <a:srgbClr val="000000"/>
              </a:buClr>
              <a:buSzPct val="45000"/>
              <a:buFont typeface="Wingdings" charset="2"/>
              <a:buChar char=""/>
            </a:pPr>
            <a:r>
              <a:rPr lang="en-US" sz="2000" b="0" strike="noStrike" spc="-1">
                <a:latin typeface="Arial"/>
              </a:rPr>
              <a:t>Seventh Outline Level</a:t>
            </a:r>
          </a:p>
        </p:txBody>
      </p:sp>
    </p:spTree>
    <p:extLst>
      <p:ext uri="{BB962C8B-B14F-4D97-AF65-F5344CB8AC3E}">
        <p14:creationId xmlns:p14="http://schemas.microsoft.com/office/powerpoint/2010/main" val="1912445873"/>
      </p:ext>
    </p:extLst>
  </p:cSld>
  <p:clrMap bg1="lt1" tx1="dk1" bg2="lt2" tx2="dk2" accent1="accent1" accent2="accent2" accent3="accent3" accent4="accent4" accent5="accent5" accent6="accent6" hlink="hlink" folHlink="folHlink"/>
  <p:sldLayoutIdLst>
    <p:sldLayoutId id="2147483702" r:id="rId1"/>
    <p:sldLayoutId id="2147483703" r:id="rId2"/>
    <p:sldLayoutId id="2147483704" r:id="rId3"/>
    <p:sldLayoutId id="2147483705" r:id="rId4"/>
    <p:sldLayoutId id="2147483706" r:id="rId5"/>
    <p:sldLayoutId id="2147483707" r:id="rId6"/>
    <p:sldLayoutId id="2147483708" r:id="rId7"/>
    <p:sldLayoutId id="2147483709" r:id="rId8"/>
    <p:sldLayoutId id="2147483710" r:id="rId9"/>
    <p:sldLayoutId id="2147483711" r:id="rId10"/>
    <p:sldLayoutId id="2147483712" r:id="rId11"/>
    <p:sldLayoutId id="214748371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698B76C-B5DF-45F5-901D-36BF76102E38}" type="datetimeFigureOut">
              <a:rPr lang="en-US" smtClean="0">
                <a:solidFill>
                  <a:prstClr val="black">
                    <a:tint val="75000"/>
                  </a:prstClr>
                </a:solidFill>
              </a:rPr>
              <a:pPr/>
              <a:t>6/7/23</a:t>
            </a:fld>
            <a:endParaRPr lang="en-US">
              <a:solidFill>
                <a:prstClr val="black">
                  <a:tint val="75000"/>
                </a:prstClr>
              </a:solidFill>
            </a:endParaRPr>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7CD30E7-7104-4251-8A1E-A018E3C32A3C}" type="slidenum">
              <a:rPr lang="en-US" smtClean="0">
                <a:solidFill>
                  <a:prstClr val="black">
                    <a:tint val="75000"/>
                  </a:prstClr>
                </a:solidFill>
              </a:rPr>
              <a:pPr/>
              <a:t>‹N°›</a:t>
            </a:fld>
            <a:endParaRPr lang="en-US">
              <a:solidFill>
                <a:prstClr val="black">
                  <a:tint val="75000"/>
                </a:prstClr>
              </a:solidFill>
            </a:endParaRPr>
          </a:p>
        </p:txBody>
      </p:sp>
    </p:spTree>
    <p:extLst>
      <p:ext uri="{BB962C8B-B14F-4D97-AF65-F5344CB8AC3E}">
        <p14:creationId xmlns:p14="http://schemas.microsoft.com/office/powerpoint/2010/main" val="2352115552"/>
      </p:ext>
    </p:extLst>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Lst>
  <p:txStyles>
    <p:titleStyle>
      <a:lvl1pPr algn="l" defTabSz="914400" rtl="0" eaLnBrk="1" latinLnBrk="0" hangingPunct="1">
        <a:lnSpc>
          <a:spcPct val="90000"/>
        </a:lnSpc>
        <a:spcBef>
          <a:spcPct val="0"/>
        </a:spcBef>
        <a:buNone/>
        <a:defRPr sz="28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b="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xml"/><Relationship Id="rId1" Type="http://schemas.openxmlformats.org/officeDocument/2006/relationships/slideLayout" Target="../slideLayouts/slideLayout30.xml"/><Relationship Id="rId4" Type="http://schemas.openxmlformats.org/officeDocument/2006/relationships/image" Target="../media/image12.png"/></Relationships>
</file>

<file path=ppt/slides/_rels/slide10.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9.xml"/><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hyperlink" Target="http://www.nceas.ucsb.edu/~frazier/RSpatialGuides/colorPaletteCheatsheet.pdf" TargetMode="External"/><Relationship Id="rId2" Type="http://schemas.openxmlformats.org/officeDocument/2006/relationships/image" Target="../media/image18.png"/><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13.xml"/><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14.xml"/><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2" Type="http://schemas.openxmlformats.org/officeDocument/2006/relationships/hyperlink" Target="mailto:diana.marek@sib.swiss" TargetMode="External"/><Relationship Id="rId1" Type="http://schemas.openxmlformats.org/officeDocument/2006/relationships/slideLayout" Target="../slideLayouts/slideLayout55.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7.xml"/><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2.xml"/></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8.xml"/><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9.xml"/><Relationship Id="rId1" Type="http://schemas.openxmlformats.org/officeDocument/2006/relationships/slideLayout" Target="../slideLayouts/slideLayout16.xml"/><Relationship Id="rId4" Type="http://schemas.openxmlformats.org/officeDocument/2006/relationships/image" Target="../media/image27.png"/></Relationships>
</file>

<file path=ppt/slides/_rels/slide3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0.xml"/><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6.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4.xml"/><Relationship Id="rId1" Type="http://schemas.openxmlformats.org/officeDocument/2006/relationships/slideLayout" Target="../slideLayouts/slideLayout16.xml"/></Relationships>
</file>

<file path=ppt/slides/_rels/slide3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5.xml"/><Relationship Id="rId1" Type="http://schemas.openxmlformats.org/officeDocument/2006/relationships/slideLayout" Target="../slideLayouts/slideLayout1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1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8.xml"/><Relationship Id="rId1" Type="http://schemas.openxmlformats.org/officeDocument/2006/relationships/slideLayout" Target="../slideLayouts/slideLayout1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6.xml"/></Relationships>
</file>

<file path=ppt/slides/_rels/slide4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0.xml"/><Relationship Id="rId1" Type="http://schemas.openxmlformats.org/officeDocument/2006/relationships/slideLayout" Target="../slideLayouts/slideLayout16.xml"/></Relationships>
</file>

<file path=ppt/slides/_rels/slide43.xml.rels><?xml version="1.0" encoding="UTF-8" standalone="yes"?>
<Relationships xmlns="http://schemas.openxmlformats.org/package/2006/relationships"><Relationship Id="rId3" Type="http://schemas.openxmlformats.org/officeDocument/2006/relationships/hyperlink" Target="https://stekhoven.shinyapps.io/barplotNonsense/" TargetMode="External"/><Relationship Id="rId2" Type="http://schemas.openxmlformats.org/officeDocument/2006/relationships/notesSlide" Target="../notesSlides/notesSlide41.xml"/><Relationship Id="rId1" Type="http://schemas.openxmlformats.org/officeDocument/2006/relationships/slideLayout" Target="../slideLayouts/slideLayout1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4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6.xml"/></Relationships>
</file>

<file path=ppt/slides/_rels/slide4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5.xml"/></Relationships>
</file>

<file path=ppt/slides/_rels/slide4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4.xml"/><Relationship Id="rId1" Type="http://schemas.openxmlformats.org/officeDocument/2006/relationships/slideLayout" Target="../slideLayouts/slideLayout16.xml"/></Relationships>
</file>

<file path=ppt/slides/_rels/slide4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5.xml"/><Relationship Id="rId1" Type="http://schemas.openxmlformats.org/officeDocument/2006/relationships/slideLayout" Target="../slideLayouts/slideLayout16.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6.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6.xml"/></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24.xml"/><Relationship Id="rId1" Type="http://schemas.openxmlformats.org/officeDocument/2006/relationships/themeOverride" Target="../theme/themeOverride1.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42.xml"/></Relationships>
</file>

<file path=ppt/slides/_rels/slide54.xml.rels><?xml version="1.0" encoding="UTF-8" standalone="yes"?>
<Relationships xmlns="http://schemas.openxmlformats.org/package/2006/relationships"><Relationship Id="rId3" Type="http://schemas.openxmlformats.org/officeDocument/2006/relationships/hyperlink" Target="https://r-graph-gallery.com/index.html" TargetMode="External"/><Relationship Id="rId2" Type="http://schemas.openxmlformats.org/officeDocument/2006/relationships/notesSlide" Target="../notesSlides/notesSlide51.xml"/><Relationship Id="rId1" Type="http://schemas.openxmlformats.org/officeDocument/2006/relationships/slideLayout" Target="../slideLayouts/slideLayout16.xml"/></Relationships>
</file>

<file path=ppt/slides/_rels/slide5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52.xml"/><Relationship Id="rId1" Type="http://schemas.openxmlformats.org/officeDocument/2006/relationships/slideLayout" Target="../slideLayouts/slideLayout16.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8.xml"/><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normAutofit fontScale="90000"/>
          </a:bodyPr>
          <a:lstStyle/>
          <a:p>
            <a:r>
              <a:rPr lang="en-GB" dirty="0"/>
              <a:t>First steps with R in Life Sciences:</a:t>
            </a:r>
            <a:br>
              <a:rPr lang="en-GB" dirty="0"/>
            </a:br>
            <a:r>
              <a:rPr lang="en-GB" dirty="0"/>
              <a:t>Graphics</a:t>
            </a:r>
          </a:p>
        </p:txBody>
      </p:sp>
      <p:pic>
        <p:nvPicPr>
          <p:cNvPr id="9" name="Espace réservé pour une image  17" descr="profile-cover-2017.jpg"/>
          <p:cNvPicPr>
            <a:picLocks noChangeAspect="1"/>
          </p:cNvPicPr>
          <p:nvPr/>
        </p:nvPicPr>
        <p:blipFill>
          <a:blip r:embed="rId3"/>
          <a:srcRect l="1464" r="1464" b="12798"/>
          <a:stretch>
            <a:fillRect/>
          </a:stretch>
        </p:blipFill>
        <p:spPr>
          <a:xfrm>
            <a:off x="0" y="2"/>
            <a:ext cx="9144000" cy="3428998"/>
          </a:xfrm>
          <a:prstGeom prst="rect">
            <a:avLst/>
          </a:prstGeom>
        </p:spPr>
      </p:pic>
      <p:pic>
        <p:nvPicPr>
          <p:cNvPr id="11" name="Picture 7" descr="sib_logo_trans_background.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0354" y="3423412"/>
            <a:ext cx="781031" cy="423058"/>
          </a:xfrm>
          <a:prstGeom prst="rect">
            <a:avLst/>
          </a:prstGeom>
        </p:spPr>
      </p:pic>
      <p:cxnSp>
        <p:nvCxnSpPr>
          <p:cNvPr id="12" name="Connecteur droit 11"/>
          <p:cNvCxnSpPr/>
          <p:nvPr/>
        </p:nvCxnSpPr>
        <p:spPr>
          <a:xfrm>
            <a:off x="0" y="-1587"/>
            <a:ext cx="9144000" cy="1588"/>
          </a:xfrm>
          <a:prstGeom prst="line">
            <a:avLst/>
          </a:prstGeom>
          <a:ln w="19050">
            <a:solidFill>
              <a:srgbClr val="E30613"/>
            </a:solidFill>
          </a:ln>
        </p:spPr>
        <p:style>
          <a:lnRef idx="1">
            <a:schemeClr val="accent6"/>
          </a:lnRef>
          <a:fillRef idx="0">
            <a:schemeClr val="accent6"/>
          </a:fillRef>
          <a:effectRef idx="0">
            <a:schemeClr val="accent6"/>
          </a:effectRef>
          <a:fontRef idx="minor">
            <a:schemeClr val="tx1"/>
          </a:fontRef>
        </p:style>
      </p:cxnSp>
      <p:sp>
        <p:nvSpPr>
          <p:cNvPr id="6" name="Sous-titre 4">
            <a:extLst>
              <a:ext uri="{FF2B5EF4-FFF2-40B4-BE49-F238E27FC236}">
                <a16:creationId xmlns:a16="http://schemas.microsoft.com/office/drawing/2014/main" id="{7B4CC52B-DAE0-110E-6520-C64E28963F55}"/>
              </a:ext>
            </a:extLst>
          </p:cNvPr>
          <p:cNvSpPr txBox="1">
            <a:spLocks/>
          </p:cNvSpPr>
          <p:nvPr/>
        </p:nvSpPr>
        <p:spPr>
          <a:xfrm>
            <a:off x="504000" y="5297400"/>
            <a:ext cx="8100000" cy="866130"/>
          </a:xfrm>
          <a:prstGeom prst="rect">
            <a:avLst/>
          </a:prstGeom>
        </p:spPr>
        <p:txBody>
          <a:bodyPr vert="horz" lIns="0" tIns="0" rIns="0" bIns="0" rtlCol="0" anchor="t">
            <a:normAutofit fontScale="70000" lnSpcReduction="20000"/>
          </a:bodyPr>
          <a:lstStyle>
            <a:lvl1pPr marL="0" indent="0" algn="l" defTabSz="914400" rtl="0" eaLnBrk="1" latinLnBrk="0" hangingPunct="1">
              <a:spcBef>
                <a:spcPts val="1200"/>
              </a:spcBef>
              <a:buFont typeface="Arial" pitchFamily="34" charset="0"/>
              <a:buNone/>
              <a:defRPr sz="2800" kern="1200">
                <a:solidFill>
                  <a:schemeClr val="accent1"/>
                </a:solidFill>
                <a:effectLst>
                  <a:outerShdw blurRad="38100" dist="12700" dir="2700000" algn="ctr" rotWithShape="0">
                    <a:srgbClr val="000000">
                      <a:alpha val="43137"/>
                    </a:srgbClr>
                  </a:outerShdw>
                </a:effectLst>
                <a:latin typeface="Arial" pitchFamily="34" charset="0"/>
                <a:ea typeface="+mn-ea"/>
                <a:cs typeface="Arial" pitchFamily="34" charset="0"/>
              </a:defRPr>
            </a:lvl1pPr>
            <a:lvl2pPr marL="457200" indent="0" algn="ctr" defTabSz="914400" rtl="0" eaLnBrk="1" latinLnBrk="0" hangingPunct="1">
              <a:spcBef>
                <a:spcPts val="2400"/>
              </a:spcBef>
              <a:buSzPct val="110000"/>
              <a:buFontTx/>
              <a:buNone/>
              <a:defRPr sz="2400" b="1" kern="1200">
                <a:solidFill>
                  <a:schemeClr val="tx1">
                    <a:tint val="75000"/>
                  </a:schemeClr>
                </a:solidFill>
                <a:effectLst>
                  <a:outerShdw blurRad="38100" dist="12700" dir="2700000" algn="ctr" rotWithShape="0">
                    <a:srgbClr val="000000">
                      <a:alpha val="43137"/>
                    </a:srgbClr>
                  </a:outerShdw>
                </a:effectLst>
                <a:latin typeface="Arial" pitchFamily="34" charset="0"/>
                <a:ea typeface="+mn-ea"/>
                <a:cs typeface="Arial" pitchFamily="34" charset="0"/>
              </a:defRPr>
            </a:lvl2pPr>
            <a:lvl3pPr marL="914400" indent="0" algn="ctr" defTabSz="914400" rtl="0" eaLnBrk="1" latinLnBrk="0" hangingPunct="1">
              <a:spcBef>
                <a:spcPts val="0"/>
              </a:spcBef>
              <a:buFontTx/>
              <a:buNone/>
              <a:defRPr lang="fr-FR" sz="2400" kern="1200">
                <a:solidFill>
                  <a:schemeClr val="tx1">
                    <a:tint val="75000"/>
                  </a:schemeClr>
                </a:solidFill>
                <a:effectLst>
                  <a:outerShdw blurRad="38100" dist="12700" dir="2700000" algn="ctr" rotWithShape="0">
                    <a:srgbClr val="000000">
                      <a:alpha val="43137"/>
                    </a:srgbClr>
                  </a:outerShdw>
                </a:effectLst>
                <a:latin typeface="Arial" pitchFamily="34" charset="0"/>
                <a:ea typeface="+mn-ea"/>
                <a:cs typeface="Arial" pitchFamily="34" charset="0"/>
              </a:defRPr>
            </a:lvl3pPr>
            <a:lvl4pPr marL="1371600" indent="0" algn="ctr" defTabSz="914400" rtl="0" eaLnBrk="1" latinLnBrk="0" hangingPunct="1">
              <a:spcBef>
                <a:spcPts val="0"/>
              </a:spcBef>
              <a:buFontTx/>
              <a:buNone/>
              <a:defRPr sz="2400" b="0" kern="1200">
                <a:solidFill>
                  <a:schemeClr val="tx1">
                    <a:tint val="75000"/>
                  </a:schemeClr>
                </a:solidFill>
                <a:latin typeface="Arial" pitchFamily="34" charset="0"/>
                <a:ea typeface="+mn-ea"/>
                <a:cs typeface="Arial" pitchFamily="34" charset="0"/>
              </a:defRPr>
            </a:lvl4pPr>
            <a:lvl5pPr marL="1828800" indent="0" algn="ctr" defTabSz="914400" rtl="0" eaLnBrk="1" latinLnBrk="0" hangingPunct="1">
              <a:spcBef>
                <a:spcPts val="0"/>
              </a:spcBef>
              <a:buFont typeface="Arial" pitchFamily="34" charset="0"/>
              <a:buNone/>
              <a:defRPr sz="2400" kern="1200">
                <a:solidFill>
                  <a:schemeClr val="tx1">
                    <a:tint val="75000"/>
                  </a:schemeClr>
                </a:solidFill>
                <a:latin typeface="Arial" pitchFamily="34" charset="0"/>
                <a:ea typeface="+mn-ea"/>
                <a:cs typeface="Arial" pitchFamily="34" charset="0"/>
              </a:defRPr>
            </a:lvl5pPr>
            <a:lvl6pPr marL="22860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fr-FR" dirty="0">
                <a:latin typeface="Arial"/>
                <a:cs typeface="Arial"/>
              </a:rPr>
              <a:t>Diana Marek &amp; Thomas </a:t>
            </a:r>
            <a:r>
              <a:rPr lang="fr-FR" dirty="0" err="1">
                <a:latin typeface="Arial"/>
                <a:cs typeface="Arial"/>
              </a:rPr>
              <a:t>Junier</a:t>
            </a:r>
            <a:endParaRPr lang="en-US" dirty="0">
              <a:latin typeface="Arial"/>
              <a:cs typeface="Arial"/>
            </a:endParaRPr>
          </a:p>
          <a:p>
            <a:r>
              <a:rPr lang="en-GB" dirty="0">
                <a:latin typeface="Arial"/>
                <a:cs typeface="Arial"/>
              </a:rPr>
              <a:t> -- with slides from </a:t>
            </a:r>
            <a:r>
              <a:rPr lang="en-GB" dirty="0" err="1">
                <a:latin typeface="Arial"/>
                <a:cs typeface="Arial"/>
              </a:rPr>
              <a:t>Wandrille</a:t>
            </a:r>
            <a:r>
              <a:rPr lang="en-GB" dirty="0">
                <a:latin typeface="Arial"/>
                <a:cs typeface="Arial"/>
              </a:rPr>
              <a:t> </a:t>
            </a:r>
            <a:r>
              <a:rPr lang="en-GB" dirty="0" err="1">
                <a:latin typeface="Arial"/>
                <a:cs typeface="Arial"/>
              </a:rPr>
              <a:t>Duchemin</a:t>
            </a:r>
            <a:r>
              <a:rPr lang="en-GB" dirty="0">
                <a:latin typeface="Arial"/>
                <a:cs typeface="Arial"/>
              </a:rPr>
              <a:t>, </a:t>
            </a:r>
            <a:r>
              <a:rPr lang="en-GB" dirty="0" err="1">
                <a:latin typeface="Arial"/>
                <a:cs typeface="Arial"/>
              </a:rPr>
              <a:t>Leonore</a:t>
            </a:r>
            <a:r>
              <a:rPr lang="en-GB" dirty="0">
                <a:latin typeface="Arial"/>
                <a:cs typeface="Arial"/>
              </a:rPr>
              <a:t> Wigger, Diana Marek</a:t>
            </a:r>
          </a:p>
          <a:p>
            <a:endParaRPr lang="en-GB" dirty="0"/>
          </a:p>
          <a:p>
            <a:endParaRPr lang="en-GB" dirty="0"/>
          </a:p>
        </p:txBody>
      </p:sp>
    </p:spTree>
    <p:extLst>
      <p:ext uri="{BB962C8B-B14F-4D97-AF65-F5344CB8AC3E}">
        <p14:creationId xmlns:p14="http://schemas.microsoft.com/office/powerpoint/2010/main" val="6180862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393505" y="1010137"/>
            <a:ext cx="8541974" cy="4993491"/>
          </a:xfrm>
        </p:spPr>
        <p:txBody>
          <a:bodyPr/>
          <a:lstStyle/>
          <a:p>
            <a:r>
              <a:rPr lang="en-US" sz="2000" dirty="0"/>
              <a:t>Every time the </a:t>
            </a:r>
            <a:r>
              <a:rPr lang="en-US" sz="2000" dirty="0">
                <a:solidFill>
                  <a:schemeClr val="accent1"/>
                </a:solidFill>
              </a:rPr>
              <a:t>plot()</a:t>
            </a:r>
            <a:r>
              <a:rPr lang="en-US" sz="2000" dirty="0"/>
              <a:t> </a:t>
            </a:r>
            <a:r>
              <a:rPr lang="en-US" sz="2000" dirty="0">
                <a:solidFill>
                  <a:srgbClr val="4F81BD"/>
                </a:solidFill>
              </a:rPr>
              <a:t>function is called, a new plot is created.</a:t>
            </a:r>
          </a:p>
          <a:p>
            <a:r>
              <a:rPr lang="en-US" sz="2000" dirty="0"/>
              <a:t>In order to add more graphical elements to an already existing plot, low-level plotting commands can be used, such as:</a:t>
            </a:r>
          </a:p>
          <a:p>
            <a:pPr lvl="1"/>
            <a:r>
              <a:rPr lang="en-US" sz="2000" b="1" dirty="0">
                <a:solidFill>
                  <a:srgbClr val="4F81BD"/>
                </a:solidFill>
              </a:rPr>
              <a:t>points() </a:t>
            </a:r>
            <a:r>
              <a:rPr lang="en-US" sz="2000" dirty="0"/>
              <a:t>to add points to an existing plot</a:t>
            </a:r>
          </a:p>
          <a:p>
            <a:pPr lvl="1"/>
            <a:r>
              <a:rPr lang="en-US" sz="2000" b="1" dirty="0">
                <a:solidFill>
                  <a:srgbClr val="4F81BD"/>
                </a:solidFill>
              </a:rPr>
              <a:t>lines() </a:t>
            </a:r>
            <a:r>
              <a:rPr lang="en-US" sz="2000" dirty="0">
                <a:solidFill>
                  <a:schemeClr val="tx1"/>
                </a:solidFill>
              </a:rPr>
              <a:t>to add a line to an existing plot</a:t>
            </a:r>
          </a:p>
          <a:p>
            <a:pPr marL="266700" lvl="1" indent="0">
              <a:spcBef>
                <a:spcPts val="1200"/>
              </a:spcBef>
              <a:buNone/>
            </a:pPr>
            <a:r>
              <a:rPr lang="en-US" sz="2000" dirty="0"/>
              <a:t>The </a:t>
            </a:r>
            <a:r>
              <a:rPr lang="en-US" sz="2000" b="1" dirty="0"/>
              <a:t>type</a:t>
            </a:r>
            <a:r>
              <a:rPr lang="en-US" sz="2000" dirty="0"/>
              <a:t> argument can also be provided to those functions (e.g., "</a:t>
            </a:r>
            <a:r>
              <a:rPr lang="en-US" sz="2000" b="1" dirty="0"/>
              <a:t>l"</a:t>
            </a:r>
            <a:r>
              <a:rPr lang="en-US" sz="2000" dirty="0"/>
              <a:t> for lines, "</a:t>
            </a:r>
            <a:r>
              <a:rPr lang="en-US" sz="2000" b="1" dirty="0"/>
              <a:t>p"</a:t>
            </a:r>
            <a:r>
              <a:rPr lang="en-US" sz="2000" dirty="0"/>
              <a:t> for points and "</a:t>
            </a:r>
            <a:r>
              <a:rPr lang="en-US" sz="2000" b="1" dirty="0"/>
              <a:t>b"</a:t>
            </a:r>
            <a:r>
              <a:rPr lang="en-US" sz="2000" dirty="0"/>
              <a:t> for both). </a:t>
            </a:r>
            <a:r>
              <a:rPr lang="en-US" sz="2000" dirty="0">
                <a:solidFill>
                  <a:srgbClr val="FF0000"/>
                </a:solidFill>
              </a:rPr>
              <a:t>Default for points(): </a:t>
            </a:r>
            <a:r>
              <a:rPr lang="en-US" sz="2000" b="1" dirty="0">
                <a:solidFill>
                  <a:srgbClr val="FF0000"/>
                </a:solidFill>
              </a:rPr>
              <a:t>"p"</a:t>
            </a:r>
            <a:r>
              <a:rPr lang="en-US" sz="2000" dirty="0">
                <a:solidFill>
                  <a:srgbClr val="FF0000"/>
                </a:solidFill>
              </a:rPr>
              <a:t>, default for lines(): </a:t>
            </a:r>
            <a:r>
              <a:rPr lang="en-US" sz="2000" b="1" dirty="0">
                <a:solidFill>
                  <a:srgbClr val="FF0000"/>
                </a:solidFill>
              </a:rPr>
              <a:t>"l"</a:t>
            </a:r>
            <a:r>
              <a:rPr lang="en-US" sz="2000" dirty="0">
                <a:solidFill>
                  <a:srgbClr val="FF0000"/>
                </a:solidFill>
              </a:rPr>
              <a:t>.</a:t>
            </a:r>
          </a:p>
          <a:p>
            <a:pPr marL="266700" lvl="1" indent="0">
              <a:spcBef>
                <a:spcPts val="1200"/>
              </a:spcBef>
              <a:buNone/>
            </a:pPr>
            <a:endParaRPr lang="en-US" dirty="0">
              <a:latin typeface="Courier" charset="0"/>
              <a:ea typeface="Courier" charset="0"/>
              <a:cs typeface="Courier" charset="0"/>
            </a:endParaRPr>
          </a:p>
          <a:p>
            <a:pPr marL="0" indent="0">
              <a:buNone/>
            </a:pPr>
            <a:r>
              <a:rPr lang="en-US" sz="1800" dirty="0">
                <a:solidFill>
                  <a:srgbClr val="4F81BD"/>
                </a:solidFill>
                <a:latin typeface="Lucida Console" panose="020B0609040504020204" pitchFamily="49" charset="0"/>
                <a:ea typeface="Courier" charset="0"/>
                <a:cs typeface="Courier" charset="0"/>
              </a:rPr>
              <a:t>&gt;x &lt;- </a:t>
            </a:r>
            <a:r>
              <a:rPr lang="en-US" sz="1800" dirty="0" err="1">
                <a:solidFill>
                  <a:srgbClr val="4F81BD"/>
                </a:solidFill>
                <a:latin typeface="Lucida Console" panose="020B0609040504020204" pitchFamily="49" charset="0"/>
                <a:ea typeface="Courier" charset="0"/>
                <a:cs typeface="Courier" charset="0"/>
              </a:rPr>
              <a:t>seq</a:t>
            </a:r>
            <a:r>
              <a:rPr lang="en-US" sz="1800" dirty="0">
                <a:solidFill>
                  <a:srgbClr val="4F81BD"/>
                </a:solidFill>
                <a:latin typeface="Lucida Console" panose="020B0609040504020204" pitchFamily="49" charset="0"/>
                <a:ea typeface="Courier" charset="0"/>
                <a:cs typeface="Courier" charset="0"/>
              </a:rPr>
              <a:t>(0,100, by=10)</a:t>
            </a:r>
          </a:p>
          <a:p>
            <a:pPr marL="0" indent="0">
              <a:buNone/>
            </a:pPr>
            <a:r>
              <a:rPr lang="es-ES_tradnl" sz="1800" dirty="0">
                <a:solidFill>
                  <a:srgbClr val="4F81BD"/>
                </a:solidFill>
                <a:latin typeface="Lucida Console" panose="020B0609040504020204" pitchFamily="49" charset="0"/>
                <a:ea typeface="Courier" charset="0"/>
                <a:cs typeface="Courier" charset="0"/>
              </a:rPr>
              <a:t>&gt;y &lt;- log(x) + (x/100)^5</a:t>
            </a:r>
          </a:p>
          <a:p>
            <a:pPr marL="0" indent="0">
              <a:buNone/>
            </a:pPr>
            <a:endParaRPr lang="es-ES_tradnl" sz="1800" dirty="0">
              <a:solidFill>
                <a:srgbClr val="4F81BD"/>
              </a:solidFill>
              <a:latin typeface="Lucida Console" panose="020B0609040504020204" pitchFamily="49" charset="0"/>
              <a:ea typeface="Courier" charset="0"/>
              <a:cs typeface="Courier" charset="0"/>
            </a:endParaRPr>
          </a:p>
          <a:p>
            <a:pPr marL="0" indent="0">
              <a:buNone/>
            </a:pPr>
            <a:r>
              <a:rPr lang="es-ES_tradnl" sz="1800" dirty="0">
                <a:solidFill>
                  <a:srgbClr val="4F81BD"/>
                </a:solidFill>
                <a:latin typeface="Lucida Console" panose="020B0609040504020204" pitchFamily="49" charset="0"/>
                <a:ea typeface="Courier" charset="0"/>
                <a:cs typeface="Courier" charset="0"/>
              </a:rPr>
              <a:t>&gt;</a:t>
            </a:r>
            <a:r>
              <a:rPr lang="es-ES_tradnl" sz="1800" dirty="0" err="1">
                <a:solidFill>
                  <a:srgbClr val="4F81BD"/>
                </a:solidFill>
                <a:latin typeface="Lucida Console" panose="020B0609040504020204" pitchFamily="49" charset="0"/>
                <a:ea typeface="Courier" charset="0"/>
                <a:cs typeface="Courier" charset="0"/>
              </a:rPr>
              <a:t>plot</a:t>
            </a:r>
            <a:r>
              <a:rPr lang="es-ES_tradnl" sz="1800" dirty="0">
                <a:solidFill>
                  <a:srgbClr val="4F81BD"/>
                </a:solidFill>
                <a:latin typeface="Lucida Console" panose="020B0609040504020204" pitchFamily="49" charset="0"/>
                <a:ea typeface="Courier" charset="0"/>
                <a:cs typeface="Courier" charset="0"/>
              </a:rPr>
              <a:t>(</a:t>
            </a:r>
            <a:r>
              <a:rPr lang="es-ES_tradnl" sz="1800" dirty="0" err="1">
                <a:solidFill>
                  <a:srgbClr val="4F81BD"/>
                </a:solidFill>
                <a:latin typeface="Lucida Console" panose="020B0609040504020204" pitchFamily="49" charset="0"/>
                <a:ea typeface="Courier" charset="0"/>
                <a:cs typeface="Courier" charset="0"/>
              </a:rPr>
              <a:t>x,y</a:t>
            </a:r>
            <a:r>
              <a:rPr lang="es-ES_tradnl" sz="1800" dirty="0">
                <a:solidFill>
                  <a:srgbClr val="4F81BD"/>
                </a:solidFill>
                <a:latin typeface="Lucida Console" panose="020B0609040504020204" pitchFamily="49" charset="0"/>
                <a:ea typeface="Courier" charset="0"/>
                <a:cs typeface="Courier" charset="0"/>
              </a:rPr>
              <a:t>)</a:t>
            </a:r>
            <a:endParaRPr lang="es-ES_tradnl" sz="1800" b="1" dirty="0">
              <a:solidFill>
                <a:srgbClr val="4F81BD"/>
              </a:solidFill>
              <a:latin typeface="Lucida Console" panose="020B0609040504020204" pitchFamily="49" charset="0"/>
              <a:ea typeface="Courier" charset="0"/>
              <a:cs typeface="Courier" charset="0"/>
            </a:endParaRPr>
          </a:p>
          <a:p>
            <a:pPr marL="0" indent="0">
              <a:buNone/>
            </a:pPr>
            <a:r>
              <a:rPr lang="en-US" sz="1800" b="1" dirty="0">
                <a:solidFill>
                  <a:srgbClr val="4F81BD"/>
                </a:solidFill>
                <a:latin typeface="Lucida Console" panose="020B0609040504020204" pitchFamily="49" charset="0"/>
                <a:ea typeface="Courier" charset="0"/>
                <a:cs typeface="Courier" charset="0"/>
              </a:rPr>
              <a:t>&gt;lines(x,y+1)</a:t>
            </a:r>
          </a:p>
          <a:p>
            <a:pPr marL="0" indent="0">
              <a:buNone/>
            </a:pPr>
            <a:r>
              <a:rPr lang="fr-FR" sz="1800" b="1" dirty="0">
                <a:solidFill>
                  <a:srgbClr val="4F81BD"/>
                </a:solidFill>
                <a:latin typeface="Lucida Console" panose="020B0609040504020204" pitchFamily="49" charset="0"/>
                <a:ea typeface="Courier" charset="0"/>
                <a:cs typeface="Courier" charset="0"/>
              </a:rPr>
              <a:t>&gt;points(x,y-1, type="b")</a:t>
            </a:r>
            <a:endParaRPr lang="en-US" sz="1800" b="1" dirty="0">
              <a:solidFill>
                <a:srgbClr val="4F81BD"/>
              </a:solidFill>
              <a:latin typeface="Lucida Console" panose="020B0609040504020204" pitchFamily="49" charset="0"/>
              <a:ea typeface="Courier" charset="0"/>
              <a:cs typeface="Courier" charset="0"/>
            </a:endParaRPr>
          </a:p>
        </p:txBody>
      </p:sp>
      <p:sp>
        <p:nvSpPr>
          <p:cNvPr id="3" name="Titre 2"/>
          <p:cNvSpPr>
            <a:spLocks noGrp="1"/>
          </p:cNvSpPr>
          <p:nvPr>
            <p:ph type="ctrTitle"/>
          </p:nvPr>
        </p:nvSpPr>
        <p:spPr>
          <a:xfrm>
            <a:off x="258501" y="344402"/>
            <a:ext cx="7943178" cy="387798"/>
          </a:xfrm>
        </p:spPr>
        <p:txBody>
          <a:bodyPr/>
          <a:lstStyle/>
          <a:p>
            <a:r>
              <a:rPr lang="en-US" sz="2800" dirty="0"/>
              <a:t>Adding elements to a plot</a:t>
            </a:r>
          </a:p>
        </p:txBody>
      </p:sp>
      <p:pic>
        <p:nvPicPr>
          <p:cNvPr id="4" name="Image 3" descr="test.Rplot.pdf"/>
          <p:cNvPicPr>
            <a:picLocks noChangeAspect="1"/>
          </p:cNvPicPr>
          <p:nvPr/>
        </p:nvPicPr>
        <p:blipFill rotWithShape="1">
          <a:blip r:embed="rId3">
            <a:extLst>
              <a:ext uri="{28A0092B-C50C-407E-A947-70E740481C1C}">
                <a14:useLocalDpi xmlns:a14="http://schemas.microsoft.com/office/drawing/2010/main" val="0"/>
              </a:ext>
            </a:extLst>
          </a:blip>
          <a:srcRect t="14042" r="3269"/>
          <a:stretch/>
        </p:blipFill>
        <p:spPr>
          <a:xfrm>
            <a:off x="3868179" y="4223266"/>
            <a:ext cx="5067300" cy="2161930"/>
          </a:xfrm>
          <a:prstGeom prst="rect">
            <a:avLst/>
          </a:prstGeom>
        </p:spPr>
      </p:pic>
    </p:spTree>
    <p:extLst>
      <p:ext uri="{BB962C8B-B14F-4D97-AF65-F5344CB8AC3E}">
        <p14:creationId xmlns:p14="http://schemas.microsoft.com/office/powerpoint/2010/main" val="4115511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
                                            <p:txEl>
                                              <p:pRg st="7" end="7"/>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10" end="10"/>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
                                            <p:txEl>
                                              <p:pRg st="11" end="11"/>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p:txBody>
          <a:bodyPr/>
          <a:lstStyle/>
          <a:p>
            <a:r>
              <a:rPr lang="en-US" sz="2400" b="1" dirty="0">
                <a:solidFill>
                  <a:srgbClr val="4F81BD"/>
                </a:solidFill>
              </a:rPr>
              <a:t>plot()</a:t>
            </a:r>
            <a:r>
              <a:rPr lang="en-US" sz="2400" dirty="0"/>
              <a:t>, </a:t>
            </a:r>
            <a:r>
              <a:rPr lang="en-US" sz="2400" b="1" dirty="0">
                <a:solidFill>
                  <a:srgbClr val="4F81BD"/>
                </a:solidFill>
              </a:rPr>
              <a:t>points()</a:t>
            </a:r>
            <a:r>
              <a:rPr lang="en-US" sz="2400" dirty="0">
                <a:solidFill>
                  <a:srgbClr val="4F81BD"/>
                </a:solidFill>
              </a:rPr>
              <a:t> </a:t>
            </a:r>
            <a:r>
              <a:rPr lang="en-US" sz="2400" dirty="0"/>
              <a:t>and </a:t>
            </a:r>
            <a:r>
              <a:rPr lang="en-US" sz="2400" b="1" dirty="0">
                <a:solidFill>
                  <a:srgbClr val="4F81BD"/>
                </a:solidFill>
              </a:rPr>
              <a:t>lines()</a:t>
            </a:r>
            <a:r>
              <a:rPr lang="en-US" sz="2400" dirty="0">
                <a:solidFill>
                  <a:srgbClr val="000090"/>
                </a:solidFill>
              </a:rPr>
              <a:t> </a:t>
            </a:r>
            <a:r>
              <a:rPr lang="en-US" sz="2400" dirty="0"/>
              <a:t>all take customizing arguments, including:</a:t>
            </a:r>
          </a:p>
          <a:p>
            <a:pPr lvl="1"/>
            <a:r>
              <a:rPr lang="en-US" sz="2000" b="1" dirty="0"/>
              <a:t>col </a:t>
            </a:r>
            <a:r>
              <a:rPr lang="en-US" sz="2000" dirty="0"/>
              <a:t>indicating the </a:t>
            </a:r>
            <a:r>
              <a:rPr lang="en-US" sz="2000" dirty="0" err="1"/>
              <a:t>colour</a:t>
            </a:r>
            <a:endParaRPr lang="en-US" sz="2000" dirty="0"/>
          </a:p>
          <a:p>
            <a:pPr lvl="1"/>
            <a:r>
              <a:rPr lang="en-US" sz="2000" b="1" dirty="0" err="1"/>
              <a:t>lwd</a:t>
            </a:r>
            <a:r>
              <a:rPr lang="en-US" sz="2000" dirty="0"/>
              <a:t> indicating the line width</a:t>
            </a:r>
          </a:p>
          <a:p>
            <a:pPr lvl="1"/>
            <a:r>
              <a:rPr lang="en-US" sz="2000" b="1" dirty="0" err="1"/>
              <a:t>lty</a:t>
            </a:r>
            <a:r>
              <a:rPr lang="en-US" sz="2000" dirty="0"/>
              <a:t> indicating the line type</a:t>
            </a:r>
          </a:p>
          <a:p>
            <a:pPr lvl="1"/>
            <a:r>
              <a:rPr lang="en-US" sz="2000" b="1" dirty="0" err="1"/>
              <a:t>pch</a:t>
            </a:r>
            <a:r>
              <a:rPr lang="en-US" sz="2000" dirty="0"/>
              <a:t> indicating the plotting character (symbol)</a:t>
            </a:r>
          </a:p>
          <a:p>
            <a:pPr marL="266700" lvl="1" indent="0">
              <a:buNone/>
            </a:pPr>
            <a:endParaRPr lang="en-US" sz="2000" dirty="0"/>
          </a:p>
          <a:p>
            <a:pPr marL="0" indent="0">
              <a:buNone/>
            </a:pPr>
            <a:r>
              <a:rPr lang="es-ES_tradnl" sz="1800" dirty="0">
                <a:solidFill>
                  <a:srgbClr val="4F81BD"/>
                </a:solidFill>
                <a:latin typeface="Lucida Console" panose="020B0609040504020204" pitchFamily="49" charset="0"/>
                <a:ea typeface="Courier" charset="0"/>
                <a:cs typeface="Courier" charset="0"/>
              </a:rPr>
              <a:t>&gt;</a:t>
            </a:r>
            <a:r>
              <a:rPr lang="es-ES_tradnl" sz="1800" dirty="0" err="1">
                <a:solidFill>
                  <a:srgbClr val="4F81BD"/>
                </a:solidFill>
                <a:latin typeface="Lucida Console" panose="020B0609040504020204" pitchFamily="49" charset="0"/>
                <a:ea typeface="Courier" charset="0"/>
                <a:cs typeface="Courier" charset="0"/>
              </a:rPr>
              <a:t>plot</a:t>
            </a:r>
            <a:r>
              <a:rPr lang="es-ES_tradnl" sz="1800" dirty="0">
                <a:solidFill>
                  <a:srgbClr val="4F81BD"/>
                </a:solidFill>
                <a:latin typeface="Lucida Console" panose="020B0609040504020204" pitchFamily="49" charset="0"/>
                <a:ea typeface="Courier" charset="0"/>
                <a:cs typeface="Courier" charset="0"/>
              </a:rPr>
              <a:t>(x, y, </a:t>
            </a:r>
            <a:r>
              <a:rPr lang="es-ES_tradnl" sz="1800" b="1" dirty="0" err="1">
                <a:solidFill>
                  <a:srgbClr val="4F81BD"/>
                </a:solidFill>
                <a:latin typeface="Lucida Console" panose="020B0609040504020204" pitchFamily="49" charset="0"/>
                <a:ea typeface="Courier" charset="0"/>
                <a:cs typeface="Courier" charset="0"/>
              </a:rPr>
              <a:t>type</a:t>
            </a:r>
            <a:r>
              <a:rPr lang="es-ES_tradnl" sz="1800" b="1" dirty="0">
                <a:solidFill>
                  <a:srgbClr val="4F81BD"/>
                </a:solidFill>
                <a:latin typeface="Lucida Console" panose="020B0609040504020204" pitchFamily="49" charset="0"/>
                <a:ea typeface="Courier" charset="0"/>
                <a:cs typeface="Courier" charset="0"/>
              </a:rPr>
              <a:t>="l"</a:t>
            </a:r>
            <a:r>
              <a:rPr lang="es-ES_tradnl" sz="1800" dirty="0">
                <a:solidFill>
                  <a:srgbClr val="4F81BD"/>
                </a:solidFill>
                <a:latin typeface="Lucida Console" panose="020B0609040504020204" pitchFamily="49" charset="0"/>
                <a:ea typeface="Courier" charset="0"/>
                <a:cs typeface="Courier" charset="0"/>
              </a:rPr>
              <a:t>, </a:t>
            </a:r>
            <a:r>
              <a:rPr lang="es-ES_tradnl" sz="1800" b="1" dirty="0">
                <a:solidFill>
                  <a:srgbClr val="4F81BD"/>
                </a:solidFill>
                <a:latin typeface="Lucida Console" panose="020B0609040504020204" pitchFamily="49" charset="0"/>
                <a:ea typeface="Courier" charset="0"/>
                <a:cs typeface="Courier" charset="0"/>
              </a:rPr>
              <a:t>col="red",</a:t>
            </a:r>
          </a:p>
          <a:p>
            <a:pPr marL="0" indent="0">
              <a:buNone/>
            </a:pPr>
            <a:r>
              <a:rPr lang="es-ES_tradnl" sz="1800" b="1" dirty="0">
                <a:solidFill>
                  <a:srgbClr val="4F81BD"/>
                </a:solidFill>
                <a:latin typeface="Lucida Console" panose="020B0609040504020204" pitchFamily="49" charset="0"/>
                <a:ea typeface="Courier" charset="0"/>
                <a:cs typeface="Courier" charset="0"/>
              </a:rPr>
              <a:t>      </a:t>
            </a:r>
            <a:r>
              <a:rPr lang="es-ES_tradnl" sz="1800" b="1" dirty="0" err="1">
                <a:solidFill>
                  <a:srgbClr val="4F81BD"/>
                </a:solidFill>
                <a:latin typeface="Lucida Console" panose="020B0609040504020204" pitchFamily="49" charset="0"/>
                <a:ea typeface="Courier" charset="0"/>
                <a:cs typeface="Courier" charset="0"/>
              </a:rPr>
              <a:t>lwd</a:t>
            </a:r>
            <a:r>
              <a:rPr lang="es-ES_tradnl" sz="1800" b="1" dirty="0">
                <a:solidFill>
                  <a:srgbClr val="4F81BD"/>
                </a:solidFill>
                <a:latin typeface="Lucida Console" panose="020B0609040504020204" pitchFamily="49" charset="0"/>
                <a:ea typeface="Courier" charset="0"/>
                <a:cs typeface="Courier" charset="0"/>
              </a:rPr>
              <a:t>=7</a:t>
            </a:r>
            <a:r>
              <a:rPr lang="es-ES_tradnl" sz="1800" dirty="0">
                <a:solidFill>
                  <a:srgbClr val="4F81BD"/>
                </a:solidFill>
                <a:latin typeface="Lucida Console" panose="020B0609040504020204" pitchFamily="49" charset="0"/>
                <a:ea typeface="Courier" charset="0"/>
                <a:cs typeface="Courier" charset="0"/>
              </a:rPr>
              <a:t>)</a:t>
            </a:r>
          </a:p>
          <a:p>
            <a:pPr marL="0" indent="0">
              <a:buNone/>
            </a:pPr>
            <a:r>
              <a:rPr lang="nl-NL" sz="1800" dirty="0">
                <a:solidFill>
                  <a:srgbClr val="4F81BD"/>
                </a:solidFill>
                <a:latin typeface="Lucida Console" panose="020B0609040504020204" pitchFamily="49" charset="0"/>
                <a:ea typeface="Courier" charset="0"/>
                <a:cs typeface="Courier" charset="0"/>
              </a:rPr>
              <a:t>&gt;lines(x, y+1, </a:t>
            </a:r>
            <a:r>
              <a:rPr lang="nl-NL" sz="1800" b="1" dirty="0">
                <a:solidFill>
                  <a:srgbClr val="4F81BD"/>
                </a:solidFill>
                <a:latin typeface="Lucida Console" panose="020B0609040504020204" pitchFamily="49" charset="0"/>
                <a:ea typeface="Courier" charset="0"/>
                <a:cs typeface="Courier" charset="0"/>
              </a:rPr>
              <a:t>col="blue",</a:t>
            </a:r>
          </a:p>
          <a:p>
            <a:pPr marL="0" indent="0">
              <a:buNone/>
            </a:pPr>
            <a:r>
              <a:rPr lang="nl-NL" sz="1800" dirty="0">
                <a:solidFill>
                  <a:srgbClr val="4F81BD"/>
                </a:solidFill>
                <a:latin typeface="Lucida Console" panose="020B0609040504020204" pitchFamily="49" charset="0"/>
                <a:ea typeface="Courier" charset="0"/>
                <a:cs typeface="Courier" charset="0"/>
              </a:rPr>
              <a:t>       </a:t>
            </a:r>
            <a:r>
              <a:rPr lang="nl-NL" sz="1800" b="1" dirty="0">
                <a:solidFill>
                  <a:srgbClr val="4F81BD"/>
                </a:solidFill>
                <a:latin typeface="Lucida Console" panose="020B0609040504020204" pitchFamily="49" charset="0"/>
                <a:ea typeface="Courier" charset="0"/>
                <a:cs typeface="Courier" charset="0"/>
              </a:rPr>
              <a:t>lty="dashed"</a:t>
            </a:r>
            <a:r>
              <a:rPr lang="nl-NL" sz="1800" dirty="0">
                <a:solidFill>
                  <a:srgbClr val="4F81BD"/>
                </a:solidFill>
                <a:latin typeface="Lucida Console" panose="020B0609040504020204" pitchFamily="49" charset="0"/>
                <a:ea typeface="Courier" charset="0"/>
                <a:cs typeface="Courier" charset="0"/>
              </a:rPr>
              <a:t>)</a:t>
            </a:r>
          </a:p>
          <a:p>
            <a:pPr marL="0" indent="0">
              <a:buNone/>
            </a:pPr>
            <a:r>
              <a:rPr lang="en-US" sz="1800" dirty="0">
                <a:solidFill>
                  <a:srgbClr val="4F81BD"/>
                </a:solidFill>
                <a:latin typeface="Lucida Console" panose="020B0609040504020204" pitchFamily="49" charset="0"/>
                <a:ea typeface="Courier" charset="0"/>
                <a:cs typeface="Courier" charset="0"/>
              </a:rPr>
              <a:t>&gt;points(x, y-1, type="b", </a:t>
            </a:r>
          </a:p>
          <a:p>
            <a:pPr marL="0" indent="0">
              <a:buNone/>
            </a:pPr>
            <a:r>
              <a:rPr lang="en-US" sz="1800" b="1" dirty="0">
                <a:solidFill>
                  <a:srgbClr val="4F81BD"/>
                </a:solidFill>
                <a:latin typeface="Lucida Console" panose="020B0609040504020204" pitchFamily="49" charset="0"/>
                <a:ea typeface="Courier" charset="0"/>
                <a:cs typeface="Courier" charset="0"/>
              </a:rPr>
              <a:t>        </a:t>
            </a:r>
            <a:r>
              <a:rPr lang="en-US" sz="1800" dirty="0" err="1">
                <a:solidFill>
                  <a:srgbClr val="4F81BD"/>
                </a:solidFill>
                <a:latin typeface="Lucida Console" panose="020B0609040504020204" pitchFamily="49" charset="0"/>
                <a:ea typeface="Courier" charset="0"/>
                <a:cs typeface="Courier" charset="0"/>
              </a:rPr>
              <a:t>pch</a:t>
            </a:r>
            <a:r>
              <a:rPr lang="en-US" sz="1800" dirty="0">
                <a:solidFill>
                  <a:srgbClr val="4F81BD"/>
                </a:solidFill>
                <a:latin typeface="Lucida Console" panose="020B0609040504020204" pitchFamily="49" charset="0"/>
                <a:ea typeface="Courier" charset="0"/>
                <a:cs typeface="Courier" charset="0"/>
              </a:rPr>
              <a:t>=19)</a:t>
            </a:r>
          </a:p>
        </p:txBody>
      </p:sp>
      <p:sp>
        <p:nvSpPr>
          <p:cNvPr id="3" name="Titre 2"/>
          <p:cNvSpPr>
            <a:spLocks noGrp="1"/>
          </p:cNvSpPr>
          <p:nvPr>
            <p:ph type="ctrTitle"/>
          </p:nvPr>
        </p:nvSpPr>
        <p:spPr>
          <a:xfrm>
            <a:off x="258501" y="344402"/>
            <a:ext cx="7943178" cy="387798"/>
          </a:xfrm>
        </p:spPr>
        <p:txBody>
          <a:bodyPr/>
          <a:lstStyle/>
          <a:p>
            <a:r>
              <a:rPr lang="en-US" sz="2800" dirty="0"/>
              <a:t>Customizing plots – Part 1</a:t>
            </a:r>
          </a:p>
        </p:txBody>
      </p:sp>
      <p:sp>
        <p:nvSpPr>
          <p:cNvPr id="7" name="AutoShape 4" descr="http://127.0.0.1:12895/graphics/4743ebfd-8961-41e0-bfeb-dc5fb6d484ba.png"/>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 name="Picture 8"/>
          <p:cNvPicPr>
            <a:picLocks noChangeAspect="1"/>
          </p:cNvPicPr>
          <p:nvPr/>
        </p:nvPicPr>
        <p:blipFill rotWithShape="1">
          <a:blip r:embed="rId3"/>
          <a:srcRect t="15247" r="5049"/>
          <a:stretch/>
        </p:blipFill>
        <p:spPr>
          <a:xfrm>
            <a:off x="4366326" y="4028089"/>
            <a:ext cx="4312591" cy="2441415"/>
          </a:xfrm>
          <a:prstGeom prst="rect">
            <a:avLst/>
          </a:prstGeom>
        </p:spPr>
      </p:pic>
    </p:spTree>
    <p:extLst>
      <p:ext uri="{BB962C8B-B14F-4D97-AF65-F5344CB8AC3E}">
        <p14:creationId xmlns:p14="http://schemas.microsoft.com/office/powerpoint/2010/main" val="2593278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
                                            <p:txEl>
                                              <p:pRg st="10" end="1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58501" y="344402"/>
            <a:ext cx="7936198" cy="387798"/>
          </a:xfrm>
        </p:spPr>
        <p:txBody>
          <a:bodyPr/>
          <a:lstStyle/>
          <a:p>
            <a:r>
              <a:rPr lang="en-US" sz="2800"/>
              <a:t>R line types, to use with lty</a:t>
            </a:r>
            <a:endParaRPr lang="en-US" sz="2800" dirty="0"/>
          </a:p>
        </p:txBody>
      </p:sp>
      <p:pic>
        <p:nvPicPr>
          <p:cNvPr id="5124" name="Picture 4" descr="Line Types in R Graphic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1653" y="1342066"/>
            <a:ext cx="6620694" cy="440948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291AD656-6B37-A5BC-BA22-76F800161C1B}"/>
              </a:ext>
            </a:extLst>
          </p:cNvPr>
          <p:cNvSpPr txBox="1"/>
          <p:nvPr/>
        </p:nvSpPr>
        <p:spPr>
          <a:xfrm>
            <a:off x="434898" y="6188927"/>
            <a:ext cx="3403817" cy="369332"/>
          </a:xfrm>
          <a:prstGeom prst="rect">
            <a:avLst/>
          </a:prstGeom>
          <a:noFill/>
        </p:spPr>
        <p:txBody>
          <a:bodyPr wrap="none" rtlCol="0">
            <a:spAutoFit/>
          </a:bodyPr>
          <a:lstStyle/>
          <a:p>
            <a:r>
              <a:rPr lang="en-US" dirty="0"/>
              <a:t>(Do </a:t>
            </a:r>
            <a:r>
              <a:rPr lang="en-US" b="1" dirty="0">
                <a:solidFill>
                  <a:srgbClr val="4E81BD"/>
                </a:solidFill>
              </a:rPr>
              <a:t>help(par) </a:t>
            </a:r>
            <a:r>
              <a:rPr lang="en-US" dirty="0"/>
              <a:t>and search for “</a:t>
            </a:r>
            <a:r>
              <a:rPr lang="en-US" dirty="0" err="1"/>
              <a:t>lty</a:t>
            </a:r>
            <a:r>
              <a:rPr lang="en-US" dirty="0"/>
              <a:t>”)</a:t>
            </a:r>
            <a:endParaRPr lang="en-CH" dirty="0"/>
          </a:p>
        </p:txBody>
      </p:sp>
    </p:spTree>
    <p:extLst>
      <p:ext uri="{BB962C8B-B14F-4D97-AF65-F5344CB8AC3E}">
        <p14:creationId xmlns:p14="http://schemas.microsoft.com/office/powerpoint/2010/main" val="22148223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58501" y="344402"/>
            <a:ext cx="7936198" cy="387798"/>
          </a:xfrm>
        </p:spPr>
        <p:txBody>
          <a:bodyPr/>
          <a:lstStyle/>
          <a:p>
            <a:r>
              <a:rPr lang="en-US" sz="2800"/>
              <a:t>R plotting characters, to use with pch</a:t>
            </a:r>
            <a:endParaRPr lang="en-US" sz="2800"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5333" y="1528067"/>
            <a:ext cx="4301067" cy="4301067"/>
          </a:xfrm>
          <a:prstGeom prst="rect">
            <a:avLst/>
          </a:prstGeom>
        </p:spPr>
      </p:pic>
      <p:sp>
        <p:nvSpPr>
          <p:cNvPr id="5" name="TextBox 4">
            <a:extLst>
              <a:ext uri="{FF2B5EF4-FFF2-40B4-BE49-F238E27FC236}">
                <a16:creationId xmlns:a16="http://schemas.microsoft.com/office/drawing/2014/main" id="{1179331A-371B-4283-20E8-295E03FA263E}"/>
              </a:ext>
            </a:extLst>
          </p:cNvPr>
          <p:cNvSpPr txBox="1"/>
          <p:nvPr/>
        </p:nvSpPr>
        <p:spPr>
          <a:xfrm>
            <a:off x="258501" y="6144266"/>
            <a:ext cx="4572000" cy="369332"/>
          </a:xfrm>
          <a:prstGeom prst="rect">
            <a:avLst/>
          </a:prstGeom>
          <a:noFill/>
        </p:spPr>
        <p:txBody>
          <a:bodyPr wrap="square">
            <a:spAutoFit/>
          </a:bodyPr>
          <a:lstStyle/>
          <a:p>
            <a:r>
              <a:rPr lang="en-US" dirty="0"/>
              <a:t>(Do </a:t>
            </a:r>
            <a:r>
              <a:rPr lang="en-US" b="1" dirty="0">
                <a:solidFill>
                  <a:srgbClr val="4E81BD"/>
                </a:solidFill>
              </a:rPr>
              <a:t>help(points) </a:t>
            </a:r>
            <a:r>
              <a:rPr lang="en-US" dirty="0"/>
              <a:t>and scroll 2-3 screens)</a:t>
            </a:r>
            <a:endParaRPr lang="en-CH" dirty="0"/>
          </a:p>
        </p:txBody>
      </p:sp>
    </p:spTree>
    <p:extLst>
      <p:ext uri="{BB962C8B-B14F-4D97-AF65-F5344CB8AC3E}">
        <p14:creationId xmlns:p14="http://schemas.microsoft.com/office/powerpoint/2010/main" val="21352533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467156" y="732200"/>
            <a:ext cx="4369990" cy="4994275"/>
          </a:xfrm>
        </p:spPr>
      </p:pic>
      <p:sp>
        <p:nvSpPr>
          <p:cNvPr id="3" name="Title 2"/>
          <p:cNvSpPr>
            <a:spLocks noGrp="1"/>
          </p:cNvSpPr>
          <p:nvPr>
            <p:ph type="ctrTitle"/>
          </p:nvPr>
        </p:nvSpPr>
        <p:spPr>
          <a:xfrm>
            <a:off x="258501" y="344402"/>
            <a:ext cx="7943178" cy="387798"/>
          </a:xfrm>
        </p:spPr>
        <p:txBody>
          <a:bodyPr/>
          <a:lstStyle/>
          <a:p>
            <a:r>
              <a:rPr lang="en-US" sz="2800"/>
              <a:t>R color names</a:t>
            </a:r>
            <a:endParaRPr lang="en-US" sz="2800" dirty="0"/>
          </a:p>
        </p:txBody>
      </p:sp>
      <p:sp>
        <p:nvSpPr>
          <p:cNvPr id="5" name="Espace réservé du contenu 1"/>
          <p:cNvSpPr txBox="1">
            <a:spLocks/>
          </p:cNvSpPr>
          <p:nvPr/>
        </p:nvSpPr>
        <p:spPr>
          <a:xfrm>
            <a:off x="630571" y="1044005"/>
            <a:ext cx="7969509" cy="2221710"/>
          </a:xfrm>
          <a:prstGeom prst="rect">
            <a:avLst/>
          </a:prstGeom>
        </p:spPr>
        <p:txBody>
          <a:bodyPr lIns="0" tIns="0" rIns="0" bIns="0"/>
          <a:lstStyle>
            <a:lvl1pPr marL="266700" indent="-266700" algn="l" defTabSz="914400" rtl="0" eaLnBrk="1" latinLnBrk="0" hangingPunct="1">
              <a:spcBef>
                <a:spcPct val="20000"/>
              </a:spcBef>
              <a:buClr>
                <a:schemeClr val="tx1">
                  <a:lumMod val="85000"/>
                  <a:lumOff val="15000"/>
                </a:schemeClr>
              </a:buClr>
              <a:buFont typeface="Arial" pitchFamily="34" charset="0"/>
              <a:buChar char="•"/>
              <a:defRPr sz="2800" kern="1200">
                <a:solidFill>
                  <a:schemeClr val="tx1">
                    <a:lumMod val="85000"/>
                    <a:lumOff val="15000"/>
                  </a:schemeClr>
                </a:solidFill>
                <a:latin typeface="+mn-lt"/>
                <a:ea typeface="+mn-ea"/>
                <a:cs typeface="Arial" pitchFamily="34" charset="0"/>
              </a:defRPr>
            </a:lvl1pPr>
            <a:lvl2pPr marL="449263" indent="-182563" algn="l" defTabSz="914400" rtl="0" eaLnBrk="1" latinLnBrk="0" hangingPunct="1">
              <a:spcBef>
                <a:spcPct val="20000"/>
              </a:spcBef>
              <a:buClr>
                <a:schemeClr val="tx1">
                  <a:lumMod val="85000"/>
                  <a:lumOff val="15000"/>
                </a:schemeClr>
              </a:buClr>
              <a:buFont typeface="Arial" pitchFamily="34" charset="0"/>
              <a:buChar char="•"/>
              <a:defRPr sz="2400" i="0" kern="1200">
                <a:solidFill>
                  <a:schemeClr val="tx1">
                    <a:lumMod val="85000"/>
                    <a:lumOff val="15000"/>
                  </a:schemeClr>
                </a:solidFill>
                <a:latin typeface="+mn-lt"/>
                <a:ea typeface="+mn-ea"/>
                <a:cs typeface="Arial" pitchFamily="34" charset="0"/>
              </a:defRPr>
            </a:lvl2pPr>
            <a:lvl3pPr marL="623888" indent="-174625" algn="l" defTabSz="914400" rtl="0" eaLnBrk="1" latinLnBrk="0" hangingPunct="1">
              <a:spcBef>
                <a:spcPct val="20000"/>
              </a:spcBef>
              <a:buClr>
                <a:schemeClr val="tx1">
                  <a:lumMod val="85000"/>
                  <a:lumOff val="15000"/>
                </a:schemeClr>
              </a:buClr>
              <a:buFont typeface="Arial" pitchFamily="34" charset="0"/>
              <a:buChar char="•"/>
              <a:defRPr sz="2000" i="0" kern="1200">
                <a:solidFill>
                  <a:schemeClr val="tx1">
                    <a:lumMod val="85000"/>
                    <a:lumOff val="15000"/>
                  </a:schemeClr>
                </a:solidFill>
                <a:latin typeface="+mn-lt"/>
                <a:ea typeface="+mn-ea"/>
                <a:cs typeface="Arial" pitchFamily="34" charset="0"/>
              </a:defRPr>
            </a:lvl3pPr>
            <a:lvl4pPr marL="806450" indent="-182563" algn="l" defTabSz="914400" rtl="0" eaLnBrk="1" latinLnBrk="0" hangingPunct="1">
              <a:spcBef>
                <a:spcPct val="20000"/>
              </a:spcBef>
              <a:buClr>
                <a:schemeClr val="tx1">
                  <a:lumMod val="85000"/>
                  <a:lumOff val="15000"/>
                </a:schemeClr>
              </a:buClr>
              <a:buFont typeface="Arial" pitchFamily="34" charset="0"/>
              <a:buChar char="-"/>
              <a:defRPr sz="1200" i="1" kern="1200">
                <a:solidFill>
                  <a:schemeClr val="tx1">
                    <a:lumMod val="85000"/>
                    <a:lumOff val="15000"/>
                  </a:schemeClr>
                </a:solidFill>
                <a:latin typeface="+mn-lt"/>
                <a:ea typeface="+mn-ea"/>
                <a:cs typeface="Arial" pitchFamily="34" charset="0"/>
              </a:defRPr>
            </a:lvl4pPr>
            <a:lvl5pPr marL="1346200" indent="-274638" algn="l" defTabSz="914400" rtl="0" eaLnBrk="1" latinLnBrk="0" hangingPunct="1">
              <a:spcBef>
                <a:spcPct val="20000"/>
              </a:spcBef>
              <a:buFont typeface="Arial" pitchFamily="34" charset="0"/>
              <a:buChar char="»"/>
              <a:defRPr sz="1200" i="1"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a:t>R has 657 built-in color names</a:t>
            </a:r>
            <a:endParaRPr lang="en-US" sz="2000" dirty="0"/>
          </a:p>
          <a:p>
            <a:r>
              <a:rPr lang="en-US" sz="2000"/>
              <a:t>Can be used in plotting functions</a:t>
            </a:r>
            <a:endParaRPr lang="en-US" sz="2000" dirty="0"/>
          </a:p>
          <a:p>
            <a:r>
              <a:rPr lang="en-US" sz="2000"/>
              <a:t>Chart shows a subset</a:t>
            </a:r>
            <a:endParaRPr lang="en-US" sz="2000" dirty="0"/>
          </a:p>
          <a:p>
            <a:endParaRPr lang="en-US" sz="2000" dirty="0"/>
          </a:p>
          <a:p>
            <a:r>
              <a:rPr lang="en-US" sz="2000" b="1">
                <a:solidFill>
                  <a:schemeClr val="accent1"/>
                </a:solidFill>
              </a:rPr>
              <a:t>colors() </a:t>
            </a:r>
            <a:r>
              <a:rPr lang="en-US" sz="2000"/>
              <a:t>will output a list </a:t>
            </a:r>
            <a:endParaRPr lang="en-US" sz="2000" dirty="0"/>
          </a:p>
          <a:p>
            <a:pPr marL="0" indent="0">
              <a:buNone/>
            </a:pPr>
            <a:r>
              <a:rPr lang="en-US" sz="2000"/>
              <a:t>    of all color names</a:t>
            </a: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400" dirty="0"/>
          </a:p>
        </p:txBody>
      </p:sp>
      <p:sp>
        <p:nvSpPr>
          <p:cNvPr id="6" name="TextBox 5"/>
          <p:cNvSpPr txBox="1"/>
          <p:nvPr/>
        </p:nvSpPr>
        <p:spPr>
          <a:xfrm>
            <a:off x="258501" y="6242177"/>
            <a:ext cx="8206575" cy="400110"/>
          </a:xfrm>
          <a:prstGeom prst="rect">
            <a:avLst/>
          </a:prstGeom>
          <a:noFill/>
        </p:spPr>
        <p:txBody>
          <a:bodyPr wrap="square" rtlCol="0">
            <a:spAutoFit/>
          </a:bodyPr>
          <a:lstStyle/>
          <a:p>
            <a:r>
              <a:rPr lang="en-US" sz="2000" dirty="0">
                <a:hlinkClick r:id="rId3"/>
              </a:rPr>
              <a:t>www.nceas.ucsb.edu/~frazier/RSpatialGuides/colorPaletteCheatsheet.pdf</a:t>
            </a:r>
            <a:endParaRPr lang="en-US" dirty="0"/>
          </a:p>
        </p:txBody>
      </p:sp>
      <p:sp>
        <p:nvSpPr>
          <p:cNvPr id="2" name="TextBox 1"/>
          <p:cNvSpPr txBox="1"/>
          <p:nvPr/>
        </p:nvSpPr>
        <p:spPr>
          <a:xfrm>
            <a:off x="258501" y="5595846"/>
            <a:ext cx="4796825" cy="646331"/>
          </a:xfrm>
          <a:prstGeom prst="rect">
            <a:avLst/>
          </a:prstGeom>
          <a:noFill/>
        </p:spPr>
        <p:txBody>
          <a:bodyPr wrap="square" rtlCol="0">
            <a:spAutoFit/>
          </a:bodyPr>
          <a:lstStyle/>
          <a:p>
            <a:r>
              <a:rPr lang="en-US"/>
              <a:t>See R color cheat sheet for the full color chart and other ways to define colors</a:t>
            </a:r>
            <a:endParaRPr lang="en-US" dirty="0"/>
          </a:p>
        </p:txBody>
      </p:sp>
    </p:spTree>
    <p:extLst>
      <p:ext uri="{BB962C8B-B14F-4D97-AF65-F5344CB8AC3E}">
        <p14:creationId xmlns:p14="http://schemas.microsoft.com/office/powerpoint/2010/main" val="3452202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393504" y="1010137"/>
            <a:ext cx="8127041" cy="4993491"/>
          </a:xfrm>
        </p:spPr>
        <p:txBody>
          <a:bodyPr/>
          <a:lstStyle/>
          <a:p>
            <a:r>
              <a:rPr lang="en-US" sz="2400" dirty="0"/>
              <a:t>The </a:t>
            </a:r>
            <a:r>
              <a:rPr lang="en-US" sz="2400" b="1" dirty="0">
                <a:solidFill>
                  <a:srgbClr val="4F81BD"/>
                </a:solidFill>
              </a:rPr>
              <a:t>plot()</a:t>
            </a:r>
            <a:r>
              <a:rPr lang="en-US" sz="2400" dirty="0">
                <a:solidFill>
                  <a:srgbClr val="4F81BD"/>
                </a:solidFill>
              </a:rPr>
              <a:t> </a:t>
            </a:r>
            <a:r>
              <a:rPr lang="en-US" sz="2400" dirty="0"/>
              <a:t>command takes further arguments to customize the plotting area:</a:t>
            </a:r>
          </a:p>
          <a:p>
            <a:pPr lvl="1"/>
            <a:r>
              <a:rPr lang="en-US" sz="2000" b="1" dirty="0" err="1"/>
              <a:t>xlim</a:t>
            </a:r>
            <a:r>
              <a:rPr lang="en-US" sz="2000" dirty="0"/>
              <a:t> and </a:t>
            </a:r>
            <a:r>
              <a:rPr lang="en-US" sz="2000" b="1" dirty="0" err="1"/>
              <a:t>ylim</a:t>
            </a:r>
            <a:r>
              <a:rPr lang="en-US" sz="2000" dirty="0"/>
              <a:t> to set the limits on the x- and y-axis, respectively</a:t>
            </a:r>
          </a:p>
          <a:p>
            <a:pPr lvl="1"/>
            <a:r>
              <a:rPr lang="en-US" sz="2000" b="1" dirty="0" err="1"/>
              <a:t>xlab</a:t>
            </a:r>
            <a:r>
              <a:rPr lang="en-US" sz="2000" dirty="0"/>
              <a:t> and</a:t>
            </a:r>
            <a:r>
              <a:rPr lang="en-US" sz="2000" b="1" dirty="0"/>
              <a:t> </a:t>
            </a:r>
            <a:r>
              <a:rPr lang="en-US" sz="2000" b="1" dirty="0" err="1"/>
              <a:t>ylab</a:t>
            </a:r>
            <a:r>
              <a:rPr lang="en-US" sz="2000" b="1" dirty="0"/>
              <a:t> </a:t>
            </a:r>
            <a:r>
              <a:rPr lang="en-US" sz="2000" dirty="0"/>
              <a:t>to set the labels for the x- and y-axis, respectively</a:t>
            </a:r>
          </a:p>
          <a:p>
            <a:pPr lvl="1"/>
            <a:r>
              <a:rPr lang="en-US" sz="2000" b="1" dirty="0"/>
              <a:t>main</a:t>
            </a:r>
            <a:r>
              <a:rPr lang="en-US" sz="2000" dirty="0"/>
              <a:t> to set a title</a:t>
            </a:r>
            <a:endParaRPr lang="en-US" dirty="0"/>
          </a:p>
          <a:p>
            <a:pPr marL="0" indent="0">
              <a:buNone/>
            </a:pPr>
            <a:r>
              <a:rPr lang="en-US" sz="1800" dirty="0">
                <a:solidFill>
                  <a:srgbClr val="4F81BD"/>
                </a:solidFill>
                <a:latin typeface="Courier" charset="0"/>
                <a:ea typeface="Courier" charset="0"/>
                <a:cs typeface="Courier" charset="0"/>
              </a:rPr>
              <a:t>&gt; x &lt;- </a:t>
            </a:r>
            <a:r>
              <a:rPr lang="en-US" sz="1800" dirty="0" err="1">
                <a:solidFill>
                  <a:srgbClr val="4F81BD"/>
                </a:solidFill>
                <a:latin typeface="Courier" charset="0"/>
                <a:ea typeface="Courier" charset="0"/>
                <a:cs typeface="Courier" charset="0"/>
              </a:rPr>
              <a:t>seq</a:t>
            </a:r>
            <a:r>
              <a:rPr lang="en-US" sz="1800" dirty="0">
                <a:solidFill>
                  <a:srgbClr val="4F81BD"/>
                </a:solidFill>
                <a:latin typeface="Courier" charset="0"/>
                <a:ea typeface="Courier" charset="0"/>
                <a:cs typeface="Courier" charset="0"/>
              </a:rPr>
              <a:t>(0, 100, </a:t>
            </a:r>
            <a:r>
              <a:rPr lang="en-US" sz="1800" dirty="0" err="1">
                <a:solidFill>
                  <a:srgbClr val="4F81BD"/>
                </a:solidFill>
                <a:latin typeface="Courier" charset="0"/>
                <a:ea typeface="Courier" charset="0"/>
                <a:cs typeface="Courier" charset="0"/>
              </a:rPr>
              <a:t>length.out</a:t>
            </a:r>
            <a:r>
              <a:rPr lang="en-US" sz="1800" dirty="0">
                <a:solidFill>
                  <a:srgbClr val="4F81BD"/>
                </a:solidFill>
                <a:latin typeface="Courier" charset="0"/>
                <a:ea typeface="Courier" charset="0"/>
                <a:cs typeface="Courier" charset="0"/>
              </a:rPr>
              <a:t>=10)</a:t>
            </a:r>
          </a:p>
          <a:p>
            <a:pPr marL="0" indent="0">
              <a:buNone/>
            </a:pPr>
            <a:r>
              <a:rPr lang="es-ES_tradnl" sz="1800" dirty="0">
                <a:solidFill>
                  <a:srgbClr val="4F81BD"/>
                </a:solidFill>
                <a:latin typeface="Courier" charset="0"/>
                <a:ea typeface="Courier" charset="0"/>
                <a:cs typeface="Courier" charset="0"/>
              </a:rPr>
              <a:t>&gt; y &lt;- log(x) + (x/100)^5</a:t>
            </a:r>
          </a:p>
          <a:p>
            <a:pPr marL="0" indent="0">
              <a:buNone/>
            </a:pPr>
            <a:r>
              <a:rPr lang="es-ES_tradnl" sz="1800" dirty="0">
                <a:solidFill>
                  <a:srgbClr val="4F81BD"/>
                </a:solidFill>
                <a:latin typeface="Courier" charset="0"/>
                <a:ea typeface="Courier" charset="0"/>
                <a:cs typeface="Courier" charset="0"/>
              </a:rPr>
              <a:t>&gt; </a:t>
            </a:r>
            <a:r>
              <a:rPr lang="es-ES_tradnl" sz="1800" dirty="0" err="1">
                <a:solidFill>
                  <a:srgbClr val="4F81BD"/>
                </a:solidFill>
                <a:latin typeface="Courier" charset="0"/>
                <a:ea typeface="Courier" charset="0"/>
                <a:cs typeface="Courier" charset="0"/>
              </a:rPr>
              <a:t>plot</a:t>
            </a:r>
            <a:r>
              <a:rPr lang="es-ES_tradnl" sz="1800" dirty="0">
                <a:solidFill>
                  <a:srgbClr val="4F81BD"/>
                </a:solidFill>
                <a:latin typeface="Courier" charset="0"/>
                <a:ea typeface="Courier" charset="0"/>
                <a:cs typeface="Courier" charset="0"/>
              </a:rPr>
              <a:t>(</a:t>
            </a:r>
            <a:r>
              <a:rPr lang="es-ES_tradnl" sz="1800" dirty="0" err="1">
                <a:solidFill>
                  <a:srgbClr val="4F81BD"/>
                </a:solidFill>
                <a:latin typeface="Courier" charset="0"/>
                <a:ea typeface="Courier" charset="0"/>
                <a:cs typeface="Courier" charset="0"/>
              </a:rPr>
              <a:t>x,y</a:t>
            </a:r>
            <a:r>
              <a:rPr lang="es-ES_tradnl" sz="1800" dirty="0">
                <a:solidFill>
                  <a:srgbClr val="4F81BD"/>
                </a:solidFill>
                <a:latin typeface="Courier" charset="0"/>
                <a:ea typeface="Courier" charset="0"/>
                <a:cs typeface="Courier" charset="0"/>
              </a:rPr>
              <a:t>, </a:t>
            </a:r>
            <a:r>
              <a:rPr lang="es-ES_tradnl" sz="1800" dirty="0" err="1">
                <a:solidFill>
                  <a:srgbClr val="4F81BD"/>
                </a:solidFill>
                <a:latin typeface="Courier" charset="0"/>
                <a:ea typeface="Courier" charset="0"/>
                <a:cs typeface="Courier" charset="0"/>
              </a:rPr>
              <a:t>type</a:t>
            </a:r>
            <a:r>
              <a:rPr lang="es-ES_tradnl" sz="1800" dirty="0">
                <a:solidFill>
                  <a:srgbClr val="4F81BD"/>
                </a:solidFill>
                <a:latin typeface="Courier" charset="0"/>
                <a:ea typeface="Courier" charset="0"/>
                <a:cs typeface="Courier" charset="0"/>
              </a:rPr>
              <a:t>="l", col="red", </a:t>
            </a:r>
            <a:r>
              <a:rPr lang="es-ES_tradnl" sz="1800" b="1" dirty="0" err="1">
                <a:solidFill>
                  <a:srgbClr val="4F81BD"/>
                </a:solidFill>
                <a:latin typeface="Courier" charset="0"/>
                <a:ea typeface="Courier" charset="0"/>
                <a:cs typeface="Courier" charset="0"/>
              </a:rPr>
              <a:t>ylim</a:t>
            </a:r>
            <a:r>
              <a:rPr lang="es-ES_tradnl" sz="1800" b="1" dirty="0">
                <a:solidFill>
                  <a:srgbClr val="4F81BD"/>
                </a:solidFill>
                <a:latin typeface="Courier" charset="0"/>
                <a:ea typeface="Courier" charset="0"/>
                <a:cs typeface="Courier" charset="0"/>
              </a:rPr>
              <a:t>=c(1,7)</a:t>
            </a:r>
            <a:r>
              <a:rPr lang="es-ES_tradnl" sz="1800" dirty="0">
                <a:solidFill>
                  <a:srgbClr val="4F81BD"/>
                </a:solidFill>
                <a:latin typeface="Courier" charset="0"/>
                <a:ea typeface="Courier" charset="0"/>
                <a:cs typeface="Courier" charset="0"/>
              </a:rPr>
              <a:t>, </a:t>
            </a:r>
          </a:p>
          <a:p>
            <a:pPr marL="0" indent="0">
              <a:buNone/>
            </a:pPr>
            <a:r>
              <a:rPr lang="es-ES_tradnl" sz="1800" b="1" dirty="0">
                <a:solidFill>
                  <a:srgbClr val="4F81BD"/>
                </a:solidFill>
                <a:latin typeface="Courier" charset="0"/>
                <a:ea typeface="Courier" charset="0"/>
                <a:cs typeface="Courier" charset="0"/>
              </a:rPr>
              <a:t>       </a:t>
            </a:r>
            <a:r>
              <a:rPr lang="es-ES_tradnl" sz="1800" b="1" dirty="0" err="1">
                <a:solidFill>
                  <a:srgbClr val="4F81BD"/>
                </a:solidFill>
                <a:latin typeface="Courier" charset="0"/>
                <a:ea typeface="Courier" charset="0"/>
                <a:cs typeface="Courier" charset="0"/>
              </a:rPr>
              <a:t>xlab</a:t>
            </a:r>
            <a:r>
              <a:rPr lang="es-ES_tradnl" sz="1800" b="1" dirty="0">
                <a:solidFill>
                  <a:srgbClr val="4F81BD"/>
                </a:solidFill>
                <a:latin typeface="Courier" charset="0"/>
                <a:ea typeface="Courier" charset="0"/>
                <a:cs typeface="Courier" charset="0"/>
              </a:rPr>
              <a:t>="</a:t>
            </a:r>
            <a:r>
              <a:rPr lang="es-ES_tradnl" sz="1800" b="1" dirty="0" err="1">
                <a:solidFill>
                  <a:srgbClr val="4F81BD"/>
                </a:solidFill>
                <a:latin typeface="Courier" charset="0"/>
                <a:ea typeface="Courier" charset="0"/>
                <a:cs typeface="Courier" charset="0"/>
              </a:rPr>
              <a:t>The</a:t>
            </a:r>
            <a:r>
              <a:rPr lang="es-ES_tradnl" sz="1800" b="1" dirty="0">
                <a:solidFill>
                  <a:srgbClr val="4F81BD"/>
                </a:solidFill>
                <a:latin typeface="Courier" charset="0"/>
                <a:ea typeface="Courier" charset="0"/>
                <a:cs typeface="Courier" charset="0"/>
              </a:rPr>
              <a:t> variable x"</a:t>
            </a:r>
            <a:r>
              <a:rPr lang="es-ES_tradnl" sz="1800" dirty="0">
                <a:solidFill>
                  <a:srgbClr val="4F81BD"/>
                </a:solidFill>
                <a:latin typeface="Courier" charset="0"/>
                <a:ea typeface="Courier" charset="0"/>
                <a:cs typeface="Courier" charset="0"/>
              </a:rPr>
              <a:t>, </a:t>
            </a:r>
            <a:r>
              <a:rPr lang="es-ES_tradnl" sz="1800" b="1" dirty="0" err="1">
                <a:solidFill>
                  <a:srgbClr val="4F81BD"/>
                </a:solidFill>
                <a:latin typeface="Courier" charset="0"/>
                <a:ea typeface="Courier" charset="0"/>
                <a:cs typeface="Courier" charset="0"/>
              </a:rPr>
              <a:t>main</a:t>
            </a:r>
            <a:r>
              <a:rPr lang="es-ES_tradnl" sz="1800" b="1" dirty="0">
                <a:solidFill>
                  <a:srgbClr val="4F81BD"/>
                </a:solidFill>
                <a:latin typeface="Courier" charset="0"/>
                <a:ea typeface="Courier" charset="0"/>
                <a:cs typeface="Courier" charset="0"/>
              </a:rPr>
              <a:t> ="x vs. y" </a:t>
            </a:r>
            <a:r>
              <a:rPr lang="es-ES_tradnl" sz="1800" dirty="0">
                <a:solidFill>
                  <a:srgbClr val="4F81BD"/>
                </a:solidFill>
                <a:latin typeface="Courier" charset="0"/>
                <a:ea typeface="Courier" charset="0"/>
                <a:cs typeface="Courier" charset="0"/>
              </a:rPr>
              <a:t>)</a:t>
            </a:r>
          </a:p>
          <a:p>
            <a:pPr marL="0" indent="0">
              <a:buNone/>
            </a:pPr>
            <a:r>
              <a:rPr lang="en-US" sz="1800" dirty="0">
                <a:solidFill>
                  <a:srgbClr val="4F81BD"/>
                </a:solidFill>
                <a:latin typeface="Courier" charset="0"/>
                <a:ea typeface="Courier" charset="0"/>
                <a:cs typeface="Courier" charset="0"/>
              </a:rPr>
              <a:t>&gt; lines(x, y+1, </a:t>
            </a:r>
            <a:r>
              <a:rPr lang="en-US" sz="1800" dirty="0" err="1">
                <a:solidFill>
                  <a:srgbClr val="4F81BD"/>
                </a:solidFill>
                <a:latin typeface="Courier" charset="0"/>
                <a:ea typeface="Courier" charset="0"/>
                <a:cs typeface="Courier" charset="0"/>
              </a:rPr>
              <a:t>lwd</a:t>
            </a:r>
            <a:r>
              <a:rPr lang="en-US" sz="1800" dirty="0">
                <a:solidFill>
                  <a:srgbClr val="4F81BD"/>
                </a:solidFill>
                <a:latin typeface="Courier" charset="0"/>
                <a:ea typeface="Courier" charset="0"/>
                <a:cs typeface="Courier" charset="0"/>
              </a:rPr>
              <a:t>=3,lty="dashed", col="blue")</a:t>
            </a:r>
          </a:p>
          <a:p>
            <a:pPr marL="0" indent="0">
              <a:buNone/>
            </a:pPr>
            <a:r>
              <a:rPr lang="en-US" sz="1800" dirty="0">
                <a:solidFill>
                  <a:srgbClr val="4F81BD"/>
                </a:solidFill>
                <a:latin typeface="Courier" charset="0"/>
                <a:ea typeface="Courier" charset="0"/>
                <a:cs typeface="Courier" charset="0"/>
              </a:rPr>
              <a:t>&gt; points(x, y-1, type="b", </a:t>
            </a:r>
            <a:r>
              <a:rPr lang="en-US" sz="1800" b="1" dirty="0" err="1">
                <a:solidFill>
                  <a:srgbClr val="4F81BD"/>
                </a:solidFill>
                <a:latin typeface="Courier" charset="0"/>
                <a:ea typeface="Courier" charset="0"/>
                <a:cs typeface="Courier" charset="0"/>
              </a:rPr>
              <a:t>pch</a:t>
            </a:r>
            <a:r>
              <a:rPr lang="en-US" sz="1800" b="1" dirty="0">
                <a:solidFill>
                  <a:srgbClr val="4F81BD"/>
                </a:solidFill>
                <a:latin typeface="Courier" charset="0"/>
                <a:ea typeface="Courier" charset="0"/>
                <a:cs typeface="Courier" charset="0"/>
              </a:rPr>
              <a:t>=15</a:t>
            </a:r>
            <a:r>
              <a:rPr lang="en-US" sz="1800" dirty="0">
                <a:solidFill>
                  <a:srgbClr val="4F81BD"/>
                </a:solidFill>
                <a:latin typeface="Courier" charset="0"/>
                <a:ea typeface="Courier" charset="0"/>
                <a:cs typeface="Courier" charset="0"/>
              </a:rPr>
              <a:t>)</a:t>
            </a:r>
          </a:p>
          <a:p>
            <a:pPr marL="0" indent="0">
              <a:buNone/>
            </a:pPr>
            <a:endParaRPr lang="en-US" sz="2000" dirty="0">
              <a:solidFill>
                <a:srgbClr val="4F81BD"/>
              </a:solidFill>
            </a:endParaRPr>
          </a:p>
        </p:txBody>
      </p:sp>
      <p:sp>
        <p:nvSpPr>
          <p:cNvPr id="3" name="Titre 2"/>
          <p:cNvSpPr>
            <a:spLocks noGrp="1"/>
          </p:cNvSpPr>
          <p:nvPr>
            <p:ph type="ctrTitle"/>
          </p:nvPr>
        </p:nvSpPr>
        <p:spPr>
          <a:xfrm>
            <a:off x="258501" y="344402"/>
            <a:ext cx="7943178" cy="387798"/>
          </a:xfrm>
        </p:spPr>
        <p:txBody>
          <a:bodyPr/>
          <a:lstStyle/>
          <a:p>
            <a:r>
              <a:rPr lang="en-US" sz="2800" dirty="0"/>
              <a:t>Customizing plots – Part 2</a:t>
            </a:r>
          </a:p>
        </p:txBody>
      </p:sp>
      <p:pic>
        <p:nvPicPr>
          <p:cNvPr id="4" name="Image 3" descr="plot4.Rplot.pdf"/>
          <p:cNvPicPr>
            <a:picLocks noChangeAspect="1"/>
          </p:cNvPicPr>
          <p:nvPr/>
        </p:nvPicPr>
        <p:blipFill rotWithShape="1">
          <a:blip r:embed="rId3">
            <a:extLst>
              <a:ext uri="{28A0092B-C50C-407E-A947-70E740481C1C}">
                <a14:useLocalDpi xmlns:a14="http://schemas.microsoft.com/office/drawing/2010/main" val="0"/>
              </a:ext>
            </a:extLst>
          </a:blip>
          <a:srcRect t="5348" r="2606"/>
          <a:stretch/>
        </p:blipFill>
        <p:spPr>
          <a:xfrm>
            <a:off x="4203699" y="4766486"/>
            <a:ext cx="4940300" cy="2091514"/>
          </a:xfrm>
          <a:prstGeom prst="rect">
            <a:avLst/>
          </a:prstGeom>
        </p:spPr>
      </p:pic>
    </p:spTree>
    <p:extLst>
      <p:ext uri="{BB962C8B-B14F-4D97-AF65-F5344CB8AC3E}">
        <p14:creationId xmlns:p14="http://schemas.microsoft.com/office/powerpoint/2010/main" val="2406532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
                                            <p:txEl>
                                              <p:pRg st="9" end="9"/>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258501" y="946637"/>
            <a:ext cx="8356990" cy="5733563"/>
          </a:xfrm>
        </p:spPr>
        <p:txBody>
          <a:bodyPr/>
          <a:lstStyle/>
          <a:p>
            <a:r>
              <a:rPr lang="en-US" sz="2400" dirty="0"/>
              <a:t>The </a:t>
            </a:r>
            <a:r>
              <a:rPr lang="en-US" sz="2400" b="1" dirty="0">
                <a:solidFill>
                  <a:srgbClr val="4F81BD"/>
                </a:solidFill>
              </a:rPr>
              <a:t>legend()</a:t>
            </a:r>
            <a:r>
              <a:rPr lang="en-US" sz="2400" b="1" dirty="0"/>
              <a:t> </a:t>
            </a:r>
            <a:r>
              <a:rPr lang="en-US" sz="2400" dirty="0"/>
              <a:t>command can be used to </a:t>
            </a:r>
            <a:r>
              <a:rPr lang="en-US" sz="2400" dirty="0">
                <a:solidFill>
                  <a:srgbClr val="4F81BD"/>
                </a:solidFill>
              </a:rPr>
              <a:t>add legends</a:t>
            </a:r>
            <a:r>
              <a:rPr lang="en-US" sz="2400" dirty="0"/>
              <a:t> to plots:</a:t>
            </a:r>
          </a:p>
          <a:p>
            <a:pPr lvl="1"/>
            <a:r>
              <a:rPr lang="en-US" sz="2000" b="1" dirty="0"/>
              <a:t>x </a:t>
            </a:r>
            <a:r>
              <a:rPr lang="en-US" sz="2000" dirty="0"/>
              <a:t>, </a:t>
            </a:r>
            <a:r>
              <a:rPr lang="en-US" sz="2000" b="1" dirty="0"/>
              <a:t>y </a:t>
            </a:r>
            <a:r>
              <a:rPr lang="en-US" sz="2000" dirty="0"/>
              <a:t>to set the numeric coordinates for positioning the legend. </a:t>
            </a:r>
          </a:p>
          <a:p>
            <a:pPr lvl="2"/>
            <a:r>
              <a:rPr lang="en-US" sz="1800" dirty="0"/>
              <a:t>x can be used  by itself with a keyword for legend position: "</a:t>
            </a:r>
            <a:r>
              <a:rPr lang="en-US" sz="1800" dirty="0" err="1"/>
              <a:t>bottomright</a:t>
            </a:r>
            <a:r>
              <a:rPr lang="en-US" sz="1800" dirty="0"/>
              <a:t>", "bottom", "</a:t>
            </a:r>
            <a:r>
              <a:rPr lang="en-US" sz="1800" dirty="0" err="1"/>
              <a:t>bottomleft</a:t>
            </a:r>
            <a:r>
              <a:rPr lang="en-US" sz="1800" dirty="0"/>
              <a:t>", "left", "</a:t>
            </a:r>
            <a:r>
              <a:rPr lang="en-US" sz="1800" dirty="0" err="1"/>
              <a:t>topleft</a:t>
            </a:r>
            <a:r>
              <a:rPr lang="en-US" sz="1800" dirty="0"/>
              <a:t>", "top", "</a:t>
            </a:r>
            <a:r>
              <a:rPr lang="en-US" sz="1800" dirty="0" err="1"/>
              <a:t>topright</a:t>
            </a:r>
            <a:r>
              <a:rPr lang="en-US" sz="1800" dirty="0"/>
              <a:t>", "right", "center"</a:t>
            </a:r>
          </a:p>
          <a:p>
            <a:pPr lvl="1"/>
            <a:r>
              <a:rPr lang="en-US" sz="2000" b="1" dirty="0"/>
              <a:t>legend</a:t>
            </a:r>
            <a:r>
              <a:rPr lang="en-US" sz="2000" dirty="0"/>
              <a:t> to set the text to appear in the legend</a:t>
            </a:r>
          </a:p>
          <a:p>
            <a:pPr lvl="1"/>
            <a:r>
              <a:rPr lang="en-US" sz="2000" b="1" dirty="0"/>
              <a:t>col</a:t>
            </a:r>
            <a:r>
              <a:rPr lang="en-US" sz="2000" dirty="0"/>
              <a:t> to set the </a:t>
            </a:r>
            <a:r>
              <a:rPr lang="en-US" sz="2000" dirty="0" err="1"/>
              <a:t>colours</a:t>
            </a:r>
            <a:r>
              <a:rPr lang="en-US" sz="2000" dirty="0"/>
              <a:t> of points or lines</a:t>
            </a:r>
          </a:p>
          <a:p>
            <a:pPr lvl="1"/>
            <a:r>
              <a:rPr lang="en-US" sz="2000" b="1" dirty="0" err="1"/>
              <a:t>lty</a:t>
            </a:r>
            <a:r>
              <a:rPr lang="en-US" sz="2000" dirty="0"/>
              <a:t> and </a:t>
            </a:r>
            <a:r>
              <a:rPr lang="en-US" sz="2000" b="1" dirty="0" err="1"/>
              <a:t>lwd</a:t>
            </a:r>
            <a:r>
              <a:rPr lang="en-US" sz="2000" dirty="0"/>
              <a:t> to set the line types and widths for lines appearing in the legend</a:t>
            </a:r>
          </a:p>
          <a:p>
            <a:pPr lvl="1"/>
            <a:r>
              <a:rPr lang="en-US" sz="2000" b="1" dirty="0" err="1"/>
              <a:t>pch</a:t>
            </a:r>
            <a:r>
              <a:rPr lang="en-US" sz="2000" dirty="0"/>
              <a:t> to set the plotting symbols appearing in the legend</a:t>
            </a:r>
          </a:p>
          <a:p>
            <a:pPr lvl="1"/>
            <a:r>
              <a:rPr lang="en-US" sz="2000" b="1" dirty="0" err="1"/>
              <a:t>bty</a:t>
            </a:r>
            <a:r>
              <a:rPr lang="en-US" sz="2000" b="1" dirty="0"/>
              <a:t> </a:t>
            </a:r>
            <a:r>
              <a:rPr lang="en-US" sz="2000" dirty="0"/>
              <a:t>for box type around the legend ("o" for box, "n" for no box)</a:t>
            </a:r>
          </a:p>
          <a:p>
            <a:pPr lvl="1"/>
            <a:r>
              <a:rPr lang="en-US" sz="2000" b="1" dirty="0" err="1"/>
              <a:t>bg</a:t>
            </a:r>
            <a:r>
              <a:rPr lang="en-US" dirty="0">
                <a:solidFill>
                  <a:srgbClr val="000090"/>
                </a:solidFill>
              </a:rPr>
              <a:t> </a:t>
            </a:r>
            <a:r>
              <a:rPr lang="en-US" sz="2000" dirty="0"/>
              <a:t>for background color</a:t>
            </a:r>
          </a:p>
          <a:p>
            <a:pPr marL="0" indent="0">
              <a:buNone/>
            </a:pPr>
            <a:r>
              <a:rPr lang="en-US" sz="1800" dirty="0">
                <a:solidFill>
                  <a:srgbClr val="4F81BD"/>
                </a:solidFill>
                <a:latin typeface="Lucida Console" panose="020B0609040504020204" pitchFamily="49" charset="0"/>
                <a:ea typeface="Courier" charset="0"/>
                <a:cs typeface="Courier" charset="0"/>
              </a:rPr>
              <a:t>&gt; legend(x="</a:t>
            </a:r>
            <a:r>
              <a:rPr lang="en-US" sz="1800" dirty="0" err="1">
                <a:solidFill>
                  <a:srgbClr val="4F81BD"/>
                </a:solidFill>
                <a:latin typeface="Lucida Console" panose="020B0609040504020204" pitchFamily="49" charset="0"/>
                <a:ea typeface="Courier" charset="0"/>
                <a:cs typeface="Courier" charset="0"/>
              </a:rPr>
              <a:t>bottomright</a:t>
            </a:r>
            <a:r>
              <a:rPr lang="en-US" sz="1800" dirty="0">
                <a:solidFill>
                  <a:srgbClr val="4F81BD"/>
                </a:solidFill>
                <a:latin typeface="Lucida Console" panose="020B0609040504020204" pitchFamily="49" charset="0"/>
                <a:ea typeface="Courier" charset="0"/>
                <a:cs typeface="Courier" charset="0"/>
              </a:rPr>
              <a:t>", </a:t>
            </a:r>
          </a:p>
          <a:p>
            <a:pPr marL="0" indent="0">
              <a:buNone/>
            </a:pPr>
            <a:r>
              <a:rPr lang="en-US" sz="1800" dirty="0">
                <a:solidFill>
                  <a:srgbClr val="4F81BD"/>
                </a:solidFill>
                <a:latin typeface="Lucida Console" panose="020B0609040504020204" pitchFamily="49" charset="0"/>
                <a:ea typeface="Courier" charset="0"/>
                <a:cs typeface="Courier" charset="0"/>
              </a:rPr>
              <a:t>legend=c("red line",</a:t>
            </a:r>
          </a:p>
          <a:p>
            <a:pPr marL="0" indent="0">
              <a:buNone/>
            </a:pPr>
            <a:r>
              <a:rPr lang="en-US" sz="1800" dirty="0">
                <a:solidFill>
                  <a:srgbClr val="4F81BD"/>
                </a:solidFill>
                <a:latin typeface="Lucida Console" panose="020B0609040504020204" pitchFamily="49" charset="0"/>
                <a:ea typeface="Courier" charset="0"/>
                <a:cs typeface="Courier" charset="0"/>
              </a:rPr>
              <a:t>"blue line", "black line"), </a:t>
            </a:r>
          </a:p>
          <a:p>
            <a:pPr marL="0" indent="0">
              <a:buNone/>
            </a:pPr>
            <a:r>
              <a:rPr lang="en-US" sz="1800" dirty="0" err="1">
                <a:solidFill>
                  <a:srgbClr val="4F81BD"/>
                </a:solidFill>
                <a:latin typeface="Lucida Console" panose="020B0609040504020204" pitchFamily="49" charset="0"/>
                <a:ea typeface="Courier" charset="0"/>
                <a:cs typeface="Courier" charset="0"/>
              </a:rPr>
              <a:t>lty</a:t>
            </a:r>
            <a:r>
              <a:rPr lang="en-US" sz="1800" dirty="0">
                <a:solidFill>
                  <a:srgbClr val="4F81BD"/>
                </a:solidFill>
                <a:latin typeface="Lucida Console" panose="020B0609040504020204" pitchFamily="49" charset="0"/>
                <a:ea typeface="Courier" charset="0"/>
                <a:cs typeface="Courier" charset="0"/>
              </a:rPr>
              <a:t>=c(1,2,1), </a:t>
            </a:r>
            <a:r>
              <a:rPr lang="en-US" sz="1800" dirty="0" err="1">
                <a:solidFill>
                  <a:srgbClr val="4F81BD"/>
                </a:solidFill>
                <a:latin typeface="Lucida Console" panose="020B0609040504020204" pitchFamily="49" charset="0"/>
                <a:ea typeface="Courier" charset="0"/>
                <a:cs typeface="Courier" charset="0"/>
              </a:rPr>
              <a:t>pch</a:t>
            </a:r>
            <a:r>
              <a:rPr lang="en-US" sz="1800" dirty="0">
                <a:solidFill>
                  <a:srgbClr val="4F81BD"/>
                </a:solidFill>
                <a:latin typeface="Lucida Console" panose="020B0609040504020204" pitchFamily="49" charset="0"/>
                <a:ea typeface="Courier" charset="0"/>
                <a:cs typeface="Courier" charset="0"/>
              </a:rPr>
              <a:t>=c(NA,NA,19), </a:t>
            </a:r>
          </a:p>
          <a:p>
            <a:pPr marL="0" indent="0">
              <a:buNone/>
            </a:pPr>
            <a:r>
              <a:rPr lang="en-US" sz="1800" dirty="0">
                <a:solidFill>
                  <a:srgbClr val="4F81BD"/>
                </a:solidFill>
                <a:latin typeface="Lucida Console" panose="020B0609040504020204" pitchFamily="49" charset="0"/>
                <a:ea typeface="Courier" charset="0"/>
                <a:cs typeface="Courier" charset="0"/>
              </a:rPr>
              <a:t>col=c("red", "blue", "black"), </a:t>
            </a:r>
          </a:p>
          <a:p>
            <a:pPr marL="0" indent="0">
              <a:buNone/>
            </a:pPr>
            <a:r>
              <a:rPr lang="en-US" sz="1800" dirty="0" err="1">
                <a:solidFill>
                  <a:srgbClr val="4F81BD"/>
                </a:solidFill>
                <a:latin typeface="Lucida Console" panose="020B0609040504020204" pitchFamily="49" charset="0"/>
                <a:ea typeface="Courier" charset="0"/>
                <a:cs typeface="Courier" charset="0"/>
              </a:rPr>
              <a:t>bg</a:t>
            </a:r>
            <a:r>
              <a:rPr lang="en-US" sz="1800" dirty="0">
                <a:solidFill>
                  <a:srgbClr val="4F81BD"/>
                </a:solidFill>
                <a:latin typeface="Lucida Console" panose="020B0609040504020204" pitchFamily="49" charset="0"/>
                <a:ea typeface="Courier" charset="0"/>
                <a:cs typeface="Courier" charset="0"/>
              </a:rPr>
              <a:t>="gray90")</a:t>
            </a:r>
          </a:p>
          <a:p>
            <a:endParaRPr lang="en-US" dirty="0"/>
          </a:p>
        </p:txBody>
      </p:sp>
      <p:sp>
        <p:nvSpPr>
          <p:cNvPr id="3" name="Titre 2"/>
          <p:cNvSpPr>
            <a:spLocks noGrp="1"/>
          </p:cNvSpPr>
          <p:nvPr>
            <p:ph type="ctrTitle"/>
          </p:nvPr>
        </p:nvSpPr>
        <p:spPr>
          <a:xfrm>
            <a:off x="258501" y="344402"/>
            <a:ext cx="7943178" cy="387798"/>
          </a:xfrm>
        </p:spPr>
        <p:txBody>
          <a:bodyPr/>
          <a:lstStyle/>
          <a:p>
            <a:r>
              <a:rPr lang="en-US" sz="2800" dirty="0"/>
              <a:t>Customizing plots – Part 3</a:t>
            </a:r>
          </a:p>
        </p:txBody>
      </p:sp>
      <p:pic>
        <p:nvPicPr>
          <p:cNvPr id="4" name="Image 3" descr="plot5.Rplot.pdf"/>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36996" y="4223334"/>
            <a:ext cx="4521200" cy="2456866"/>
          </a:xfrm>
          <a:prstGeom prst="rect">
            <a:avLst/>
          </a:prstGeom>
        </p:spPr>
      </p:pic>
    </p:spTree>
    <p:extLst>
      <p:ext uri="{BB962C8B-B14F-4D97-AF65-F5344CB8AC3E}">
        <p14:creationId xmlns:p14="http://schemas.microsoft.com/office/powerpoint/2010/main" val="1513954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
                                            <p:txEl>
                                              <p:pRg st="11" end="1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
                                            <p:txEl>
                                              <p:pRg st="13" end="13"/>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
                                            <p:txEl>
                                              <p:pRg st="14" end="14"/>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93505" y="1010137"/>
            <a:ext cx="8486726" cy="5575301"/>
          </a:xfrm>
        </p:spPr>
        <p:txBody>
          <a:bodyPr/>
          <a:lstStyle/>
          <a:p>
            <a:pPr marL="0" indent="0">
              <a:buNone/>
            </a:pPr>
            <a:r>
              <a:rPr lang="en-US" sz="2400" dirty="0"/>
              <a:t>R contains many practice data sets (data frames), great for trying out plotting functions.</a:t>
            </a:r>
          </a:p>
          <a:p>
            <a:pPr marL="0" indent="0">
              <a:buNone/>
            </a:pPr>
            <a:endParaRPr lang="en-US" sz="2400" dirty="0"/>
          </a:p>
          <a:p>
            <a:pPr marL="0" indent="0">
              <a:buNone/>
            </a:pPr>
            <a:r>
              <a:rPr lang="en-US" sz="2400" b="1" dirty="0"/>
              <a:t>Display names of available data sets</a:t>
            </a:r>
          </a:p>
          <a:p>
            <a:pPr marL="0" indent="0">
              <a:buNone/>
            </a:pPr>
            <a:r>
              <a:rPr lang="en-US" sz="1800" dirty="0">
                <a:solidFill>
                  <a:schemeClr val="accent1"/>
                </a:solidFill>
                <a:latin typeface="Lucida Console" panose="020B0609040504020204" pitchFamily="49" charset="0"/>
              </a:rPr>
              <a:t>&gt;data() </a:t>
            </a:r>
            <a:r>
              <a:rPr lang="en-US" sz="1800" dirty="0">
                <a:solidFill>
                  <a:srgbClr val="4F6228"/>
                </a:solidFill>
                <a:latin typeface="Lucida Console" panose="020B0609040504020204" pitchFamily="49" charset="0"/>
                <a:ea typeface="Courier" charset="0"/>
                <a:cs typeface="Courier" charset="0"/>
              </a:rPr>
              <a:t>#data sets in standard packages</a:t>
            </a:r>
          </a:p>
          <a:p>
            <a:pPr marL="0" indent="0">
              <a:buNone/>
            </a:pPr>
            <a:r>
              <a:rPr lang="en-US" sz="1800" dirty="0">
                <a:solidFill>
                  <a:schemeClr val="accent1"/>
                </a:solidFill>
                <a:latin typeface="Lucida Console" panose="020B0609040504020204" pitchFamily="49" charset="0"/>
              </a:rPr>
              <a:t>&gt;data(package = .packages(</a:t>
            </a:r>
            <a:r>
              <a:rPr lang="en-US" sz="1800" dirty="0" err="1">
                <a:solidFill>
                  <a:schemeClr val="accent1"/>
                </a:solidFill>
                <a:latin typeface="Lucida Console" panose="020B0609040504020204" pitchFamily="49" charset="0"/>
              </a:rPr>
              <a:t>all.available</a:t>
            </a:r>
            <a:r>
              <a:rPr lang="en-US" sz="1800" dirty="0">
                <a:solidFill>
                  <a:schemeClr val="accent1"/>
                </a:solidFill>
                <a:latin typeface="Lucida Console" panose="020B0609040504020204" pitchFamily="49" charset="0"/>
              </a:rPr>
              <a:t> = TRUE)) </a:t>
            </a:r>
            <a:r>
              <a:rPr lang="en-US" sz="1800" dirty="0">
                <a:solidFill>
                  <a:srgbClr val="4F6228"/>
                </a:solidFill>
                <a:latin typeface="Lucida Console" panose="020B0609040504020204" pitchFamily="49" charset="0"/>
                <a:ea typeface="Courier" charset="0"/>
                <a:cs typeface="Courier" charset="0"/>
              </a:rPr>
              <a:t>#data sets in all installed packages</a:t>
            </a:r>
          </a:p>
          <a:p>
            <a:pPr marL="0" indent="0">
              <a:buNone/>
            </a:pPr>
            <a:endParaRPr lang="en-US" sz="1800" dirty="0">
              <a:solidFill>
                <a:srgbClr val="4F6228"/>
              </a:solidFill>
              <a:latin typeface="Lucida Console" panose="020B0609040504020204" pitchFamily="49" charset="0"/>
              <a:ea typeface="Courier" charset="0"/>
              <a:cs typeface="Courier" charset="0"/>
            </a:endParaRPr>
          </a:p>
          <a:p>
            <a:pPr marL="0" indent="0">
              <a:buNone/>
            </a:pPr>
            <a:r>
              <a:rPr lang="en-US" sz="2400" b="1" dirty="0"/>
              <a:t>Load and use a data set</a:t>
            </a:r>
          </a:p>
          <a:p>
            <a:pPr marL="0" indent="0">
              <a:buNone/>
            </a:pPr>
            <a:r>
              <a:rPr lang="en-US" sz="1800" dirty="0">
                <a:solidFill>
                  <a:schemeClr val="accent1"/>
                </a:solidFill>
                <a:latin typeface="Lucida Console" panose="020B0609040504020204" pitchFamily="49" charset="0"/>
              </a:rPr>
              <a:t>&gt;data(iris) </a:t>
            </a:r>
            <a:r>
              <a:rPr lang="en-US" sz="1800" dirty="0">
                <a:solidFill>
                  <a:srgbClr val="4F6228"/>
                </a:solidFill>
                <a:latin typeface="Lucida Console" panose="020B0609040504020204" pitchFamily="49" charset="0"/>
                <a:ea typeface="Courier" charset="0"/>
                <a:cs typeface="Courier" charset="0"/>
              </a:rPr>
              <a:t>#load the iris data (overwrite existing variable)</a:t>
            </a:r>
          </a:p>
          <a:p>
            <a:pPr marL="0" indent="0">
              <a:buNone/>
            </a:pPr>
            <a:r>
              <a:rPr lang="en-US" sz="1800" dirty="0">
                <a:solidFill>
                  <a:schemeClr val="accent1"/>
                </a:solidFill>
                <a:latin typeface="Lucida Console" panose="020B0609040504020204" pitchFamily="49" charset="0"/>
              </a:rPr>
              <a:t>&gt;?iris      </a:t>
            </a:r>
            <a:r>
              <a:rPr lang="en-US" sz="1800" dirty="0">
                <a:solidFill>
                  <a:srgbClr val="4F6228"/>
                </a:solidFill>
                <a:latin typeface="Lucida Console" panose="020B0609040504020204" pitchFamily="49" charset="0"/>
                <a:ea typeface="Courier" charset="0"/>
                <a:cs typeface="Courier" charset="0"/>
              </a:rPr>
              <a:t>#get information about the iris data</a:t>
            </a:r>
          </a:p>
          <a:p>
            <a:pPr marL="0" indent="0">
              <a:buNone/>
            </a:pPr>
            <a:r>
              <a:rPr lang="en-US" sz="1800" dirty="0">
                <a:solidFill>
                  <a:schemeClr val="accent1"/>
                </a:solidFill>
                <a:latin typeface="Lucida Console" panose="020B0609040504020204" pitchFamily="49" charset="0"/>
              </a:rPr>
              <a:t>&gt;head(iris) </a:t>
            </a:r>
            <a:r>
              <a:rPr lang="en-US" sz="1800" dirty="0">
                <a:solidFill>
                  <a:srgbClr val="4F6228"/>
                </a:solidFill>
                <a:latin typeface="Lucida Console" panose="020B0609040504020204" pitchFamily="49" charset="0"/>
                <a:ea typeface="Courier" charset="0"/>
                <a:cs typeface="Courier" charset="0"/>
              </a:rPr>
              <a:t>#display top few lines of the iris data frame</a:t>
            </a:r>
          </a:p>
          <a:p>
            <a:pPr marL="0" indent="0">
              <a:spcBef>
                <a:spcPts val="0"/>
              </a:spcBef>
              <a:buNone/>
            </a:pPr>
            <a:r>
              <a:rPr lang="en-US" sz="1800" dirty="0">
                <a:solidFill>
                  <a:srgbClr val="4F6228"/>
                </a:solidFill>
                <a:latin typeface="Lucida Console" panose="020B0609040504020204" pitchFamily="49" charset="0"/>
                <a:ea typeface="Courier" charset="0"/>
                <a:cs typeface="Courier" charset="0"/>
              </a:rPr>
              <a:t> </a:t>
            </a:r>
            <a:r>
              <a:rPr lang="en-US" sz="1200" dirty="0" err="1">
                <a:solidFill>
                  <a:schemeClr val="tx1"/>
                </a:solidFill>
                <a:latin typeface="Lucida Console" panose="020B0609040504020204" pitchFamily="49" charset="0"/>
                <a:ea typeface="Courier" charset="0"/>
                <a:cs typeface="Courier" charset="0"/>
              </a:rPr>
              <a:t>Sepal.Length</a:t>
            </a:r>
            <a:r>
              <a:rPr lang="en-US" sz="1200" dirty="0">
                <a:solidFill>
                  <a:schemeClr val="tx1"/>
                </a:solidFill>
                <a:latin typeface="Lucida Console" panose="020B0609040504020204" pitchFamily="49" charset="0"/>
                <a:ea typeface="Courier" charset="0"/>
                <a:cs typeface="Courier" charset="0"/>
              </a:rPr>
              <a:t> </a:t>
            </a:r>
            <a:r>
              <a:rPr lang="en-US" sz="1200" dirty="0" err="1">
                <a:solidFill>
                  <a:schemeClr val="tx1"/>
                </a:solidFill>
                <a:latin typeface="Lucida Console" panose="020B0609040504020204" pitchFamily="49" charset="0"/>
                <a:ea typeface="Courier" charset="0"/>
                <a:cs typeface="Courier" charset="0"/>
              </a:rPr>
              <a:t>Sepal.Width</a:t>
            </a:r>
            <a:r>
              <a:rPr lang="en-US" sz="1200" dirty="0">
                <a:solidFill>
                  <a:schemeClr val="tx1"/>
                </a:solidFill>
                <a:latin typeface="Lucida Console" panose="020B0609040504020204" pitchFamily="49" charset="0"/>
                <a:ea typeface="Courier" charset="0"/>
                <a:cs typeface="Courier" charset="0"/>
              </a:rPr>
              <a:t> </a:t>
            </a:r>
            <a:r>
              <a:rPr lang="en-US" sz="1200" dirty="0" err="1">
                <a:solidFill>
                  <a:schemeClr val="tx1"/>
                </a:solidFill>
                <a:latin typeface="Lucida Console" panose="020B0609040504020204" pitchFamily="49" charset="0"/>
                <a:ea typeface="Courier" charset="0"/>
                <a:cs typeface="Courier" charset="0"/>
              </a:rPr>
              <a:t>Petal.Length</a:t>
            </a:r>
            <a:r>
              <a:rPr lang="en-US" sz="1200" dirty="0">
                <a:solidFill>
                  <a:schemeClr val="tx1"/>
                </a:solidFill>
                <a:latin typeface="Lucida Console" panose="020B0609040504020204" pitchFamily="49" charset="0"/>
                <a:ea typeface="Courier" charset="0"/>
                <a:cs typeface="Courier" charset="0"/>
              </a:rPr>
              <a:t> </a:t>
            </a:r>
            <a:r>
              <a:rPr lang="en-US" sz="1200" dirty="0" err="1">
                <a:solidFill>
                  <a:schemeClr val="tx1"/>
                </a:solidFill>
                <a:latin typeface="Lucida Console" panose="020B0609040504020204" pitchFamily="49" charset="0"/>
                <a:ea typeface="Courier" charset="0"/>
                <a:cs typeface="Courier" charset="0"/>
              </a:rPr>
              <a:t>Petal.Width</a:t>
            </a:r>
            <a:r>
              <a:rPr lang="en-US" sz="1200" dirty="0">
                <a:solidFill>
                  <a:schemeClr val="tx1"/>
                </a:solidFill>
                <a:latin typeface="Lucida Console" panose="020B0609040504020204" pitchFamily="49" charset="0"/>
                <a:ea typeface="Courier" charset="0"/>
                <a:cs typeface="Courier" charset="0"/>
              </a:rPr>
              <a:t> Species</a:t>
            </a:r>
          </a:p>
          <a:p>
            <a:pPr marL="0" indent="0">
              <a:spcBef>
                <a:spcPts val="0"/>
              </a:spcBef>
              <a:buNone/>
            </a:pPr>
            <a:r>
              <a:rPr lang="en-US" sz="1200" dirty="0">
                <a:solidFill>
                  <a:schemeClr val="tx1"/>
                </a:solidFill>
                <a:latin typeface="Lucida Console" panose="020B0609040504020204" pitchFamily="49" charset="0"/>
                <a:ea typeface="Courier" charset="0"/>
                <a:cs typeface="Courier" charset="0"/>
              </a:rPr>
              <a:t>1          5.1         3.5          1.4         0.2  </a:t>
            </a:r>
            <a:r>
              <a:rPr lang="en-US" sz="1200" dirty="0" err="1">
                <a:solidFill>
                  <a:schemeClr val="tx1"/>
                </a:solidFill>
                <a:latin typeface="Lucida Console" panose="020B0609040504020204" pitchFamily="49" charset="0"/>
                <a:ea typeface="Courier" charset="0"/>
                <a:cs typeface="Courier" charset="0"/>
              </a:rPr>
              <a:t>setosa</a:t>
            </a:r>
            <a:endParaRPr lang="en-US" sz="1200" dirty="0">
              <a:solidFill>
                <a:schemeClr val="tx1"/>
              </a:solidFill>
              <a:latin typeface="Lucida Console" panose="020B0609040504020204" pitchFamily="49" charset="0"/>
              <a:ea typeface="Courier" charset="0"/>
              <a:cs typeface="Courier" charset="0"/>
            </a:endParaRPr>
          </a:p>
          <a:p>
            <a:pPr marL="0" indent="0">
              <a:spcBef>
                <a:spcPts val="0"/>
              </a:spcBef>
              <a:buNone/>
            </a:pPr>
            <a:r>
              <a:rPr lang="en-US" sz="1200" dirty="0">
                <a:solidFill>
                  <a:schemeClr val="tx1"/>
                </a:solidFill>
                <a:latin typeface="Lucida Console" panose="020B0609040504020204" pitchFamily="49" charset="0"/>
                <a:ea typeface="Courier" charset="0"/>
                <a:cs typeface="Courier" charset="0"/>
              </a:rPr>
              <a:t>2          4.9         3.0          1.4         0.2  </a:t>
            </a:r>
            <a:r>
              <a:rPr lang="en-US" sz="1200" dirty="0" err="1">
                <a:solidFill>
                  <a:schemeClr val="tx1"/>
                </a:solidFill>
                <a:latin typeface="Lucida Console" panose="020B0609040504020204" pitchFamily="49" charset="0"/>
                <a:ea typeface="Courier" charset="0"/>
                <a:cs typeface="Courier" charset="0"/>
              </a:rPr>
              <a:t>setosa</a:t>
            </a:r>
            <a:endParaRPr lang="en-US" sz="1200" dirty="0">
              <a:solidFill>
                <a:schemeClr val="tx1"/>
              </a:solidFill>
              <a:latin typeface="Lucida Console" panose="020B0609040504020204" pitchFamily="49" charset="0"/>
              <a:ea typeface="Courier" charset="0"/>
              <a:cs typeface="Courier" charset="0"/>
            </a:endParaRPr>
          </a:p>
          <a:p>
            <a:pPr marL="0" indent="0">
              <a:spcBef>
                <a:spcPts val="0"/>
              </a:spcBef>
              <a:buNone/>
            </a:pPr>
            <a:r>
              <a:rPr lang="en-US" sz="1200" dirty="0">
                <a:solidFill>
                  <a:schemeClr val="tx1"/>
                </a:solidFill>
                <a:latin typeface="Lucida Console" panose="020B0609040504020204" pitchFamily="49" charset="0"/>
                <a:ea typeface="Courier" charset="0"/>
                <a:cs typeface="Courier" charset="0"/>
              </a:rPr>
              <a:t>3          4.7         3.2          1.3         0.2  </a:t>
            </a:r>
            <a:r>
              <a:rPr lang="en-US" sz="1200" dirty="0" err="1">
                <a:solidFill>
                  <a:schemeClr val="tx1"/>
                </a:solidFill>
                <a:latin typeface="Lucida Console" panose="020B0609040504020204" pitchFamily="49" charset="0"/>
                <a:ea typeface="Courier" charset="0"/>
                <a:cs typeface="Courier" charset="0"/>
              </a:rPr>
              <a:t>setosa</a:t>
            </a:r>
            <a:endParaRPr lang="en-US" sz="1200" dirty="0">
              <a:solidFill>
                <a:schemeClr val="tx1"/>
              </a:solidFill>
              <a:latin typeface="Lucida Console" panose="020B0609040504020204" pitchFamily="49" charset="0"/>
              <a:ea typeface="Courier" charset="0"/>
              <a:cs typeface="Courier" charset="0"/>
            </a:endParaRPr>
          </a:p>
          <a:p>
            <a:pPr marL="0" indent="0">
              <a:spcBef>
                <a:spcPts val="0"/>
              </a:spcBef>
              <a:buNone/>
            </a:pPr>
            <a:r>
              <a:rPr lang="en-US" sz="1200" dirty="0">
                <a:solidFill>
                  <a:schemeClr val="tx1"/>
                </a:solidFill>
                <a:latin typeface="Lucida Console" panose="020B0609040504020204" pitchFamily="49" charset="0"/>
                <a:ea typeface="Courier" charset="0"/>
                <a:cs typeface="Courier" charset="0"/>
              </a:rPr>
              <a:t>4          4.6         3.1          1.5         0.2  </a:t>
            </a:r>
            <a:r>
              <a:rPr lang="en-US" sz="1200" dirty="0" err="1">
                <a:solidFill>
                  <a:schemeClr val="tx1"/>
                </a:solidFill>
                <a:latin typeface="Lucida Console" panose="020B0609040504020204" pitchFamily="49" charset="0"/>
                <a:ea typeface="Courier" charset="0"/>
                <a:cs typeface="Courier" charset="0"/>
              </a:rPr>
              <a:t>setosa</a:t>
            </a:r>
            <a:endParaRPr lang="en-US" sz="1200" dirty="0">
              <a:solidFill>
                <a:schemeClr val="tx1"/>
              </a:solidFill>
              <a:latin typeface="Lucida Console" panose="020B0609040504020204" pitchFamily="49" charset="0"/>
              <a:ea typeface="Courier" charset="0"/>
              <a:cs typeface="Courier" charset="0"/>
            </a:endParaRPr>
          </a:p>
          <a:p>
            <a:pPr marL="0" indent="0">
              <a:spcBef>
                <a:spcPts val="0"/>
              </a:spcBef>
              <a:buNone/>
            </a:pPr>
            <a:r>
              <a:rPr lang="en-US" sz="1200" dirty="0">
                <a:solidFill>
                  <a:schemeClr val="tx1"/>
                </a:solidFill>
                <a:latin typeface="Lucida Console" panose="020B0609040504020204" pitchFamily="49" charset="0"/>
                <a:ea typeface="Courier" charset="0"/>
                <a:cs typeface="Courier" charset="0"/>
              </a:rPr>
              <a:t>5          5.0         3.6          1.4         0.2  </a:t>
            </a:r>
            <a:r>
              <a:rPr lang="en-US" sz="1200" dirty="0" err="1">
                <a:solidFill>
                  <a:schemeClr val="tx1"/>
                </a:solidFill>
                <a:latin typeface="Lucida Console" panose="020B0609040504020204" pitchFamily="49" charset="0"/>
                <a:ea typeface="Courier" charset="0"/>
                <a:cs typeface="Courier" charset="0"/>
              </a:rPr>
              <a:t>setosa</a:t>
            </a:r>
            <a:endParaRPr lang="en-US" sz="1200" dirty="0">
              <a:solidFill>
                <a:schemeClr val="tx1"/>
              </a:solidFill>
              <a:latin typeface="Lucida Console" panose="020B0609040504020204" pitchFamily="49" charset="0"/>
              <a:ea typeface="Courier" charset="0"/>
              <a:cs typeface="Courier" charset="0"/>
            </a:endParaRPr>
          </a:p>
          <a:p>
            <a:pPr marL="0" indent="0">
              <a:spcBef>
                <a:spcPts val="0"/>
              </a:spcBef>
              <a:buNone/>
            </a:pPr>
            <a:r>
              <a:rPr lang="en-US" sz="1200" dirty="0">
                <a:solidFill>
                  <a:schemeClr val="tx1"/>
                </a:solidFill>
                <a:latin typeface="Lucida Console" panose="020B0609040504020204" pitchFamily="49" charset="0"/>
                <a:ea typeface="Courier" charset="0"/>
                <a:cs typeface="Courier" charset="0"/>
              </a:rPr>
              <a:t>6          5.4         3.9          1.7         0.4  </a:t>
            </a:r>
            <a:r>
              <a:rPr lang="en-US" sz="1200" dirty="0" err="1">
                <a:solidFill>
                  <a:schemeClr val="tx1"/>
                </a:solidFill>
                <a:latin typeface="Lucida Console" panose="020B0609040504020204" pitchFamily="49" charset="0"/>
                <a:ea typeface="Courier" charset="0"/>
                <a:cs typeface="Courier" charset="0"/>
              </a:rPr>
              <a:t>setosa</a:t>
            </a:r>
            <a:endParaRPr lang="en-US" sz="1200" dirty="0">
              <a:solidFill>
                <a:schemeClr val="tx1"/>
              </a:solidFill>
              <a:latin typeface="Lucida Console" panose="020B0609040504020204" pitchFamily="49" charset="0"/>
              <a:ea typeface="Courier" charset="0"/>
              <a:cs typeface="Courier" charset="0"/>
            </a:endParaRPr>
          </a:p>
          <a:p>
            <a:pPr marL="0" indent="0">
              <a:buNone/>
            </a:pPr>
            <a:endParaRPr lang="en-US" sz="1800" dirty="0">
              <a:solidFill>
                <a:srgbClr val="4F6228"/>
              </a:solidFill>
              <a:latin typeface="Lucida Console" panose="020B0609040504020204" pitchFamily="49" charset="0"/>
            </a:endParaRPr>
          </a:p>
          <a:p>
            <a:pPr marL="0" indent="0">
              <a:buNone/>
            </a:pPr>
            <a:endParaRPr lang="en-US" sz="1800" dirty="0">
              <a:solidFill>
                <a:srgbClr val="4F6228"/>
              </a:solidFill>
              <a:latin typeface="Lucida Console" panose="020B0609040504020204" pitchFamily="49" charset="0"/>
            </a:endParaRPr>
          </a:p>
          <a:p>
            <a:pPr marL="0" indent="0">
              <a:buNone/>
            </a:pPr>
            <a:endParaRPr lang="en-US" dirty="0"/>
          </a:p>
        </p:txBody>
      </p:sp>
      <p:sp>
        <p:nvSpPr>
          <p:cNvPr id="3" name="Title 2"/>
          <p:cNvSpPr>
            <a:spLocks noGrp="1"/>
          </p:cNvSpPr>
          <p:nvPr>
            <p:ph type="ctrTitle"/>
          </p:nvPr>
        </p:nvSpPr>
        <p:spPr>
          <a:xfrm>
            <a:off x="258501" y="344402"/>
            <a:ext cx="7943178" cy="387798"/>
          </a:xfrm>
        </p:spPr>
        <p:txBody>
          <a:bodyPr/>
          <a:lstStyle/>
          <a:p>
            <a:r>
              <a:rPr lang="en-US" sz="2800" dirty="0"/>
              <a:t>How to get data for practicing and playing – Part 1</a:t>
            </a:r>
          </a:p>
        </p:txBody>
      </p:sp>
    </p:spTree>
    <p:extLst>
      <p:ext uri="{BB962C8B-B14F-4D97-AF65-F5344CB8AC3E}">
        <p14:creationId xmlns:p14="http://schemas.microsoft.com/office/powerpoint/2010/main" val="489565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93504" y="1010138"/>
            <a:ext cx="8503607" cy="3206882"/>
          </a:xfrm>
        </p:spPr>
        <p:txBody>
          <a:bodyPr/>
          <a:lstStyle/>
          <a:p>
            <a:pPr marL="0" indent="0">
              <a:buNone/>
            </a:pPr>
            <a:r>
              <a:rPr lang="en-US" sz="2400" dirty="0"/>
              <a:t>R can easily simulate data drawn from a given distribution. The function </a:t>
            </a:r>
            <a:r>
              <a:rPr lang="en-US" sz="2400" dirty="0" err="1">
                <a:solidFill>
                  <a:srgbClr val="4E81BD"/>
                </a:solidFill>
              </a:rPr>
              <a:t>rnorm</a:t>
            </a:r>
            <a:r>
              <a:rPr lang="en-US" sz="2400" dirty="0">
                <a:solidFill>
                  <a:srgbClr val="4E81BD"/>
                </a:solidFill>
              </a:rPr>
              <a:t>() </a:t>
            </a:r>
            <a:r>
              <a:rPr lang="en-US" sz="2400" dirty="0"/>
              <a:t>generates normally distributed data. </a:t>
            </a:r>
          </a:p>
          <a:p>
            <a:pPr marL="0" indent="0">
              <a:buNone/>
            </a:pPr>
            <a:r>
              <a:rPr lang="en-US" sz="2400" dirty="0"/>
              <a:t>Example:</a:t>
            </a:r>
          </a:p>
          <a:p>
            <a:pPr marL="0" indent="0">
              <a:spcBef>
                <a:spcPts val="0"/>
              </a:spcBef>
              <a:buNone/>
            </a:pPr>
            <a:r>
              <a:rPr lang="en-US" sz="2000" dirty="0">
                <a:solidFill>
                  <a:srgbClr val="4E81BD"/>
                </a:solidFill>
                <a:latin typeface="Lucida Console" panose="020B0609040504020204" pitchFamily="49" charset="0"/>
              </a:rPr>
              <a:t>&gt;</a:t>
            </a:r>
            <a:r>
              <a:rPr lang="en-US" sz="2000" dirty="0" err="1">
                <a:solidFill>
                  <a:srgbClr val="4E81BD"/>
                </a:solidFill>
                <a:latin typeface="Lucida Console" panose="020B0609040504020204" pitchFamily="49" charset="0"/>
              </a:rPr>
              <a:t>rnorm</a:t>
            </a:r>
            <a:r>
              <a:rPr lang="en-US" sz="2000" dirty="0">
                <a:solidFill>
                  <a:srgbClr val="4E81BD"/>
                </a:solidFill>
                <a:latin typeface="Lucida Console" panose="020B0609040504020204" pitchFamily="49" charset="0"/>
              </a:rPr>
              <a:t>(10)  </a:t>
            </a:r>
            <a:r>
              <a:rPr lang="en-US" sz="2000" dirty="0">
                <a:solidFill>
                  <a:schemeClr val="accent3">
                    <a:lumMod val="50000"/>
                  </a:schemeClr>
                </a:solidFill>
                <a:latin typeface="Lucida Console" panose="020B0609040504020204" pitchFamily="49" charset="0"/>
              </a:rPr>
              <a:t>#numeric vector with 10 values</a:t>
            </a:r>
          </a:p>
          <a:p>
            <a:pPr marL="0" indent="0">
              <a:spcBef>
                <a:spcPts val="0"/>
              </a:spcBef>
              <a:buNone/>
            </a:pPr>
            <a:r>
              <a:rPr lang="en-US" sz="2000" dirty="0">
                <a:solidFill>
                  <a:schemeClr val="accent3">
                    <a:lumMod val="50000"/>
                  </a:schemeClr>
                </a:solidFill>
                <a:latin typeface="Lucida Console" panose="020B0609040504020204" pitchFamily="49" charset="0"/>
              </a:rPr>
              <a:t>		#drawn from normal distribution,</a:t>
            </a:r>
          </a:p>
          <a:p>
            <a:pPr marL="0" indent="0">
              <a:spcBef>
                <a:spcPts val="0"/>
              </a:spcBef>
              <a:buNone/>
            </a:pPr>
            <a:r>
              <a:rPr lang="en-US" sz="2000" dirty="0">
                <a:solidFill>
                  <a:schemeClr val="accent3">
                    <a:lumMod val="50000"/>
                  </a:schemeClr>
                </a:solidFill>
                <a:latin typeface="Lucida Console" panose="020B0609040504020204" pitchFamily="49" charset="0"/>
              </a:rPr>
              <a:t>		#mean=0, </a:t>
            </a:r>
            <a:r>
              <a:rPr lang="en-US" sz="2000" dirty="0" err="1">
                <a:solidFill>
                  <a:schemeClr val="accent3">
                    <a:lumMod val="50000"/>
                  </a:schemeClr>
                </a:solidFill>
                <a:latin typeface="Lucida Console" panose="020B0609040504020204" pitchFamily="49" charset="0"/>
              </a:rPr>
              <a:t>sd</a:t>
            </a:r>
            <a:r>
              <a:rPr lang="en-US" sz="2000" dirty="0">
                <a:solidFill>
                  <a:schemeClr val="accent3">
                    <a:lumMod val="50000"/>
                  </a:schemeClr>
                </a:solidFill>
                <a:latin typeface="Lucida Console" panose="020B0609040504020204" pitchFamily="49" charset="0"/>
              </a:rPr>
              <a:t>=1 (</a:t>
            </a:r>
            <a:r>
              <a:rPr lang="en-US" sz="2000" b="1" dirty="0">
                <a:solidFill>
                  <a:schemeClr val="accent3">
                    <a:lumMod val="50000"/>
                  </a:schemeClr>
                </a:solidFill>
                <a:latin typeface="Lucida Console" panose="020B0609040504020204" pitchFamily="49" charset="0"/>
              </a:rPr>
              <a:t>function defaults</a:t>
            </a:r>
            <a:r>
              <a:rPr lang="en-US" sz="2000" dirty="0">
                <a:solidFill>
                  <a:schemeClr val="accent3">
                    <a:lumMod val="50000"/>
                  </a:schemeClr>
                </a:solidFill>
                <a:latin typeface="Lucida Console" panose="020B0609040504020204" pitchFamily="49" charset="0"/>
              </a:rPr>
              <a:t>)</a:t>
            </a:r>
          </a:p>
          <a:p>
            <a:pPr marL="0" indent="0">
              <a:buNone/>
            </a:pPr>
            <a:r>
              <a:rPr lang="en-US" sz="1800" dirty="0">
                <a:solidFill>
                  <a:schemeClr val="tx1"/>
                </a:solidFill>
                <a:latin typeface="Lucida Console" panose="020B0609040504020204" pitchFamily="49" charset="0"/>
              </a:rPr>
              <a:t>[1]  1.1053564  0.7937635  0.2743762  0.3574477 -0.7677099  [2]  0.5838973  0.6616164  0.1203090 -0.4060265  0.2778585</a:t>
            </a:r>
          </a:p>
          <a:p>
            <a:pPr marL="0" indent="0">
              <a:buNone/>
            </a:pPr>
            <a:endParaRPr lang="en-US" dirty="0"/>
          </a:p>
        </p:txBody>
      </p:sp>
      <p:sp>
        <p:nvSpPr>
          <p:cNvPr id="3" name="Title 2"/>
          <p:cNvSpPr>
            <a:spLocks noGrp="1"/>
          </p:cNvSpPr>
          <p:nvPr>
            <p:ph type="ctrTitle"/>
          </p:nvPr>
        </p:nvSpPr>
        <p:spPr>
          <a:xfrm>
            <a:off x="258501" y="344402"/>
            <a:ext cx="7943178" cy="387798"/>
          </a:xfrm>
        </p:spPr>
        <p:txBody>
          <a:bodyPr/>
          <a:lstStyle/>
          <a:p>
            <a:r>
              <a:rPr lang="en-US" sz="2800" dirty="0"/>
              <a:t>How to get data for practicing and playing – Part 2</a:t>
            </a:r>
          </a:p>
        </p:txBody>
      </p:sp>
      <p:sp>
        <p:nvSpPr>
          <p:cNvPr id="4" name="TextBox 3"/>
          <p:cNvSpPr txBox="1"/>
          <p:nvPr/>
        </p:nvSpPr>
        <p:spPr>
          <a:xfrm>
            <a:off x="7010321" y="6467458"/>
            <a:ext cx="2382715" cy="338554"/>
          </a:xfrm>
          <a:prstGeom prst="rect">
            <a:avLst/>
          </a:prstGeom>
          <a:noFill/>
        </p:spPr>
        <p:txBody>
          <a:bodyPr wrap="square" rtlCol="0">
            <a:spAutoFit/>
          </a:bodyPr>
          <a:lstStyle/>
          <a:p>
            <a:r>
              <a:rPr lang="en-US" sz="1600" dirty="0" err="1"/>
              <a:t>sd</a:t>
            </a:r>
            <a:r>
              <a:rPr lang="en-US" sz="1600" dirty="0"/>
              <a:t>: standard deviation</a:t>
            </a:r>
          </a:p>
        </p:txBody>
      </p:sp>
    </p:spTree>
    <p:extLst>
      <p:ext uri="{BB962C8B-B14F-4D97-AF65-F5344CB8AC3E}">
        <p14:creationId xmlns:p14="http://schemas.microsoft.com/office/powerpoint/2010/main" val="5326690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93504" y="1010138"/>
            <a:ext cx="8503607" cy="3206882"/>
          </a:xfrm>
        </p:spPr>
        <p:txBody>
          <a:bodyPr/>
          <a:lstStyle/>
          <a:p>
            <a:pPr marL="0" indent="0">
              <a:buNone/>
            </a:pPr>
            <a:r>
              <a:rPr lang="en-US" sz="2400" dirty="0"/>
              <a:t>R can easily simulate data drawn from a given distribution. The function </a:t>
            </a:r>
            <a:r>
              <a:rPr lang="en-US" sz="2400" dirty="0" err="1">
                <a:solidFill>
                  <a:srgbClr val="4E81BD"/>
                </a:solidFill>
              </a:rPr>
              <a:t>rnorm</a:t>
            </a:r>
            <a:r>
              <a:rPr lang="en-US" sz="2400" dirty="0">
                <a:solidFill>
                  <a:srgbClr val="4E81BD"/>
                </a:solidFill>
              </a:rPr>
              <a:t>() </a:t>
            </a:r>
            <a:r>
              <a:rPr lang="en-US" sz="2400" dirty="0"/>
              <a:t>generates normally distributed data. </a:t>
            </a:r>
          </a:p>
          <a:p>
            <a:pPr marL="0" indent="0">
              <a:buNone/>
            </a:pPr>
            <a:r>
              <a:rPr lang="en-US" sz="2400" dirty="0"/>
              <a:t>Example:</a:t>
            </a:r>
          </a:p>
          <a:p>
            <a:pPr marL="0" indent="0">
              <a:spcBef>
                <a:spcPts val="0"/>
              </a:spcBef>
              <a:buNone/>
            </a:pPr>
            <a:r>
              <a:rPr lang="en-US" sz="2000" dirty="0">
                <a:solidFill>
                  <a:srgbClr val="4E81BD"/>
                </a:solidFill>
                <a:latin typeface="Lucida Console" panose="020B0609040504020204" pitchFamily="49" charset="0"/>
              </a:rPr>
              <a:t>&gt;</a:t>
            </a:r>
            <a:r>
              <a:rPr lang="en-US" sz="2000" dirty="0" err="1">
                <a:solidFill>
                  <a:srgbClr val="4E81BD"/>
                </a:solidFill>
                <a:latin typeface="Lucida Console" panose="020B0609040504020204" pitchFamily="49" charset="0"/>
              </a:rPr>
              <a:t>rnorm</a:t>
            </a:r>
            <a:r>
              <a:rPr lang="en-US" sz="2000" dirty="0">
                <a:solidFill>
                  <a:srgbClr val="4E81BD"/>
                </a:solidFill>
                <a:latin typeface="Lucida Console" panose="020B0609040504020204" pitchFamily="49" charset="0"/>
              </a:rPr>
              <a:t>(10)  </a:t>
            </a:r>
            <a:r>
              <a:rPr lang="en-US" sz="2000" dirty="0">
                <a:solidFill>
                  <a:schemeClr val="accent3">
                    <a:lumMod val="50000"/>
                  </a:schemeClr>
                </a:solidFill>
                <a:latin typeface="Lucida Console" panose="020B0609040504020204" pitchFamily="49" charset="0"/>
              </a:rPr>
              <a:t>#numeric vector with 10 values</a:t>
            </a:r>
          </a:p>
          <a:p>
            <a:pPr marL="0" indent="0">
              <a:spcBef>
                <a:spcPts val="0"/>
              </a:spcBef>
              <a:buNone/>
            </a:pPr>
            <a:r>
              <a:rPr lang="en-US" sz="2000" dirty="0">
                <a:solidFill>
                  <a:schemeClr val="accent3">
                    <a:lumMod val="50000"/>
                  </a:schemeClr>
                </a:solidFill>
                <a:latin typeface="Lucida Console" panose="020B0609040504020204" pitchFamily="49" charset="0"/>
              </a:rPr>
              <a:t>		#drawn from normal distribution,</a:t>
            </a:r>
          </a:p>
          <a:p>
            <a:pPr marL="0" indent="0">
              <a:spcBef>
                <a:spcPts val="0"/>
              </a:spcBef>
              <a:buNone/>
            </a:pPr>
            <a:r>
              <a:rPr lang="en-US" sz="2000" dirty="0">
                <a:solidFill>
                  <a:schemeClr val="accent3">
                    <a:lumMod val="50000"/>
                  </a:schemeClr>
                </a:solidFill>
                <a:latin typeface="Lucida Console" panose="020B0609040504020204" pitchFamily="49" charset="0"/>
              </a:rPr>
              <a:t>		#mean=0, </a:t>
            </a:r>
            <a:r>
              <a:rPr lang="en-US" sz="2000" dirty="0" err="1">
                <a:solidFill>
                  <a:schemeClr val="accent3">
                    <a:lumMod val="50000"/>
                  </a:schemeClr>
                </a:solidFill>
                <a:latin typeface="Lucida Console" panose="020B0609040504020204" pitchFamily="49" charset="0"/>
              </a:rPr>
              <a:t>sd</a:t>
            </a:r>
            <a:r>
              <a:rPr lang="en-US" sz="2000" dirty="0">
                <a:solidFill>
                  <a:schemeClr val="accent3">
                    <a:lumMod val="50000"/>
                  </a:schemeClr>
                </a:solidFill>
                <a:latin typeface="Lucida Console" panose="020B0609040504020204" pitchFamily="49" charset="0"/>
              </a:rPr>
              <a:t>=1 (</a:t>
            </a:r>
            <a:r>
              <a:rPr lang="en-US" sz="2000" b="1" dirty="0">
                <a:solidFill>
                  <a:schemeClr val="accent3">
                    <a:lumMod val="50000"/>
                  </a:schemeClr>
                </a:solidFill>
                <a:latin typeface="Lucida Console" panose="020B0609040504020204" pitchFamily="49" charset="0"/>
              </a:rPr>
              <a:t>function defaults</a:t>
            </a:r>
            <a:r>
              <a:rPr lang="en-US" sz="2000" dirty="0">
                <a:solidFill>
                  <a:schemeClr val="accent3">
                    <a:lumMod val="50000"/>
                  </a:schemeClr>
                </a:solidFill>
                <a:latin typeface="Lucida Console" panose="020B0609040504020204" pitchFamily="49" charset="0"/>
              </a:rPr>
              <a:t>)</a:t>
            </a:r>
          </a:p>
          <a:p>
            <a:pPr marL="0" indent="0">
              <a:buNone/>
            </a:pPr>
            <a:r>
              <a:rPr lang="en-US" sz="1800" dirty="0">
                <a:solidFill>
                  <a:schemeClr val="tx1"/>
                </a:solidFill>
                <a:latin typeface="Lucida Console" panose="020B0609040504020204" pitchFamily="49" charset="0"/>
              </a:rPr>
              <a:t>[1]  1.1053564  0.7937635  0.2743762  0.3574477 -0.7677099  [2]  0.5838973  0.6616164  0.1203090 -0.4060265  0.2778585</a:t>
            </a:r>
          </a:p>
          <a:p>
            <a:pPr marL="0" indent="0">
              <a:buNone/>
            </a:pPr>
            <a:endParaRPr lang="en-US" dirty="0"/>
          </a:p>
        </p:txBody>
      </p:sp>
      <p:sp>
        <p:nvSpPr>
          <p:cNvPr id="3" name="Title 2"/>
          <p:cNvSpPr>
            <a:spLocks noGrp="1"/>
          </p:cNvSpPr>
          <p:nvPr>
            <p:ph type="ctrTitle"/>
          </p:nvPr>
        </p:nvSpPr>
        <p:spPr>
          <a:xfrm>
            <a:off x="258501" y="344402"/>
            <a:ext cx="7943178" cy="387798"/>
          </a:xfrm>
        </p:spPr>
        <p:txBody>
          <a:bodyPr/>
          <a:lstStyle/>
          <a:p>
            <a:r>
              <a:rPr lang="en-US" sz="2800" dirty="0"/>
              <a:t>How to get data for practicing and playing – Part 2</a:t>
            </a:r>
          </a:p>
        </p:txBody>
      </p:sp>
      <p:sp>
        <p:nvSpPr>
          <p:cNvPr id="4" name="TextBox 3"/>
          <p:cNvSpPr txBox="1"/>
          <p:nvPr/>
        </p:nvSpPr>
        <p:spPr>
          <a:xfrm>
            <a:off x="7010321" y="6467458"/>
            <a:ext cx="2382715" cy="338554"/>
          </a:xfrm>
          <a:prstGeom prst="rect">
            <a:avLst/>
          </a:prstGeom>
          <a:noFill/>
        </p:spPr>
        <p:txBody>
          <a:bodyPr wrap="square" rtlCol="0">
            <a:spAutoFit/>
          </a:bodyPr>
          <a:lstStyle/>
          <a:p>
            <a:r>
              <a:rPr lang="en-US" sz="1600" dirty="0" err="1"/>
              <a:t>sd</a:t>
            </a:r>
            <a:r>
              <a:rPr lang="en-US" sz="1600" dirty="0"/>
              <a:t>: standard deviation</a:t>
            </a:r>
          </a:p>
        </p:txBody>
      </p:sp>
      <p:sp>
        <p:nvSpPr>
          <p:cNvPr id="5" name="TextBox 4"/>
          <p:cNvSpPr txBox="1"/>
          <p:nvPr/>
        </p:nvSpPr>
        <p:spPr>
          <a:xfrm>
            <a:off x="468454" y="5867294"/>
            <a:ext cx="7941028" cy="707886"/>
          </a:xfrm>
          <a:prstGeom prst="rect">
            <a:avLst/>
          </a:prstGeom>
          <a:noFill/>
        </p:spPr>
        <p:txBody>
          <a:bodyPr wrap="square" rtlCol="0">
            <a:spAutoFit/>
          </a:bodyPr>
          <a:lstStyle/>
          <a:p>
            <a:r>
              <a:rPr lang="en-US" sz="2000" dirty="0"/>
              <a:t>If you want data from other distributions than normal:</a:t>
            </a:r>
          </a:p>
          <a:p>
            <a:r>
              <a:rPr lang="en-US" sz="2000" dirty="0" err="1">
                <a:solidFill>
                  <a:srgbClr val="4E81BD"/>
                </a:solidFill>
              </a:rPr>
              <a:t>rpois</a:t>
            </a:r>
            <a:r>
              <a:rPr lang="en-US" sz="2000" dirty="0">
                <a:solidFill>
                  <a:srgbClr val="4E81BD"/>
                </a:solidFill>
              </a:rPr>
              <a:t>() </a:t>
            </a:r>
            <a:r>
              <a:rPr lang="en-US" sz="2000" dirty="0"/>
              <a:t>for </a:t>
            </a:r>
            <a:r>
              <a:rPr lang="en-US" sz="2000" dirty="0" err="1"/>
              <a:t>poisson</a:t>
            </a:r>
            <a:r>
              <a:rPr lang="en-US" sz="2000" dirty="0"/>
              <a:t>, </a:t>
            </a:r>
            <a:r>
              <a:rPr lang="en-US" sz="2000" dirty="0" err="1">
                <a:solidFill>
                  <a:srgbClr val="4E81BD"/>
                </a:solidFill>
              </a:rPr>
              <a:t>rbinom</a:t>
            </a:r>
            <a:r>
              <a:rPr lang="en-US" sz="2000" dirty="0">
                <a:solidFill>
                  <a:srgbClr val="4E81BD"/>
                </a:solidFill>
              </a:rPr>
              <a:t>() </a:t>
            </a:r>
            <a:r>
              <a:rPr lang="en-US" sz="2000" dirty="0"/>
              <a:t>for binomial (see R help)</a:t>
            </a:r>
          </a:p>
        </p:txBody>
      </p:sp>
      <p:sp>
        <p:nvSpPr>
          <p:cNvPr id="6" name="TextBox 5"/>
          <p:cNvSpPr txBox="1"/>
          <p:nvPr/>
        </p:nvSpPr>
        <p:spPr>
          <a:xfrm>
            <a:off x="393504" y="4113963"/>
            <a:ext cx="8090929" cy="954107"/>
          </a:xfrm>
          <a:prstGeom prst="rect">
            <a:avLst/>
          </a:prstGeom>
          <a:noFill/>
        </p:spPr>
        <p:txBody>
          <a:bodyPr wrap="square" rtlCol="0">
            <a:spAutoFit/>
          </a:bodyPr>
          <a:lstStyle/>
          <a:p>
            <a:r>
              <a:rPr lang="en-US" sz="2000" dirty="0">
                <a:solidFill>
                  <a:srgbClr val="4E81BD"/>
                </a:solidFill>
                <a:latin typeface="Lucida Console" panose="020B0609040504020204" pitchFamily="49" charset="0"/>
              </a:rPr>
              <a:t>&gt;</a:t>
            </a:r>
            <a:r>
              <a:rPr lang="en-US" sz="2000" dirty="0" err="1">
                <a:solidFill>
                  <a:srgbClr val="4E81BD"/>
                </a:solidFill>
                <a:latin typeface="Lucida Console" panose="020B0609040504020204" pitchFamily="49" charset="0"/>
              </a:rPr>
              <a:t>rnorm</a:t>
            </a:r>
            <a:r>
              <a:rPr lang="en-US" sz="2000" dirty="0">
                <a:solidFill>
                  <a:srgbClr val="4E81BD"/>
                </a:solidFill>
                <a:latin typeface="Lucida Console" panose="020B0609040504020204" pitchFamily="49" charset="0"/>
              </a:rPr>
              <a:t>(10, mean=10, </a:t>
            </a:r>
            <a:r>
              <a:rPr lang="en-US" sz="2000" dirty="0" err="1">
                <a:solidFill>
                  <a:srgbClr val="4E81BD"/>
                </a:solidFill>
                <a:latin typeface="Lucida Console" panose="020B0609040504020204" pitchFamily="49" charset="0"/>
              </a:rPr>
              <a:t>sd</a:t>
            </a:r>
            <a:r>
              <a:rPr lang="en-US" sz="2000" dirty="0">
                <a:solidFill>
                  <a:srgbClr val="4E81BD"/>
                </a:solidFill>
                <a:latin typeface="Lucida Console" panose="020B0609040504020204" pitchFamily="49" charset="0"/>
              </a:rPr>
              <a:t>=2) </a:t>
            </a:r>
            <a:r>
              <a:rPr lang="en-US" sz="2000" dirty="0">
                <a:solidFill>
                  <a:schemeClr val="accent3">
                    <a:lumMod val="50000"/>
                  </a:schemeClr>
                </a:solidFill>
                <a:latin typeface="Lucida Console" panose="020B0609040504020204" pitchFamily="49" charset="0"/>
              </a:rPr>
              <a:t>#</a:t>
            </a:r>
            <a:r>
              <a:rPr lang="en-US" sz="2000" b="1" dirty="0">
                <a:solidFill>
                  <a:schemeClr val="accent3">
                    <a:lumMod val="50000"/>
                  </a:schemeClr>
                </a:solidFill>
                <a:latin typeface="Lucida Console" panose="020B0609040504020204" pitchFamily="49" charset="0"/>
              </a:rPr>
              <a:t>customized</a:t>
            </a:r>
            <a:r>
              <a:rPr lang="en-US" sz="2000" dirty="0">
                <a:solidFill>
                  <a:schemeClr val="accent3">
                    <a:lumMod val="50000"/>
                  </a:schemeClr>
                </a:solidFill>
                <a:latin typeface="Lucida Console" panose="020B0609040504020204" pitchFamily="49" charset="0"/>
              </a:rPr>
              <a:t> mean and </a:t>
            </a:r>
            <a:r>
              <a:rPr lang="en-US" sz="2000" dirty="0" err="1">
                <a:solidFill>
                  <a:schemeClr val="accent3">
                    <a:lumMod val="50000"/>
                  </a:schemeClr>
                </a:solidFill>
                <a:latin typeface="Lucida Console" panose="020B0609040504020204" pitchFamily="49" charset="0"/>
              </a:rPr>
              <a:t>sd</a:t>
            </a:r>
            <a:endParaRPr lang="en-US" sz="2000" dirty="0">
              <a:solidFill>
                <a:schemeClr val="accent3">
                  <a:lumMod val="50000"/>
                </a:schemeClr>
              </a:solidFill>
              <a:latin typeface="Lucida Console" panose="020B0609040504020204" pitchFamily="49" charset="0"/>
            </a:endParaRPr>
          </a:p>
          <a:p>
            <a:r>
              <a:rPr lang="en-US" dirty="0">
                <a:latin typeface="Lucida Console" panose="020B0609040504020204" pitchFamily="49" charset="0"/>
              </a:rPr>
              <a:t>[1]  6.253392  9.527140  9.398857 11.932284 11.472909</a:t>
            </a:r>
          </a:p>
          <a:p>
            <a:r>
              <a:rPr lang="en-US" dirty="0">
                <a:latin typeface="Lucida Console" panose="020B0609040504020204" pitchFamily="49" charset="0"/>
              </a:rPr>
              <a:t>[2] 10.714245  7.656026 11.302829  9.332930 10.264157</a:t>
            </a:r>
          </a:p>
        </p:txBody>
      </p:sp>
    </p:spTree>
    <p:extLst>
      <p:ext uri="{BB962C8B-B14F-4D97-AF65-F5344CB8AC3E}">
        <p14:creationId xmlns:p14="http://schemas.microsoft.com/office/powerpoint/2010/main" val="28695044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443922" y="1432092"/>
            <a:ext cx="8198109" cy="4733795"/>
          </a:xfrm>
        </p:spPr>
        <p:txBody>
          <a:bodyPr vert="horz" lIns="91440" tIns="45720" rIns="91440" bIns="45720" rtlCol="0" anchor="t">
            <a:normAutofit/>
          </a:bodyPr>
          <a:lstStyle/>
          <a:p>
            <a:pPr marL="0" indent="0">
              <a:buNone/>
            </a:pPr>
            <a:r>
              <a:rPr lang="en-US" sz="2000" spc="-1" dirty="0">
                <a:solidFill>
                  <a:srgbClr val="262626"/>
                </a:solidFill>
              </a:rPr>
              <a:t>  </a:t>
            </a:r>
            <a:r>
              <a:rPr lang="en-US" sz="2000" b="1" spc="-1" dirty="0">
                <a:solidFill>
                  <a:srgbClr val="262626"/>
                </a:solidFill>
              </a:rPr>
              <a:t>Take-home exam</a:t>
            </a:r>
            <a:r>
              <a:rPr lang="en-US" sz="2000" spc="-1" dirty="0">
                <a:solidFill>
                  <a:srgbClr val="262626"/>
                </a:solidFill>
              </a:rPr>
              <a:t>: data analysis tasks, available on course page.</a:t>
            </a:r>
          </a:p>
          <a:p>
            <a:pPr marL="0" indent="0">
              <a:buNone/>
            </a:pPr>
            <a:r>
              <a:rPr lang="en-US" sz="2000" b="1" spc="-1" dirty="0">
                <a:solidFill>
                  <a:prstClr val="black"/>
                </a:solidFill>
              </a:rPr>
              <a:t>   Exam is graded as "pass" or "fail".</a:t>
            </a:r>
          </a:p>
          <a:p>
            <a:pPr marL="0" indent="0">
              <a:buNone/>
            </a:pPr>
            <a:endParaRPr lang="en-US" sz="2000" spc="-1" dirty="0">
              <a:solidFill>
                <a:srgbClr val="262626"/>
              </a:solidFill>
            </a:endParaRPr>
          </a:p>
          <a:p>
            <a:pPr marL="723900" lvl="1" indent="-263525">
              <a:spcBef>
                <a:spcPts val="1001"/>
              </a:spcBef>
              <a:buClr>
                <a:srgbClr val="262626"/>
              </a:buClr>
              <a:buFont typeface="Arial"/>
              <a:buChar char="•"/>
            </a:pPr>
            <a:r>
              <a:rPr lang="en-US" spc="-1" dirty="0">
                <a:solidFill>
                  <a:srgbClr val="262626"/>
                </a:solidFill>
              </a:rPr>
              <a:t>Submit analysis to </a:t>
            </a:r>
            <a:r>
              <a:rPr lang="en-US" spc="-1" dirty="0">
                <a:solidFill>
                  <a:srgbClr val="262626"/>
                </a:solidFill>
                <a:hlinkClick r:id="rId2"/>
              </a:rPr>
              <a:t>diana.marek@sib.swiss</a:t>
            </a:r>
            <a:r>
              <a:rPr lang="en-US" spc="-1" dirty="0">
                <a:solidFill>
                  <a:srgbClr val="262626"/>
                </a:solidFill>
              </a:rPr>
              <a:t> </a:t>
            </a:r>
            <a:r>
              <a:rPr lang="en-US" b="1" spc="-1" dirty="0">
                <a:solidFill>
                  <a:srgbClr val="262626"/>
                </a:solidFill>
              </a:rPr>
              <a:t>by 16 June 2023 23:59.</a:t>
            </a:r>
            <a:endParaRPr lang="en-US" b="1" spc="-1" dirty="0">
              <a:solidFill>
                <a:srgbClr val="262626"/>
              </a:solidFill>
              <a:cs typeface="Calibri"/>
            </a:endParaRPr>
          </a:p>
          <a:p>
            <a:pPr marL="723900" lvl="1" indent="-263525">
              <a:spcBef>
                <a:spcPts val="1001"/>
              </a:spcBef>
              <a:buClr>
                <a:srgbClr val="262626"/>
              </a:buClr>
              <a:buFont typeface="Arial"/>
              <a:buChar char="•"/>
            </a:pPr>
            <a:r>
              <a:rPr lang="en-US" spc="-1" dirty="0">
                <a:solidFill>
                  <a:srgbClr val="262626"/>
                </a:solidFill>
              </a:rPr>
              <a:t>If you pass, you will receive a certificate of achievement from the SIB Training Team, which you can submit to your educational institution.</a:t>
            </a:r>
            <a:endParaRPr lang="en-US" spc="-1" dirty="0">
              <a:solidFill>
                <a:srgbClr val="262626"/>
              </a:solidFill>
              <a:cs typeface="Calibri"/>
            </a:endParaRPr>
          </a:p>
          <a:p>
            <a:pPr marL="723900" lvl="1" indent="-263525">
              <a:spcBef>
                <a:spcPts val="1001"/>
              </a:spcBef>
              <a:buClr>
                <a:srgbClr val="262626"/>
              </a:buClr>
              <a:buFont typeface="Arial"/>
              <a:buChar char="•"/>
            </a:pPr>
            <a:endParaRPr lang="en-US" spc="-1" dirty="0">
              <a:solidFill>
                <a:srgbClr val="262626"/>
              </a:solidFill>
              <a:cs typeface="Calibri"/>
            </a:endParaRPr>
          </a:p>
          <a:p>
            <a:pPr marL="723900" lvl="1" indent="-263525">
              <a:spcBef>
                <a:spcPts val="1001"/>
              </a:spcBef>
              <a:buClr>
                <a:srgbClr val="262626"/>
              </a:buClr>
              <a:buFont typeface="Arial"/>
              <a:buChar char="•"/>
            </a:pPr>
            <a:r>
              <a:rPr lang="en-US" spc="-1" dirty="0">
                <a:solidFill>
                  <a:srgbClr val="262626"/>
                </a:solidFill>
              </a:rPr>
              <a:t>If you don't take the exam, you will receive a certificate of attendance.</a:t>
            </a:r>
            <a:endParaRPr lang="en-US" dirty="0">
              <a:cs typeface="Calibri" panose="020F0502020204030204"/>
            </a:endParaRPr>
          </a:p>
        </p:txBody>
      </p:sp>
      <p:sp>
        <p:nvSpPr>
          <p:cNvPr id="5" name="Title 1"/>
          <p:cNvSpPr txBox="1">
            <a:spLocks/>
          </p:cNvSpPr>
          <p:nvPr/>
        </p:nvSpPr>
        <p:spPr>
          <a:xfrm>
            <a:off x="443922" y="470552"/>
            <a:ext cx="7749959" cy="751030"/>
          </a:xfrm>
          <a:prstGeom prst="rect">
            <a:avLst/>
          </a:prstGeom>
        </p:spPr>
        <p:txBody>
          <a:bodyPr>
            <a:no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r>
              <a:rPr lang="en-US" spc="-1" dirty="0">
                <a:solidFill>
                  <a:srgbClr val="4F81BD"/>
                </a:solidFill>
              </a:rPr>
              <a:t>Exam – for 0.5 ECTS credit points</a:t>
            </a:r>
            <a:endParaRPr lang="en-US" dirty="0">
              <a:solidFill>
                <a:prstClr val="black"/>
              </a:solidFill>
            </a:endParaRPr>
          </a:p>
        </p:txBody>
      </p:sp>
    </p:spTree>
    <p:extLst>
      <p:ext uri="{BB962C8B-B14F-4D97-AF65-F5344CB8AC3E}">
        <p14:creationId xmlns:p14="http://schemas.microsoft.com/office/powerpoint/2010/main" val="12811694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393504" y="1010137"/>
            <a:ext cx="8572695" cy="5593863"/>
          </a:xfrm>
        </p:spPr>
        <p:txBody>
          <a:bodyPr/>
          <a:lstStyle/>
          <a:p>
            <a:r>
              <a:rPr lang="en-US" sz="2400" dirty="0"/>
              <a:t>The function </a:t>
            </a:r>
            <a:r>
              <a:rPr lang="en-US" sz="2400" b="1" dirty="0" err="1">
                <a:solidFill>
                  <a:srgbClr val="4F81BD"/>
                </a:solidFill>
              </a:rPr>
              <a:t>hist</a:t>
            </a:r>
            <a:r>
              <a:rPr lang="en-US" sz="2400" b="1" dirty="0">
                <a:solidFill>
                  <a:srgbClr val="4F81BD"/>
                </a:solidFill>
              </a:rPr>
              <a:t>()</a:t>
            </a:r>
            <a:r>
              <a:rPr lang="en-US" sz="2400" dirty="0"/>
              <a:t> produces a histogram, which counts the number of observations that fall into different ranges (bins)</a:t>
            </a:r>
          </a:p>
          <a:p>
            <a:pPr marL="266700" lvl="1" indent="-266700"/>
            <a:r>
              <a:rPr lang="en-US" dirty="0"/>
              <a:t>Rough visual representation of the distribution of the data.</a:t>
            </a:r>
          </a:p>
          <a:p>
            <a:pPr lvl="1"/>
            <a:r>
              <a:rPr lang="en-US" sz="2000" b="1" dirty="0"/>
              <a:t>x  </a:t>
            </a:r>
            <a:r>
              <a:rPr lang="en-US" sz="2000" dirty="0"/>
              <a:t>vector of data values for which the histogram will be constructed</a:t>
            </a:r>
          </a:p>
          <a:p>
            <a:pPr lvl="1"/>
            <a:r>
              <a:rPr lang="en-US" sz="2000" b="1" dirty="0"/>
              <a:t>breaks </a:t>
            </a:r>
            <a:r>
              <a:rPr lang="en-US" sz="2000" dirty="0"/>
              <a:t>either a vector indicating breakpoints between histogram bins, or a single number for the number of bins (used as suggestion)</a:t>
            </a:r>
          </a:p>
          <a:p>
            <a:pPr lvl="1"/>
            <a:r>
              <a:rPr lang="en-US" sz="2000" b="1" dirty="0" err="1"/>
              <a:t>freq</a:t>
            </a:r>
            <a:r>
              <a:rPr lang="en-US" sz="2000" b="1" dirty="0"/>
              <a:t> </a:t>
            </a:r>
            <a:r>
              <a:rPr lang="en-US" sz="2000" dirty="0"/>
              <a:t>logical. If TRUE, cell height represents counts per bin. If FALSE, cell height is the fraction of values that fall into each bin (probability mass).</a:t>
            </a:r>
          </a:p>
          <a:p>
            <a:pPr marL="0" indent="0">
              <a:buNone/>
            </a:pPr>
            <a:endParaRPr lang="en-US" sz="2000" dirty="0">
              <a:solidFill>
                <a:srgbClr val="4F81BD"/>
              </a:solidFill>
            </a:endParaRPr>
          </a:p>
          <a:p>
            <a:pPr marL="0" indent="0">
              <a:buNone/>
            </a:pPr>
            <a:endParaRPr lang="en-US" sz="1800" dirty="0">
              <a:solidFill>
                <a:srgbClr val="4F81BD"/>
              </a:solidFill>
              <a:latin typeface="Courier" charset="0"/>
              <a:ea typeface="Courier" charset="0"/>
              <a:cs typeface="Courier" charset="0"/>
            </a:endParaRPr>
          </a:p>
          <a:p>
            <a:pPr marL="0" indent="0">
              <a:buNone/>
            </a:pPr>
            <a:r>
              <a:rPr lang="fr-FR" sz="1800" dirty="0">
                <a:solidFill>
                  <a:srgbClr val="4F81BD"/>
                </a:solidFill>
                <a:latin typeface="Lucida Console" panose="020B0609040504020204" pitchFamily="49" charset="0"/>
                <a:ea typeface="Courier" charset="0"/>
                <a:cs typeface="Courier" charset="0"/>
              </a:rPr>
              <a:t>&gt; x &lt;- </a:t>
            </a:r>
            <a:r>
              <a:rPr lang="fr-FR" sz="1800" dirty="0" err="1">
                <a:solidFill>
                  <a:srgbClr val="4F81BD"/>
                </a:solidFill>
                <a:latin typeface="Lucida Console" panose="020B0609040504020204" pitchFamily="49" charset="0"/>
                <a:ea typeface="Courier" charset="0"/>
                <a:cs typeface="Courier" charset="0"/>
              </a:rPr>
              <a:t>rnorm</a:t>
            </a:r>
            <a:r>
              <a:rPr lang="fr-FR" sz="1800" dirty="0">
                <a:solidFill>
                  <a:srgbClr val="4F81BD"/>
                </a:solidFill>
                <a:latin typeface="Lucida Console" panose="020B0609040504020204" pitchFamily="49" charset="0"/>
                <a:ea typeface="Courier" charset="0"/>
                <a:cs typeface="Courier" charset="0"/>
              </a:rPr>
              <a:t>(10000)</a:t>
            </a:r>
          </a:p>
          <a:p>
            <a:pPr marL="0" indent="0">
              <a:buNone/>
            </a:pPr>
            <a:r>
              <a:rPr lang="fr-FR" sz="1800" dirty="0">
                <a:solidFill>
                  <a:srgbClr val="4F81BD"/>
                </a:solidFill>
                <a:latin typeface="Lucida Console" panose="020B0609040504020204" pitchFamily="49" charset="0"/>
                <a:ea typeface="Courier" charset="0"/>
                <a:cs typeface="Courier" charset="0"/>
              </a:rPr>
              <a:t>&gt; </a:t>
            </a:r>
            <a:r>
              <a:rPr lang="fr-FR" sz="1800" dirty="0" err="1">
                <a:solidFill>
                  <a:srgbClr val="4F81BD"/>
                </a:solidFill>
                <a:latin typeface="Lucida Console" panose="020B0609040504020204" pitchFamily="49" charset="0"/>
                <a:ea typeface="Courier" charset="0"/>
                <a:cs typeface="Courier" charset="0"/>
              </a:rPr>
              <a:t>hist</a:t>
            </a:r>
            <a:r>
              <a:rPr lang="fr-FR" sz="1800" dirty="0">
                <a:solidFill>
                  <a:srgbClr val="4F81BD"/>
                </a:solidFill>
                <a:latin typeface="Lucida Console" panose="020B0609040504020204" pitchFamily="49" charset="0"/>
                <a:ea typeface="Courier" charset="0"/>
                <a:cs typeface="Courier" charset="0"/>
              </a:rPr>
              <a:t>(x, breaks=20,</a:t>
            </a:r>
          </a:p>
          <a:p>
            <a:pPr marL="0" indent="0">
              <a:buNone/>
            </a:pPr>
            <a:r>
              <a:rPr lang="fr-FR" sz="1800" b="1" dirty="0">
                <a:solidFill>
                  <a:srgbClr val="4F81BD"/>
                </a:solidFill>
                <a:latin typeface="Lucida Console" panose="020B0609040504020204" pitchFamily="49" charset="0"/>
                <a:ea typeface="Courier" charset="0"/>
                <a:cs typeface="Courier" charset="0"/>
              </a:rPr>
              <a:t>  </a:t>
            </a:r>
            <a:r>
              <a:rPr lang="fr-FR" sz="1800" b="1" dirty="0" err="1">
                <a:solidFill>
                  <a:srgbClr val="4F81BD"/>
                </a:solidFill>
                <a:latin typeface="Lucida Console" panose="020B0609040504020204" pitchFamily="49" charset="0"/>
                <a:ea typeface="Courier" charset="0"/>
                <a:cs typeface="Courier" charset="0"/>
              </a:rPr>
              <a:t>freq</a:t>
            </a:r>
            <a:r>
              <a:rPr lang="fr-FR" sz="1800" b="1" dirty="0">
                <a:solidFill>
                  <a:srgbClr val="4F81BD"/>
                </a:solidFill>
                <a:latin typeface="Lucida Console" panose="020B0609040504020204" pitchFamily="49" charset="0"/>
                <a:ea typeface="Courier" charset="0"/>
                <a:cs typeface="Courier" charset="0"/>
              </a:rPr>
              <a:t>=FALSE</a:t>
            </a:r>
            <a:r>
              <a:rPr lang="fr-FR" sz="1800" dirty="0">
                <a:solidFill>
                  <a:srgbClr val="4F81BD"/>
                </a:solidFill>
                <a:latin typeface="Lucida Console" panose="020B0609040504020204" pitchFamily="49" charset="0"/>
                <a:ea typeface="Courier" charset="0"/>
                <a:cs typeface="Courier" charset="0"/>
              </a:rPr>
              <a:t>, </a:t>
            </a:r>
          </a:p>
          <a:p>
            <a:pPr marL="0" indent="0">
              <a:buNone/>
            </a:pPr>
            <a:r>
              <a:rPr lang="fr-FR" sz="1800" dirty="0">
                <a:solidFill>
                  <a:srgbClr val="4F81BD"/>
                </a:solidFill>
                <a:latin typeface="Lucida Console" panose="020B0609040504020204" pitchFamily="49" charset="0"/>
                <a:ea typeface="Courier" charset="0"/>
                <a:cs typeface="Courier" charset="0"/>
              </a:rPr>
              <a:t>  main="</a:t>
            </a:r>
            <a:r>
              <a:rPr lang="fr-FR" sz="1800" dirty="0" err="1">
                <a:solidFill>
                  <a:srgbClr val="4F81BD"/>
                </a:solidFill>
                <a:latin typeface="Lucida Console" panose="020B0609040504020204" pitchFamily="49" charset="0"/>
                <a:ea typeface="Courier" charset="0"/>
                <a:cs typeface="Courier" charset="0"/>
              </a:rPr>
              <a:t>Hist</a:t>
            </a:r>
            <a:r>
              <a:rPr lang="fr-FR" sz="1800" dirty="0">
                <a:solidFill>
                  <a:srgbClr val="4F81BD"/>
                </a:solidFill>
                <a:latin typeface="Lucida Console" panose="020B0609040504020204" pitchFamily="49" charset="0"/>
                <a:ea typeface="Courier" charset="0"/>
                <a:cs typeface="Courier" charset="0"/>
              </a:rPr>
              <a:t>", </a:t>
            </a:r>
          </a:p>
          <a:p>
            <a:pPr marL="0" indent="0">
              <a:buNone/>
            </a:pPr>
            <a:r>
              <a:rPr lang="fr-FR" sz="1800" dirty="0">
                <a:solidFill>
                  <a:srgbClr val="4F81BD"/>
                </a:solidFill>
                <a:latin typeface="Lucida Console" panose="020B0609040504020204" pitchFamily="49" charset="0"/>
                <a:ea typeface="Courier" charset="0"/>
                <a:cs typeface="Courier" charset="0"/>
              </a:rPr>
              <a:t>  col="</a:t>
            </a:r>
            <a:r>
              <a:rPr lang="fr-FR" sz="1800" dirty="0" err="1">
                <a:solidFill>
                  <a:srgbClr val="4F81BD"/>
                </a:solidFill>
                <a:latin typeface="Lucida Console" panose="020B0609040504020204" pitchFamily="49" charset="0"/>
                <a:ea typeface="Courier" charset="0"/>
                <a:cs typeface="Courier" charset="0"/>
              </a:rPr>
              <a:t>pink</a:t>
            </a:r>
            <a:r>
              <a:rPr lang="fr-FR" sz="1800" dirty="0">
                <a:solidFill>
                  <a:srgbClr val="4F81BD"/>
                </a:solidFill>
                <a:latin typeface="Lucida Console" panose="020B0609040504020204" pitchFamily="49" charset="0"/>
                <a:ea typeface="Courier" charset="0"/>
                <a:cs typeface="Courier" charset="0"/>
              </a:rPr>
              <a:t>")</a:t>
            </a:r>
          </a:p>
          <a:p>
            <a:pPr marL="0" indent="0">
              <a:buNone/>
            </a:pPr>
            <a:endParaRPr lang="en-US" sz="2000" dirty="0">
              <a:solidFill>
                <a:srgbClr val="4F81BD"/>
              </a:solidFill>
            </a:endParaRPr>
          </a:p>
        </p:txBody>
      </p:sp>
      <p:sp>
        <p:nvSpPr>
          <p:cNvPr id="3" name="Titre 2"/>
          <p:cNvSpPr>
            <a:spLocks noGrp="1"/>
          </p:cNvSpPr>
          <p:nvPr>
            <p:ph type="ctrTitle"/>
          </p:nvPr>
        </p:nvSpPr>
        <p:spPr>
          <a:xfrm>
            <a:off x="258501" y="344402"/>
            <a:ext cx="7943178" cy="387798"/>
          </a:xfrm>
        </p:spPr>
        <p:txBody>
          <a:bodyPr/>
          <a:lstStyle/>
          <a:p>
            <a:r>
              <a:rPr lang="en-US" sz="2800" dirty="0"/>
              <a:t>The </a:t>
            </a:r>
            <a:r>
              <a:rPr lang="en-US" sz="2800" dirty="0" err="1"/>
              <a:t>hist</a:t>
            </a:r>
            <a:r>
              <a:rPr lang="en-US" sz="2800" dirty="0"/>
              <a:t>() function</a:t>
            </a:r>
          </a:p>
        </p:txBody>
      </p:sp>
      <p:pic>
        <p:nvPicPr>
          <p:cNvPr id="4" name="Picture 3"/>
          <p:cNvPicPr>
            <a:picLocks noChangeAspect="1"/>
          </p:cNvPicPr>
          <p:nvPr/>
        </p:nvPicPr>
        <p:blipFill>
          <a:blip r:embed="rId3"/>
          <a:stretch>
            <a:fillRect/>
          </a:stretch>
        </p:blipFill>
        <p:spPr>
          <a:xfrm>
            <a:off x="4070230" y="4108322"/>
            <a:ext cx="4661140" cy="2495678"/>
          </a:xfrm>
          <a:prstGeom prst="rect">
            <a:avLst/>
          </a:prstGeom>
        </p:spPr>
      </p:pic>
    </p:spTree>
    <p:extLst>
      <p:ext uri="{BB962C8B-B14F-4D97-AF65-F5344CB8AC3E}">
        <p14:creationId xmlns:p14="http://schemas.microsoft.com/office/powerpoint/2010/main" val="2655877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
                                            <p:txEl>
                                              <p:pRg st="9" end="9"/>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
                                            <p:txEl>
                                              <p:pRg st="10" end="1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393504" y="1010137"/>
            <a:ext cx="8310229" cy="5593863"/>
          </a:xfrm>
        </p:spPr>
        <p:txBody>
          <a:bodyPr/>
          <a:lstStyle/>
          <a:p>
            <a:r>
              <a:rPr lang="en-US" sz="2400"/>
              <a:t>To add a smooth line to a histogram, use </a:t>
            </a:r>
            <a:r>
              <a:rPr lang="en-US" sz="2400">
                <a:solidFill>
                  <a:srgbClr val="4E81BD"/>
                </a:solidFill>
              </a:rPr>
              <a:t>density(), </a:t>
            </a:r>
            <a:r>
              <a:rPr lang="en-US" sz="2400">
                <a:solidFill>
                  <a:schemeClr val="tx1"/>
                </a:solidFill>
              </a:rPr>
              <a:t>which computes estimates of the probability density (kernel density estimates)</a:t>
            </a:r>
            <a:r>
              <a:rPr lang="en-US" sz="2400"/>
              <a:t>. </a:t>
            </a:r>
            <a:endParaRPr lang="en-US" sz="2400" dirty="0"/>
          </a:p>
          <a:p>
            <a:r>
              <a:rPr lang="en-US" sz="2400"/>
              <a:t>This works as a complementary representation of the histogram </a:t>
            </a:r>
            <a:r>
              <a:rPr lang="en-US" sz="2400">
                <a:solidFill>
                  <a:schemeClr val="accent1"/>
                </a:solidFill>
              </a:rPr>
              <a:t>only </a:t>
            </a:r>
            <a:r>
              <a:rPr lang="en-US" sz="2400"/>
              <a:t>when </a:t>
            </a:r>
            <a:r>
              <a:rPr lang="en-US" sz="2400">
                <a:solidFill>
                  <a:schemeClr val="accent1"/>
                </a:solidFill>
              </a:rPr>
              <a:t>freq = FALSE</a:t>
            </a:r>
            <a:endParaRPr lang="en-US" sz="2400" dirty="0">
              <a:solidFill>
                <a:schemeClr val="accent1"/>
              </a:solidFill>
            </a:endParaRPr>
          </a:p>
          <a:p>
            <a:pPr marL="266700" lvl="1" indent="-266700"/>
            <a:r>
              <a:rPr lang="en-US"/>
              <a:t>The line produced by density() often reflects the distribution better than a histogram</a:t>
            </a:r>
            <a:r>
              <a:rPr lang="en-US" dirty="0"/>
              <a:t>.</a:t>
            </a:r>
          </a:p>
          <a:p>
            <a:pPr marL="266700" lvl="1" indent="-266700"/>
            <a:r>
              <a:rPr lang="en-US"/>
              <a:t>Use </a:t>
            </a:r>
            <a:r>
              <a:rPr lang="en-US">
                <a:solidFill>
                  <a:srgbClr val="4E81BD"/>
                </a:solidFill>
              </a:rPr>
              <a:t>lines() </a:t>
            </a:r>
            <a:r>
              <a:rPr lang="en-US"/>
              <a:t>to plot the result as a line on top of the histogram</a:t>
            </a:r>
            <a:r>
              <a:rPr lang="en-US" dirty="0"/>
              <a:t>.</a:t>
            </a:r>
          </a:p>
          <a:p>
            <a:pPr marL="0" indent="0">
              <a:buNone/>
            </a:pPr>
            <a:endParaRPr lang="en-US" sz="1800" dirty="0">
              <a:solidFill>
                <a:srgbClr val="4F81BD"/>
              </a:solidFill>
              <a:latin typeface="Courier" charset="0"/>
              <a:ea typeface="Courier" charset="0"/>
              <a:cs typeface="Courier" charset="0"/>
            </a:endParaRPr>
          </a:p>
          <a:p>
            <a:pPr marL="0" indent="0">
              <a:buNone/>
            </a:pPr>
            <a:r>
              <a:rPr lang="fr-FR" sz="1800">
                <a:solidFill>
                  <a:srgbClr val="4F81BD"/>
                </a:solidFill>
                <a:latin typeface="Lucida Console" panose="020B0609040504020204" pitchFamily="49" charset="0"/>
                <a:ea typeface="Courier" charset="0"/>
                <a:cs typeface="Courier" charset="0"/>
              </a:rPr>
              <a:t>&gt; x &lt;- rnorm(10000</a:t>
            </a:r>
            <a:r>
              <a:rPr lang="fr-FR" sz="1800" dirty="0">
                <a:solidFill>
                  <a:srgbClr val="4F81BD"/>
                </a:solidFill>
                <a:latin typeface="Lucida Console" panose="020B0609040504020204" pitchFamily="49" charset="0"/>
                <a:ea typeface="Courier" charset="0"/>
                <a:cs typeface="Courier" charset="0"/>
              </a:rPr>
              <a:t>)</a:t>
            </a:r>
          </a:p>
          <a:p>
            <a:pPr marL="0" indent="0">
              <a:buNone/>
            </a:pPr>
            <a:r>
              <a:rPr lang="fr-FR" sz="1800">
                <a:solidFill>
                  <a:srgbClr val="4F81BD"/>
                </a:solidFill>
                <a:latin typeface="Lucida Console" panose="020B0609040504020204" pitchFamily="49" charset="0"/>
                <a:ea typeface="Courier" charset="0"/>
                <a:cs typeface="Courier" charset="0"/>
              </a:rPr>
              <a:t>&gt; hist(x, freq=FALSE, </a:t>
            </a:r>
            <a:endParaRPr lang="fr-FR" sz="1800" dirty="0">
              <a:solidFill>
                <a:srgbClr val="4F81BD"/>
              </a:solidFill>
              <a:latin typeface="Lucida Console" panose="020B0609040504020204" pitchFamily="49" charset="0"/>
              <a:ea typeface="Courier" charset="0"/>
              <a:cs typeface="Courier" charset="0"/>
            </a:endParaRPr>
          </a:p>
          <a:p>
            <a:pPr marL="0" indent="0">
              <a:buNone/>
            </a:pPr>
            <a:r>
              <a:rPr lang="fr-FR" sz="1800">
                <a:solidFill>
                  <a:srgbClr val="4F81BD"/>
                </a:solidFill>
                <a:latin typeface="Lucida Console" panose="020B0609040504020204" pitchFamily="49" charset="0"/>
                <a:ea typeface="Courier" charset="0"/>
                <a:cs typeface="Courier" charset="0"/>
              </a:rPr>
              <a:t>  main</a:t>
            </a:r>
            <a:r>
              <a:rPr lang="fr-FR" sz="1800" dirty="0">
                <a:solidFill>
                  <a:srgbClr val="4F81BD"/>
                </a:solidFill>
                <a:latin typeface="Lucida Console" panose="020B0609040504020204" pitchFamily="49" charset="0"/>
                <a:ea typeface="Courier" charset="0"/>
                <a:cs typeface="Courier" charset="0"/>
              </a:rPr>
              <a:t>="</a:t>
            </a:r>
            <a:r>
              <a:rPr lang="fr-FR" sz="1800" err="1">
                <a:solidFill>
                  <a:srgbClr val="4F81BD"/>
                </a:solidFill>
                <a:latin typeface="Lucida Console" panose="020B0609040504020204" pitchFamily="49" charset="0"/>
                <a:ea typeface="Courier" charset="0"/>
                <a:cs typeface="Courier" charset="0"/>
              </a:rPr>
              <a:t>Hist</a:t>
            </a:r>
            <a:r>
              <a:rPr lang="fr-FR" sz="1800">
                <a:solidFill>
                  <a:srgbClr val="4F81BD"/>
                </a:solidFill>
                <a:latin typeface="Lucida Console" panose="020B0609040504020204" pitchFamily="49" charset="0"/>
                <a:ea typeface="Courier" charset="0"/>
                <a:cs typeface="Courier" charset="0"/>
              </a:rPr>
              <a:t>", </a:t>
            </a:r>
            <a:endParaRPr lang="fr-FR" sz="1800" dirty="0">
              <a:solidFill>
                <a:srgbClr val="4F81BD"/>
              </a:solidFill>
              <a:latin typeface="Lucida Console" panose="020B0609040504020204" pitchFamily="49" charset="0"/>
              <a:ea typeface="Courier" charset="0"/>
              <a:cs typeface="Courier" charset="0"/>
            </a:endParaRPr>
          </a:p>
          <a:p>
            <a:pPr marL="0" indent="0">
              <a:buNone/>
            </a:pPr>
            <a:r>
              <a:rPr lang="fr-FR" sz="1800">
                <a:solidFill>
                  <a:srgbClr val="4F81BD"/>
                </a:solidFill>
                <a:latin typeface="Lucida Console" panose="020B0609040504020204" pitchFamily="49" charset="0"/>
                <a:ea typeface="Courier" charset="0"/>
                <a:cs typeface="Courier" charset="0"/>
              </a:rPr>
              <a:t>  col ="</a:t>
            </a:r>
            <a:r>
              <a:rPr lang="fr-FR" sz="1800" dirty="0" err="1">
                <a:solidFill>
                  <a:srgbClr val="4F81BD"/>
                </a:solidFill>
                <a:latin typeface="Lucida Console" panose="020B0609040504020204" pitchFamily="49" charset="0"/>
                <a:ea typeface="Courier" charset="0"/>
                <a:cs typeface="Courier" charset="0"/>
              </a:rPr>
              <a:t>pink</a:t>
            </a:r>
            <a:r>
              <a:rPr lang="fr-FR" sz="1800" dirty="0">
                <a:solidFill>
                  <a:srgbClr val="4F81BD"/>
                </a:solidFill>
                <a:latin typeface="Lucida Console" panose="020B0609040504020204" pitchFamily="49" charset="0"/>
                <a:ea typeface="Courier" charset="0"/>
                <a:cs typeface="Courier" charset="0"/>
              </a:rPr>
              <a:t>")</a:t>
            </a:r>
          </a:p>
          <a:p>
            <a:pPr marL="0" indent="0">
              <a:buNone/>
            </a:pPr>
            <a:r>
              <a:rPr lang="fr-FR" sz="1800">
                <a:solidFill>
                  <a:srgbClr val="4F81BD"/>
                </a:solidFill>
                <a:latin typeface="Lucida Console" panose="020B0609040504020204" pitchFamily="49" charset="0"/>
                <a:ea typeface="Courier" charset="0"/>
                <a:cs typeface="Courier" charset="0"/>
              </a:rPr>
              <a:t>&gt; lines(</a:t>
            </a:r>
            <a:r>
              <a:rPr lang="fr-FR" sz="1800" b="1">
                <a:solidFill>
                  <a:srgbClr val="4F81BD"/>
                </a:solidFill>
                <a:latin typeface="Lucida Console" panose="020B0609040504020204" pitchFamily="49" charset="0"/>
                <a:ea typeface="Courier" charset="0"/>
                <a:cs typeface="Courier" charset="0"/>
              </a:rPr>
              <a:t>density(x)</a:t>
            </a:r>
            <a:r>
              <a:rPr lang="fr-FR" sz="1800">
                <a:solidFill>
                  <a:srgbClr val="4F81BD"/>
                </a:solidFill>
                <a:latin typeface="Lucida Console" panose="020B0609040504020204" pitchFamily="49" charset="0"/>
                <a:ea typeface="Courier" charset="0"/>
                <a:cs typeface="Courier" charset="0"/>
              </a:rPr>
              <a:t>, </a:t>
            </a:r>
            <a:endParaRPr lang="fr-FR" sz="1800" dirty="0">
              <a:solidFill>
                <a:srgbClr val="4F81BD"/>
              </a:solidFill>
              <a:latin typeface="Lucida Console" panose="020B0609040504020204" pitchFamily="49" charset="0"/>
              <a:ea typeface="Courier" charset="0"/>
              <a:cs typeface="Courier" charset="0"/>
            </a:endParaRPr>
          </a:p>
          <a:p>
            <a:pPr marL="0" indent="0">
              <a:buNone/>
            </a:pPr>
            <a:r>
              <a:rPr lang="fr-FR" sz="1800">
                <a:solidFill>
                  <a:srgbClr val="4F81BD"/>
                </a:solidFill>
                <a:latin typeface="Lucida Console" panose="020B0609040504020204" pitchFamily="49" charset="0"/>
                <a:ea typeface="Courier" charset="0"/>
                <a:cs typeface="Courier" charset="0"/>
              </a:rPr>
              <a:t>  col</a:t>
            </a:r>
            <a:r>
              <a:rPr lang="fr-FR" sz="1800" dirty="0">
                <a:solidFill>
                  <a:srgbClr val="4F81BD"/>
                </a:solidFill>
                <a:latin typeface="Lucida Console" panose="020B0609040504020204" pitchFamily="49" charset="0"/>
                <a:ea typeface="Courier" charset="0"/>
                <a:cs typeface="Courier" charset="0"/>
              </a:rPr>
              <a:t>="</a:t>
            </a:r>
            <a:r>
              <a:rPr lang="fr-FR" sz="1800" err="1">
                <a:solidFill>
                  <a:srgbClr val="4F81BD"/>
                </a:solidFill>
                <a:latin typeface="Lucida Console" panose="020B0609040504020204" pitchFamily="49" charset="0"/>
                <a:ea typeface="Courier" charset="0"/>
                <a:cs typeface="Courier" charset="0"/>
              </a:rPr>
              <a:t>blue</a:t>
            </a:r>
            <a:r>
              <a:rPr lang="fr-FR" sz="1800">
                <a:solidFill>
                  <a:srgbClr val="4F81BD"/>
                </a:solidFill>
                <a:latin typeface="Lucida Console" panose="020B0609040504020204" pitchFamily="49" charset="0"/>
                <a:ea typeface="Courier" charset="0"/>
                <a:cs typeface="Courier" charset="0"/>
              </a:rPr>
              <a:t>", lwd=3</a:t>
            </a:r>
            <a:r>
              <a:rPr lang="fr-FR" sz="1800" dirty="0">
                <a:solidFill>
                  <a:srgbClr val="4F81BD"/>
                </a:solidFill>
                <a:latin typeface="Lucida Console" panose="020B0609040504020204" pitchFamily="49" charset="0"/>
                <a:ea typeface="Courier" charset="0"/>
                <a:cs typeface="Courier" charset="0"/>
              </a:rPr>
              <a:t>)</a:t>
            </a:r>
          </a:p>
          <a:p>
            <a:pPr marL="0" indent="0">
              <a:buNone/>
            </a:pPr>
            <a:endParaRPr lang="en-US" sz="2000" dirty="0">
              <a:solidFill>
                <a:srgbClr val="4F81BD"/>
              </a:solidFill>
            </a:endParaRPr>
          </a:p>
        </p:txBody>
      </p:sp>
      <p:sp>
        <p:nvSpPr>
          <p:cNvPr id="3" name="Titre 2"/>
          <p:cNvSpPr>
            <a:spLocks noGrp="1"/>
          </p:cNvSpPr>
          <p:nvPr>
            <p:ph type="ctrTitle"/>
          </p:nvPr>
        </p:nvSpPr>
        <p:spPr>
          <a:xfrm>
            <a:off x="258501" y="344402"/>
            <a:ext cx="7943178" cy="387798"/>
          </a:xfrm>
        </p:spPr>
        <p:txBody>
          <a:bodyPr/>
          <a:lstStyle/>
          <a:p>
            <a:r>
              <a:rPr lang="en-US" sz="2800"/>
              <a:t>The hist() and density() functions</a:t>
            </a:r>
            <a:endParaRPr lang="en-US" sz="2800" dirty="0"/>
          </a:p>
        </p:txBody>
      </p:sp>
      <p:pic>
        <p:nvPicPr>
          <p:cNvPr id="4" name="Picture 3"/>
          <p:cNvPicPr>
            <a:picLocks noChangeAspect="1"/>
          </p:cNvPicPr>
          <p:nvPr/>
        </p:nvPicPr>
        <p:blipFill>
          <a:blip r:embed="rId3"/>
          <a:stretch>
            <a:fillRect/>
          </a:stretch>
        </p:blipFill>
        <p:spPr>
          <a:xfrm>
            <a:off x="4230090" y="4108322"/>
            <a:ext cx="4661140" cy="2495678"/>
          </a:xfrm>
          <a:prstGeom prst="rect">
            <a:avLst/>
          </a:prstGeom>
        </p:spPr>
      </p:pic>
    </p:spTree>
    <p:extLst>
      <p:ext uri="{BB962C8B-B14F-4D97-AF65-F5344CB8AC3E}">
        <p14:creationId xmlns:p14="http://schemas.microsoft.com/office/powerpoint/2010/main" val="1370345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p:cNvPicPr>
            <a:picLocks noChangeAspect="1"/>
          </p:cNvPicPr>
          <p:nvPr/>
        </p:nvPicPr>
        <p:blipFill rotWithShape="1">
          <a:blip r:embed="rId3"/>
          <a:srcRect t="10497" b="13741"/>
          <a:stretch/>
        </p:blipFill>
        <p:spPr>
          <a:xfrm>
            <a:off x="258501" y="2221199"/>
            <a:ext cx="5858777" cy="4438745"/>
          </a:xfrm>
          <a:prstGeom prst="rect">
            <a:avLst/>
          </a:prstGeom>
        </p:spPr>
      </p:pic>
      <p:sp>
        <p:nvSpPr>
          <p:cNvPr id="3" name="Titre 2"/>
          <p:cNvSpPr>
            <a:spLocks noGrp="1"/>
          </p:cNvSpPr>
          <p:nvPr>
            <p:ph type="ctrTitle"/>
          </p:nvPr>
        </p:nvSpPr>
        <p:spPr>
          <a:xfrm>
            <a:off x="258501" y="344402"/>
            <a:ext cx="7943178" cy="387798"/>
          </a:xfrm>
        </p:spPr>
        <p:txBody>
          <a:bodyPr/>
          <a:lstStyle/>
          <a:p>
            <a:r>
              <a:rPr lang="en-US" sz="2800" dirty="0"/>
              <a:t>The boxplot() function</a:t>
            </a:r>
          </a:p>
        </p:txBody>
      </p:sp>
      <p:sp>
        <p:nvSpPr>
          <p:cNvPr id="5" name="TextBox 4"/>
          <p:cNvSpPr txBox="1"/>
          <p:nvPr/>
        </p:nvSpPr>
        <p:spPr>
          <a:xfrm>
            <a:off x="1312095" y="5682975"/>
            <a:ext cx="1031445" cy="369332"/>
          </a:xfrm>
          <a:prstGeom prst="rect">
            <a:avLst/>
          </a:prstGeom>
          <a:noFill/>
        </p:spPr>
        <p:txBody>
          <a:bodyPr wrap="square" rtlCol="0">
            <a:spAutoFit/>
          </a:bodyPr>
          <a:lstStyle/>
          <a:p>
            <a:r>
              <a:rPr lang="en-US" dirty="0">
                <a:solidFill>
                  <a:srgbClr val="C00000"/>
                </a:solidFill>
              </a:rPr>
              <a:t>Median</a:t>
            </a:r>
          </a:p>
        </p:txBody>
      </p:sp>
      <p:sp>
        <p:nvSpPr>
          <p:cNvPr id="9" name="TextBox 8"/>
          <p:cNvSpPr txBox="1"/>
          <p:nvPr/>
        </p:nvSpPr>
        <p:spPr>
          <a:xfrm>
            <a:off x="1312095" y="3452183"/>
            <a:ext cx="1031445" cy="369332"/>
          </a:xfrm>
          <a:prstGeom prst="rect">
            <a:avLst/>
          </a:prstGeom>
          <a:noFill/>
        </p:spPr>
        <p:txBody>
          <a:bodyPr wrap="square" rtlCol="0">
            <a:spAutoFit/>
          </a:bodyPr>
          <a:lstStyle/>
          <a:p>
            <a:r>
              <a:rPr lang="en-US" dirty="0">
                <a:solidFill>
                  <a:srgbClr val="7030A0"/>
                </a:solidFill>
              </a:rPr>
              <a:t>Outliers</a:t>
            </a:r>
          </a:p>
        </p:txBody>
      </p:sp>
      <p:cxnSp>
        <p:nvCxnSpPr>
          <p:cNvPr id="16" name="Straight Connector 15"/>
          <p:cNvCxnSpPr/>
          <p:nvPr/>
        </p:nvCxnSpPr>
        <p:spPr>
          <a:xfrm flipV="1">
            <a:off x="2188343" y="5892790"/>
            <a:ext cx="269039" cy="1355"/>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V="1">
            <a:off x="2134159" y="2611400"/>
            <a:ext cx="1150300" cy="1025449"/>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2134159" y="3655427"/>
            <a:ext cx="1166405" cy="1002150"/>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258501" y="732200"/>
            <a:ext cx="8815251" cy="1538883"/>
          </a:xfrm>
          <a:prstGeom prst="rect">
            <a:avLst/>
          </a:prstGeom>
          <a:noFill/>
        </p:spPr>
        <p:txBody>
          <a:bodyPr wrap="square" rtlCol="0">
            <a:spAutoFit/>
          </a:bodyPr>
          <a:lstStyle/>
          <a:p>
            <a:pPr>
              <a:spcAft>
                <a:spcPts val="1200"/>
              </a:spcAft>
            </a:pPr>
            <a:r>
              <a:rPr lang="en-US" sz="2400" dirty="0"/>
              <a:t>Convenient way of depicting the </a:t>
            </a:r>
            <a:r>
              <a:rPr lang="en-US" sz="2400" dirty="0">
                <a:solidFill>
                  <a:schemeClr val="accent1"/>
                </a:solidFill>
              </a:rPr>
              <a:t>spread of numerical data</a:t>
            </a:r>
          </a:p>
          <a:p>
            <a:r>
              <a:rPr lang="en-US" sz="2000" dirty="0"/>
              <a:t>Box: Interquartile range (IQR), contains 50% of points</a:t>
            </a:r>
          </a:p>
          <a:p>
            <a:r>
              <a:rPr lang="en-US" sz="2000" dirty="0"/>
              <a:t>Whiskers: Extend from box, indicate variability outside upper and lower quartiles</a:t>
            </a:r>
          </a:p>
          <a:p>
            <a:r>
              <a:rPr lang="en-US" sz="2000" dirty="0"/>
              <a:t>Outliers: May be plotted as individual points</a:t>
            </a:r>
          </a:p>
        </p:txBody>
      </p:sp>
      <p:sp>
        <p:nvSpPr>
          <p:cNvPr id="17" name="TextBox 16"/>
          <p:cNvSpPr txBox="1"/>
          <p:nvPr/>
        </p:nvSpPr>
        <p:spPr>
          <a:xfrm>
            <a:off x="6161808" y="2330478"/>
            <a:ext cx="2982192" cy="1015663"/>
          </a:xfrm>
          <a:prstGeom prst="rect">
            <a:avLst/>
          </a:prstGeom>
          <a:noFill/>
        </p:spPr>
        <p:txBody>
          <a:bodyPr wrap="square" rtlCol="0">
            <a:spAutoFit/>
          </a:bodyPr>
          <a:lstStyle/>
          <a:p>
            <a:r>
              <a:rPr lang="en-US" sz="2000" b="1" dirty="0"/>
              <a:t>Example:</a:t>
            </a:r>
          </a:p>
          <a:p>
            <a:r>
              <a:rPr lang="en-US" sz="2000" dirty="0"/>
              <a:t>Melanoma thickness (mm)</a:t>
            </a:r>
          </a:p>
          <a:p>
            <a:r>
              <a:rPr lang="en-US" sz="2000" dirty="0"/>
              <a:t>in 205 patients</a:t>
            </a:r>
          </a:p>
        </p:txBody>
      </p:sp>
    </p:spTree>
    <p:extLst>
      <p:ext uri="{BB962C8B-B14F-4D97-AF65-F5344CB8AC3E}">
        <p14:creationId xmlns:p14="http://schemas.microsoft.com/office/powerpoint/2010/main" val="18896885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p:cNvPicPr>
            <a:picLocks noChangeAspect="1"/>
          </p:cNvPicPr>
          <p:nvPr/>
        </p:nvPicPr>
        <p:blipFill rotWithShape="1">
          <a:blip r:embed="rId3"/>
          <a:srcRect t="10497" b="13741"/>
          <a:stretch/>
        </p:blipFill>
        <p:spPr>
          <a:xfrm>
            <a:off x="258501" y="2221199"/>
            <a:ext cx="5858777" cy="4438745"/>
          </a:xfrm>
          <a:prstGeom prst="rect">
            <a:avLst/>
          </a:prstGeom>
        </p:spPr>
      </p:pic>
      <p:sp>
        <p:nvSpPr>
          <p:cNvPr id="3" name="Titre 2"/>
          <p:cNvSpPr>
            <a:spLocks noGrp="1"/>
          </p:cNvSpPr>
          <p:nvPr>
            <p:ph type="ctrTitle"/>
          </p:nvPr>
        </p:nvSpPr>
        <p:spPr>
          <a:xfrm>
            <a:off x="258501" y="344402"/>
            <a:ext cx="7943178" cy="387798"/>
          </a:xfrm>
        </p:spPr>
        <p:txBody>
          <a:bodyPr/>
          <a:lstStyle/>
          <a:p>
            <a:r>
              <a:rPr lang="en-US" sz="2800" dirty="0"/>
              <a:t>The boxplot() function</a:t>
            </a:r>
          </a:p>
        </p:txBody>
      </p:sp>
      <p:sp>
        <p:nvSpPr>
          <p:cNvPr id="5" name="TextBox 4"/>
          <p:cNvSpPr txBox="1"/>
          <p:nvPr/>
        </p:nvSpPr>
        <p:spPr>
          <a:xfrm>
            <a:off x="1312095" y="5682975"/>
            <a:ext cx="1031445" cy="369332"/>
          </a:xfrm>
          <a:prstGeom prst="rect">
            <a:avLst/>
          </a:prstGeom>
          <a:noFill/>
        </p:spPr>
        <p:txBody>
          <a:bodyPr wrap="square" rtlCol="0">
            <a:spAutoFit/>
          </a:bodyPr>
          <a:lstStyle/>
          <a:p>
            <a:r>
              <a:rPr lang="en-US" dirty="0">
                <a:solidFill>
                  <a:srgbClr val="C00000"/>
                </a:solidFill>
              </a:rPr>
              <a:t>Median</a:t>
            </a:r>
          </a:p>
        </p:txBody>
      </p:sp>
      <p:sp>
        <p:nvSpPr>
          <p:cNvPr id="9" name="TextBox 8"/>
          <p:cNvSpPr txBox="1"/>
          <p:nvPr/>
        </p:nvSpPr>
        <p:spPr>
          <a:xfrm>
            <a:off x="1312095" y="3452183"/>
            <a:ext cx="1031445" cy="369332"/>
          </a:xfrm>
          <a:prstGeom prst="rect">
            <a:avLst/>
          </a:prstGeom>
          <a:noFill/>
        </p:spPr>
        <p:txBody>
          <a:bodyPr wrap="square" rtlCol="0">
            <a:spAutoFit/>
          </a:bodyPr>
          <a:lstStyle/>
          <a:p>
            <a:r>
              <a:rPr lang="en-US" dirty="0">
                <a:solidFill>
                  <a:srgbClr val="7030A0"/>
                </a:solidFill>
              </a:rPr>
              <a:t>Outliers</a:t>
            </a:r>
          </a:p>
        </p:txBody>
      </p:sp>
      <p:cxnSp>
        <p:nvCxnSpPr>
          <p:cNvPr id="16" name="Straight Connector 15"/>
          <p:cNvCxnSpPr/>
          <p:nvPr/>
        </p:nvCxnSpPr>
        <p:spPr>
          <a:xfrm flipV="1">
            <a:off x="2188343" y="5892790"/>
            <a:ext cx="269039" cy="1355"/>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V="1">
            <a:off x="2134159" y="2611400"/>
            <a:ext cx="1150300" cy="1025449"/>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2134159" y="3655427"/>
            <a:ext cx="1166405" cy="1002150"/>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258501" y="732200"/>
            <a:ext cx="8815251" cy="1538883"/>
          </a:xfrm>
          <a:prstGeom prst="rect">
            <a:avLst/>
          </a:prstGeom>
          <a:noFill/>
        </p:spPr>
        <p:txBody>
          <a:bodyPr wrap="square" rtlCol="0">
            <a:spAutoFit/>
          </a:bodyPr>
          <a:lstStyle/>
          <a:p>
            <a:pPr>
              <a:spcAft>
                <a:spcPts val="1200"/>
              </a:spcAft>
            </a:pPr>
            <a:r>
              <a:rPr lang="en-US" sz="2400" dirty="0"/>
              <a:t>Convenient way of depicting the </a:t>
            </a:r>
            <a:r>
              <a:rPr lang="en-US" sz="2400" dirty="0">
                <a:solidFill>
                  <a:schemeClr val="accent1"/>
                </a:solidFill>
              </a:rPr>
              <a:t>spread of numerical data</a:t>
            </a:r>
          </a:p>
          <a:p>
            <a:r>
              <a:rPr lang="en-US" sz="2000" dirty="0"/>
              <a:t>Box: Interquartile range (IQR), contains 50% of points</a:t>
            </a:r>
          </a:p>
          <a:p>
            <a:r>
              <a:rPr lang="en-US" sz="2000" dirty="0"/>
              <a:t>Whiskers: Extend from box, indicate variability outside upper and lower quartiles</a:t>
            </a:r>
          </a:p>
          <a:p>
            <a:r>
              <a:rPr lang="en-US" sz="2000" dirty="0"/>
              <a:t>Outliers: May be plotted as individual points</a:t>
            </a:r>
          </a:p>
        </p:txBody>
      </p:sp>
      <p:sp>
        <p:nvSpPr>
          <p:cNvPr id="17" name="TextBox 16"/>
          <p:cNvSpPr txBox="1"/>
          <p:nvPr/>
        </p:nvSpPr>
        <p:spPr>
          <a:xfrm>
            <a:off x="6161808" y="2330478"/>
            <a:ext cx="2982192" cy="1015663"/>
          </a:xfrm>
          <a:prstGeom prst="rect">
            <a:avLst/>
          </a:prstGeom>
          <a:noFill/>
        </p:spPr>
        <p:txBody>
          <a:bodyPr wrap="square" rtlCol="0">
            <a:spAutoFit/>
          </a:bodyPr>
          <a:lstStyle/>
          <a:p>
            <a:r>
              <a:rPr lang="en-US" sz="2000" b="1" dirty="0"/>
              <a:t>Example:</a:t>
            </a:r>
          </a:p>
          <a:p>
            <a:r>
              <a:rPr lang="en-US" sz="2000" dirty="0"/>
              <a:t>Melanoma thickness (mm)</a:t>
            </a:r>
          </a:p>
          <a:p>
            <a:r>
              <a:rPr lang="en-US" sz="2000" dirty="0"/>
              <a:t>in 205 patients</a:t>
            </a:r>
          </a:p>
        </p:txBody>
      </p:sp>
      <p:grpSp>
        <p:nvGrpSpPr>
          <p:cNvPr id="4" name="Group 3"/>
          <p:cNvGrpSpPr/>
          <p:nvPr/>
        </p:nvGrpSpPr>
        <p:grpSpPr>
          <a:xfrm>
            <a:off x="4330277" y="4727787"/>
            <a:ext cx="4651163" cy="1682689"/>
            <a:chOff x="4330277" y="4727787"/>
            <a:chExt cx="4651163" cy="1682689"/>
          </a:xfrm>
        </p:grpSpPr>
        <p:sp>
          <p:nvSpPr>
            <p:cNvPr id="24" name="Right Brace 23"/>
            <p:cNvSpPr/>
            <p:nvPr/>
          </p:nvSpPr>
          <p:spPr>
            <a:xfrm>
              <a:off x="4330277" y="5546097"/>
              <a:ext cx="463827" cy="569971"/>
            </a:xfrm>
            <a:prstGeom prst="rightBrace">
              <a:avLst/>
            </a:prstGeom>
            <a:ln w="285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C00000"/>
                </a:solidFill>
              </a:endParaRPr>
            </a:p>
          </p:txBody>
        </p:sp>
        <p:sp>
          <p:nvSpPr>
            <p:cNvPr id="25" name="Right Brace 24"/>
            <p:cNvSpPr/>
            <p:nvPr/>
          </p:nvSpPr>
          <p:spPr>
            <a:xfrm>
              <a:off x="4338265" y="4727787"/>
              <a:ext cx="463827" cy="806566"/>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6" name="Right Brace 25"/>
            <p:cNvSpPr/>
            <p:nvPr/>
          </p:nvSpPr>
          <p:spPr>
            <a:xfrm>
              <a:off x="4330278" y="6127812"/>
              <a:ext cx="463827" cy="195996"/>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TextBox 26"/>
            <p:cNvSpPr txBox="1"/>
            <p:nvPr/>
          </p:nvSpPr>
          <p:spPr>
            <a:xfrm>
              <a:off x="4853762" y="5646416"/>
              <a:ext cx="3546535" cy="369332"/>
            </a:xfrm>
            <a:prstGeom prst="rect">
              <a:avLst/>
            </a:prstGeom>
            <a:solidFill>
              <a:schemeClr val="accent6">
                <a:lumMod val="20000"/>
                <a:lumOff val="80000"/>
              </a:schemeClr>
            </a:solidFill>
          </p:spPr>
          <p:txBody>
            <a:bodyPr wrap="square" rtlCol="0">
              <a:spAutoFit/>
            </a:bodyPr>
            <a:lstStyle/>
            <a:p>
              <a:r>
                <a:rPr lang="en-US" dirty="0">
                  <a:solidFill>
                    <a:srgbClr val="C00000"/>
                  </a:solidFill>
                </a:rPr>
                <a:t>Box: Interquartile range (Q1 to Q3)</a:t>
              </a:r>
            </a:p>
          </p:txBody>
        </p:sp>
        <p:sp>
          <p:nvSpPr>
            <p:cNvPr id="28" name="TextBox 27"/>
            <p:cNvSpPr txBox="1"/>
            <p:nvPr/>
          </p:nvSpPr>
          <p:spPr>
            <a:xfrm>
              <a:off x="4853762" y="4948360"/>
              <a:ext cx="4097114" cy="369332"/>
            </a:xfrm>
            <a:prstGeom prst="rect">
              <a:avLst/>
            </a:prstGeom>
            <a:solidFill>
              <a:schemeClr val="accent5">
                <a:lumMod val="20000"/>
                <a:lumOff val="80000"/>
              </a:schemeClr>
            </a:solidFill>
          </p:spPr>
          <p:txBody>
            <a:bodyPr wrap="square" rtlCol="0">
              <a:spAutoFit/>
            </a:bodyPr>
            <a:lstStyle/>
            <a:p>
              <a:r>
                <a:rPr lang="en-US" dirty="0">
                  <a:solidFill>
                    <a:srgbClr val="4E81BD"/>
                  </a:solidFill>
                </a:rPr>
                <a:t>Whisker: covers all points &lt; Q3 + 1.5 * IQR </a:t>
              </a:r>
            </a:p>
          </p:txBody>
        </p:sp>
        <p:sp>
          <p:nvSpPr>
            <p:cNvPr id="30" name="TextBox 29"/>
            <p:cNvSpPr txBox="1"/>
            <p:nvPr/>
          </p:nvSpPr>
          <p:spPr>
            <a:xfrm>
              <a:off x="4853762" y="6041144"/>
              <a:ext cx="4127678" cy="369332"/>
            </a:xfrm>
            <a:prstGeom prst="rect">
              <a:avLst/>
            </a:prstGeom>
            <a:solidFill>
              <a:schemeClr val="accent5">
                <a:lumMod val="20000"/>
                <a:lumOff val="80000"/>
              </a:schemeClr>
            </a:solidFill>
          </p:spPr>
          <p:txBody>
            <a:bodyPr wrap="square" rtlCol="0">
              <a:spAutoFit/>
            </a:bodyPr>
            <a:lstStyle/>
            <a:p>
              <a:r>
                <a:rPr lang="en-US" dirty="0">
                  <a:solidFill>
                    <a:srgbClr val="4E81BD"/>
                  </a:solidFill>
                </a:rPr>
                <a:t>Whisker: covers all points &gt; Q1 - 1.5 * IQR </a:t>
              </a:r>
            </a:p>
          </p:txBody>
        </p:sp>
      </p:grpSp>
    </p:spTree>
    <p:extLst>
      <p:ext uri="{BB962C8B-B14F-4D97-AF65-F5344CB8AC3E}">
        <p14:creationId xmlns:p14="http://schemas.microsoft.com/office/powerpoint/2010/main" val="34286175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ZoneTexte 6"/>
          <p:cNvSpPr txBox="1"/>
          <p:nvPr/>
        </p:nvSpPr>
        <p:spPr>
          <a:xfrm>
            <a:off x="258501" y="862471"/>
            <a:ext cx="8501529" cy="5078313"/>
          </a:xfrm>
          <a:prstGeom prst="rect">
            <a:avLst/>
          </a:prstGeom>
          <a:noFill/>
        </p:spPr>
        <p:txBody>
          <a:bodyPr wrap="square" rtlCol="0">
            <a:spAutoFit/>
          </a:bodyPr>
          <a:lstStyle/>
          <a:p>
            <a:r>
              <a:rPr lang="en-US" dirty="0">
                <a:solidFill>
                  <a:srgbClr val="4F81BD"/>
                </a:solidFill>
                <a:latin typeface="Lucida Console" panose="020B0609040504020204" pitchFamily="49" charset="0"/>
                <a:ea typeface="Courier" charset="0"/>
                <a:cs typeface="Courier" charset="0"/>
              </a:rPr>
              <a:t>&gt;library(MASS)</a:t>
            </a:r>
          </a:p>
          <a:p>
            <a:r>
              <a:rPr lang="en-US" dirty="0">
                <a:solidFill>
                  <a:srgbClr val="4F81BD"/>
                </a:solidFill>
                <a:latin typeface="Lucida Console" panose="020B0609040504020204" pitchFamily="49" charset="0"/>
                <a:ea typeface="Courier" charset="0"/>
                <a:cs typeface="Courier" charset="0"/>
              </a:rPr>
              <a:t>&gt;data(Melanoma) </a:t>
            </a:r>
            <a:r>
              <a:rPr lang="en-US" dirty="0">
                <a:solidFill>
                  <a:srgbClr val="4F6228"/>
                </a:solidFill>
                <a:latin typeface="Lucida Console" panose="020B0609040504020204" pitchFamily="49" charset="0"/>
                <a:ea typeface="Courier" charset="0"/>
                <a:cs typeface="Courier" charset="0"/>
              </a:rPr>
              <a:t>#Data from MASS package. </a:t>
            </a:r>
            <a:r>
              <a:rPr lang="fr-FR" dirty="0">
                <a:solidFill>
                  <a:srgbClr val="4F6228"/>
                </a:solidFill>
                <a:latin typeface="Lucida Console" panose="020B0609040504020204" pitchFamily="49" charset="0"/>
                <a:ea typeface="Courier" charset="0"/>
                <a:cs typeface="Courier" charset="0"/>
              </a:rPr>
              <a:t>205 patients in </a:t>
            </a:r>
            <a:r>
              <a:rPr lang="fr-FR" dirty="0" err="1">
                <a:solidFill>
                  <a:srgbClr val="4F6228"/>
                </a:solidFill>
                <a:latin typeface="Lucida Console" panose="020B0609040504020204" pitchFamily="49" charset="0"/>
                <a:ea typeface="Courier" charset="0"/>
                <a:cs typeface="Courier" charset="0"/>
              </a:rPr>
              <a:t>Denmark</a:t>
            </a:r>
            <a:r>
              <a:rPr lang="fr-FR" dirty="0">
                <a:solidFill>
                  <a:srgbClr val="4F6228"/>
                </a:solidFill>
                <a:latin typeface="Lucida Console" panose="020B0609040504020204" pitchFamily="49" charset="0"/>
                <a:ea typeface="Courier" charset="0"/>
                <a:cs typeface="Courier" charset="0"/>
              </a:rPr>
              <a:t> </a:t>
            </a:r>
            <a:r>
              <a:rPr lang="fr-FR" dirty="0" err="1">
                <a:solidFill>
                  <a:srgbClr val="4F6228"/>
                </a:solidFill>
                <a:latin typeface="Lucida Console" panose="020B0609040504020204" pitchFamily="49" charset="0"/>
                <a:ea typeface="Courier" charset="0"/>
                <a:cs typeface="Courier" charset="0"/>
              </a:rPr>
              <a:t>with</a:t>
            </a:r>
            <a:r>
              <a:rPr lang="fr-FR" dirty="0">
                <a:solidFill>
                  <a:srgbClr val="4F6228"/>
                </a:solidFill>
                <a:latin typeface="Lucida Console" panose="020B0609040504020204" pitchFamily="49" charset="0"/>
                <a:ea typeface="Courier" charset="0"/>
                <a:cs typeface="Courier" charset="0"/>
              </a:rPr>
              <a:t> </a:t>
            </a:r>
            <a:r>
              <a:rPr lang="fr-FR" dirty="0" err="1">
                <a:solidFill>
                  <a:srgbClr val="4F6228"/>
                </a:solidFill>
                <a:latin typeface="Lucida Console" panose="020B0609040504020204" pitchFamily="49" charset="0"/>
                <a:ea typeface="Courier" charset="0"/>
                <a:cs typeface="Courier" charset="0"/>
              </a:rPr>
              <a:t>malignant</a:t>
            </a:r>
            <a:r>
              <a:rPr lang="fr-FR" dirty="0">
                <a:solidFill>
                  <a:srgbClr val="4F6228"/>
                </a:solidFill>
                <a:latin typeface="Lucida Console" panose="020B0609040504020204" pitchFamily="49" charset="0"/>
                <a:ea typeface="Courier" charset="0"/>
                <a:cs typeface="Courier" charset="0"/>
              </a:rPr>
              <a:t> </a:t>
            </a:r>
            <a:r>
              <a:rPr lang="fr-FR" dirty="0" err="1">
                <a:solidFill>
                  <a:srgbClr val="4F6228"/>
                </a:solidFill>
                <a:latin typeface="Lucida Console" panose="020B0609040504020204" pitchFamily="49" charset="0"/>
                <a:ea typeface="Courier" charset="0"/>
                <a:cs typeface="Courier" charset="0"/>
              </a:rPr>
              <a:t>melanoma</a:t>
            </a:r>
            <a:endParaRPr lang="fr-FR" dirty="0">
              <a:solidFill>
                <a:srgbClr val="4F6228"/>
              </a:solidFill>
              <a:latin typeface="Lucida Console" panose="020B0609040504020204" pitchFamily="49" charset="0"/>
              <a:ea typeface="Courier" charset="0"/>
              <a:cs typeface="Courier" charset="0"/>
            </a:endParaRPr>
          </a:p>
          <a:p>
            <a:endParaRPr lang="fr-FR" dirty="0">
              <a:solidFill>
                <a:srgbClr val="4F6228"/>
              </a:solidFill>
              <a:latin typeface="Lucida Console" panose="020B0609040504020204" pitchFamily="49" charset="0"/>
              <a:ea typeface="Courier" charset="0"/>
              <a:cs typeface="Courier" charset="0"/>
            </a:endParaRPr>
          </a:p>
          <a:p>
            <a:r>
              <a:rPr lang="fr-FR" dirty="0">
                <a:solidFill>
                  <a:srgbClr val="4F81BD"/>
                </a:solidFill>
                <a:latin typeface="Lucida Console" panose="020B0609040504020204" pitchFamily="49" charset="0"/>
                <a:ea typeface="Courier" charset="0"/>
                <a:cs typeface="Courier" charset="0"/>
              </a:rPr>
              <a:t>&gt;</a:t>
            </a:r>
            <a:r>
              <a:rPr lang="fr-FR" dirty="0" err="1">
                <a:solidFill>
                  <a:srgbClr val="4F81BD"/>
                </a:solidFill>
                <a:latin typeface="Lucida Console" panose="020B0609040504020204" pitchFamily="49" charset="0"/>
                <a:ea typeface="Courier" charset="0"/>
                <a:cs typeface="Courier" charset="0"/>
              </a:rPr>
              <a:t>head</a:t>
            </a:r>
            <a:r>
              <a:rPr lang="fr-FR" dirty="0">
                <a:solidFill>
                  <a:srgbClr val="4F81BD"/>
                </a:solidFill>
                <a:latin typeface="Lucida Console" panose="020B0609040504020204" pitchFamily="49" charset="0"/>
                <a:ea typeface="Courier" charset="0"/>
                <a:cs typeface="Courier" charset="0"/>
              </a:rPr>
              <a:t>(</a:t>
            </a:r>
            <a:r>
              <a:rPr lang="fr-FR" dirty="0" err="1">
                <a:solidFill>
                  <a:srgbClr val="4F81BD"/>
                </a:solidFill>
                <a:latin typeface="Lucida Console" panose="020B0609040504020204" pitchFamily="49" charset="0"/>
                <a:ea typeface="Courier" charset="0"/>
                <a:cs typeface="Courier" charset="0"/>
              </a:rPr>
              <a:t>Melanoma</a:t>
            </a:r>
            <a:r>
              <a:rPr lang="fr-FR" dirty="0">
                <a:solidFill>
                  <a:srgbClr val="4F81BD"/>
                </a:solidFill>
                <a:latin typeface="Lucida Console" panose="020B0609040504020204" pitchFamily="49" charset="0"/>
                <a:ea typeface="Courier" charset="0"/>
                <a:cs typeface="Courier" charset="0"/>
              </a:rPr>
              <a:t>) </a:t>
            </a:r>
            <a:r>
              <a:rPr lang="fr-FR" dirty="0">
                <a:solidFill>
                  <a:schemeClr val="accent3">
                    <a:lumMod val="50000"/>
                  </a:schemeClr>
                </a:solidFill>
                <a:latin typeface="Lucida Console" panose="020B0609040504020204" pitchFamily="49" charset="0"/>
                <a:ea typeface="Courier" charset="0"/>
                <a:cs typeface="Courier" charset="0"/>
              </a:rPr>
              <a:t>#look </a:t>
            </a:r>
            <a:r>
              <a:rPr lang="fr-FR" dirty="0" err="1">
                <a:solidFill>
                  <a:schemeClr val="accent3">
                    <a:lumMod val="50000"/>
                  </a:schemeClr>
                </a:solidFill>
                <a:latin typeface="Lucida Console" panose="020B0609040504020204" pitchFamily="49" charset="0"/>
                <a:ea typeface="Courier" charset="0"/>
                <a:cs typeface="Courier" charset="0"/>
              </a:rPr>
              <a:t>inside</a:t>
            </a:r>
            <a:r>
              <a:rPr lang="fr-FR" dirty="0">
                <a:solidFill>
                  <a:schemeClr val="accent3">
                    <a:lumMod val="50000"/>
                  </a:schemeClr>
                </a:solidFill>
                <a:latin typeface="Lucida Console" panose="020B0609040504020204" pitchFamily="49" charset="0"/>
                <a:ea typeface="Courier" charset="0"/>
                <a:cs typeface="Courier" charset="0"/>
              </a:rPr>
              <a:t> the data set</a:t>
            </a:r>
          </a:p>
          <a:p>
            <a:r>
              <a:rPr lang="en-US" dirty="0">
                <a:latin typeface="Lucida Console" panose="020B0609040504020204" pitchFamily="49" charset="0"/>
                <a:ea typeface="Courier" charset="0"/>
                <a:cs typeface="Courier" charset="0"/>
              </a:rPr>
              <a:t> time status sex age year thickness ulcer</a:t>
            </a:r>
          </a:p>
          <a:p>
            <a:r>
              <a:rPr lang="en-US" dirty="0">
                <a:latin typeface="Lucida Console" panose="020B0609040504020204" pitchFamily="49" charset="0"/>
                <a:ea typeface="Courier" charset="0"/>
                <a:cs typeface="Courier" charset="0"/>
              </a:rPr>
              <a:t>1   10      3   1  76 1972      6.76     1</a:t>
            </a:r>
          </a:p>
          <a:p>
            <a:r>
              <a:rPr lang="en-US" dirty="0">
                <a:latin typeface="Lucida Console" panose="020B0609040504020204" pitchFamily="49" charset="0"/>
                <a:ea typeface="Courier" charset="0"/>
                <a:cs typeface="Courier" charset="0"/>
              </a:rPr>
              <a:t>2   30      3   1  56 1968      0.65     0</a:t>
            </a:r>
          </a:p>
          <a:p>
            <a:r>
              <a:rPr lang="en-US" dirty="0">
                <a:latin typeface="Lucida Console" panose="020B0609040504020204" pitchFamily="49" charset="0"/>
                <a:ea typeface="Courier" charset="0"/>
                <a:cs typeface="Courier" charset="0"/>
              </a:rPr>
              <a:t>3   35      2   1  41 1977      1.34     0</a:t>
            </a:r>
          </a:p>
          <a:p>
            <a:r>
              <a:rPr lang="en-US" dirty="0">
                <a:latin typeface="Lucida Console" panose="020B0609040504020204" pitchFamily="49" charset="0"/>
                <a:ea typeface="Courier" charset="0"/>
                <a:cs typeface="Courier" charset="0"/>
              </a:rPr>
              <a:t>4   99      3   0  71 1968      2.90     0</a:t>
            </a:r>
          </a:p>
          <a:p>
            <a:r>
              <a:rPr lang="en-US" dirty="0">
                <a:latin typeface="Lucida Console" panose="020B0609040504020204" pitchFamily="49" charset="0"/>
                <a:ea typeface="Courier" charset="0"/>
                <a:cs typeface="Courier" charset="0"/>
              </a:rPr>
              <a:t>5  185      1   1  52 1965     12.08     1</a:t>
            </a:r>
          </a:p>
          <a:p>
            <a:r>
              <a:rPr lang="en-US" dirty="0">
                <a:latin typeface="Lucida Console" panose="020B0609040504020204" pitchFamily="49" charset="0"/>
                <a:ea typeface="Courier" charset="0"/>
                <a:cs typeface="Courier" charset="0"/>
              </a:rPr>
              <a:t>6  204      1   1  28 1971      4.84     1</a:t>
            </a:r>
          </a:p>
          <a:p>
            <a:endParaRPr lang="en-US" dirty="0">
              <a:solidFill>
                <a:srgbClr val="333333"/>
              </a:solidFill>
              <a:latin typeface="+mj-lt"/>
              <a:cs typeface="Arial" pitchFamily="34" charset="0"/>
            </a:endParaRPr>
          </a:p>
          <a:p>
            <a:endParaRPr lang="en-US" dirty="0">
              <a:solidFill>
                <a:srgbClr val="333333"/>
              </a:solidFill>
              <a:latin typeface="Lucida Console" panose="020B0609040504020204" pitchFamily="49" charset="0"/>
              <a:cs typeface="Arial" pitchFamily="34" charset="0"/>
            </a:endParaRPr>
          </a:p>
          <a:p>
            <a:r>
              <a:rPr lang="en-US" dirty="0">
                <a:solidFill>
                  <a:srgbClr val="4F81BD"/>
                </a:solidFill>
                <a:latin typeface="Lucida Console" panose="020B0609040504020204" pitchFamily="49" charset="0"/>
                <a:ea typeface="Courier" charset="0"/>
                <a:cs typeface="Courier" charset="0"/>
              </a:rPr>
              <a:t>&gt;boxplot(</a:t>
            </a:r>
            <a:r>
              <a:rPr lang="en-US" dirty="0" err="1">
                <a:solidFill>
                  <a:srgbClr val="4F81BD"/>
                </a:solidFill>
                <a:latin typeface="Lucida Console" panose="020B0609040504020204" pitchFamily="49" charset="0"/>
                <a:ea typeface="Courier" charset="0"/>
                <a:cs typeface="Courier" charset="0"/>
              </a:rPr>
              <a:t>Melanoma$thickness</a:t>
            </a:r>
            <a:r>
              <a:rPr lang="en-US" dirty="0">
                <a:solidFill>
                  <a:srgbClr val="4F81BD"/>
                </a:solidFill>
                <a:latin typeface="Lucida Console" panose="020B0609040504020204" pitchFamily="49" charset="0"/>
                <a:ea typeface="Courier" charset="0"/>
                <a:cs typeface="Courier" charset="0"/>
              </a:rPr>
              <a:t>,</a:t>
            </a:r>
          </a:p>
          <a:p>
            <a:r>
              <a:rPr lang="en-US" dirty="0">
                <a:solidFill>
                  <a:srgbClr val="4F81BD"/>
                </a:solidFill>
                <a:latin typeface="Lucida Console" panose="020B0609040504020204" pitchFamily="49" charset="0"/>
                <a:ea typeface="Courier" charset="0"/>
                <a:cs typeface="Courier" charset="0"/>
              </a:rPr>
              <a:t>         </a:t>
            </a:r>
            <a:r>
              <a:rPr lang="en-US" dirty="0" err="1">
                <a:solidFill>
                  <a:srgbClr val="4F81BD"/>
                </a:solidFill>
                <a:latin typeface="Lucida Console" panose="020B0609040504020204" pitchFamily="49" charset="0"/>
                <a:ea typeface="Courier" charset="0"/>
                <a:cs typeface="Courier" charset="0"/>
              </a:rPr>
              <a:t>ylab</a:t>
            </a:r>
            <a:r>
              <a:rPr lang="en-US" dirty="0">
                <a:solidFill>
                  <a:srgbClr val="4F81BD"/>
                </a:solidFill>
                <a:latin typeface="Lucida Console" panose="020B0609040504020204" pitchFamily="49" charset="0"/>
                <a:ea typeface="Courier" charset="0"/>
                <a:cs typeface="Courier" charset="0"/>
              </a:rPr>
              <a:t>="</a:t>
            </a:r>
            <a:r>
              <a:rPr lang="en-US" dirty="0" err="1">
                <a:solidFill>
                  <a:srgbClr val="4F81BD"/>
                </a:solidFill>
                <a:latin typeface="Lucida Console" panose="020B0609040504020204" pitchFamily="49" charset="0"/>
                <a:ea typeface="Courier" charset="0"/>
                <a:cs typeface="Courier" charset="0"/>
              </a:rPr>
              <a:t>Tumour</a:t>
            </a:r>
            <a:r>
              <a:rPr lang="en-US" dirty="0">
                <a:solidFill>
                  <a:srgbClr val="4F81BD"/>
                </a:solidFill>
                <a:latin typeface="Lucida Console" panose="020B0609040504020204" pitchFamily="49" charset="0"/>
                <a:ea typeface="Courier" charset="0"/>
                <a:cs typeface="Courier" charset="0"/>
              </a:rPr>
              <a:t> thickness (mm)",</a:t>
            </a:r>
          </a:p>
          <a:p>
            <a:r>
              <a:rPr lang="en-US" dirty="0">
                <a:solidFill>
                  <a:srgbClr val="4F81BD"/>
                </a:solidFill>
                <a:latin typeface="Lucida Console" panose="020B0609040504020204" pitchFamily="49" charset="0"/>
                <a:ea typeface="Courier" charset="0"/>
                <a:cs typeface="Courier" charset="0"/>
              </a:rPr>
              <a:t>         col="white")</a:t>
            </a:r>
          </a:p>
          <a:p>
            <a:endParaRPr lang="en-US" dirty="0">
              <a:solidFill>
                <a:srgbClr val="4F81BD"/>
              </a:solidFill>
              <a:latin typeface="Lucida Console" panose="020B0609040504020204" pitchFamily="49" charset="0"/>
              <a:ea typeface="Courier" charset="0"/>
              <a:cs typeface="Courier" charset="0"/>
            </a:endParaRPr>
          </a:p>
        </p:txBody>
      </p:sp>
      <p:sp>
        <p:nvSpPr>
          <p:cNvPr id="4" name="Title 3"/>
          <p:cNvSpPr>
            <a:spLocks noGrp="1"/>
          </p:cNvSpPr>
          <p:nvPr>
            <p:ph type="ctrTitle"/>
          </p:nvPr>
        </p:nvSpPr>
        <p:spPr>
          <a:xfrm>
            <a:off x="258501" y="344402"/>
            <a:ext cx="7943178" cy="387798"/>
          </a:xfrm>
        </p:spPr>
        <p:txBody>
          <a:bodyPr/>
          <a:lstStyle/>
          <a:p>
            <a:r>
              <a:rPr lang="en-US" sz="2800" dirty="0"/>
              <a:t>Boxplot: data and plotting code</a:t>
            </a:r>
          </a:p>
        </p:txBody>
      </p:sp>
      <p:pic>
        <p:nvPicPr>
          <p:cNvPr id="5" name="Picture 4"/>
          <p:cNvPicPr>
            <a:picLocks noChangeAspect="1"/>
          </p:cNvPicPr>
          <p:nvPr/>
        </p:nvPicPr>
        <p:blipFill rotWithShape="1">
          <a:blip r:embed="rId3"/>
          <a:srcRect t="10497" b="13741"/>
          <a:stretch/>
        </p:blipFill>
        <p:spPr>
          <a:xfrm>
            <a:off x="5922043" y="4563290"/>
            <a:ext cx="2837987" cy="2150125"/>
          </a:xfrm>
          <a:prstGeom prst="rect">
            <a:avLst/>
          </a:prstGeom>
        </p:spPr>
      </p:pic>
    </p:spTree>
    <p:extLst>
      <p:ext uri="{BB962C8B-B14F-4D97-AF65-F5344CB8AC3E}">
        <p14:creationId xmlns:p14="http://schemas.microsoft.com/office/powerpoint/2010/main" val="2889388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13" end="1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14" end="1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p:txBody>
          <a:bodyPr/>
          <a:lstStyle/>
          <a:p>
            <a:r>
              <a:rPr lang="en-US" sz="2400" dirty="0"/>
              <a:t>Make separate boxplots for </a:t>
            </a:r>
            <a:r>
              <a:rPr lang="en-US" sz="2400" dirty="0">
                <a:solidFill>
                  <a:srgbClr val="4E81BD"/>
                </a:solidFill>
              </a:rPr>
              <a:t>subgroups</a:t>
            </a:r>
            <a:r>
              <a:rPr lang="en-US" sz="2400" dirty="0"/>
              <a:t> of data</a:t>
            </a:r>
          </a:p>
          <a:p>
            <a:r>
              <a:rPr lang="en-US" sz="2400" dirty="0">
                <a:solidFill>
                  <a:schemeClr val="tx1"/>
                </a:solidFill>
              </a:rPr>
              <a:t>Plot</a:t>
            </a:r>
            <a:r>
              <a:rPr lang="en-US" sz="2400" dirty="0">
                <a:solidFill>
                  <a:srgbClr val="4E81BD"/>
                </a:solidFill>
              </a:rPr>
              <a:t> individual data points </a:t>
            </a:r>
            <a:r>
              <a:rPr lang="en-US" sz="2400" dirty="0"/>
              <a:t>as an overlay of the boxplots.</a:t>
            </a:r>
          </a:p>
          <a:p>
            <a:endParaRPr lang="en-US" sz="2400" dirty="0"/>
          </a:p>
        </p:txBody>
      </p:sp>
      <p:sp>
        <p:nvSpPr>
          <p:cNvPr id="3" name="Titre 2"/>
          <p:cNvSpPr>
            <a:spLocks noGrp="1"/>
          </p:cNvSpPr>
          <p:nvPr>
            <p:ph type="ctrTitle"/>
          </p:nvPr>
        </p:nvSpPr>
        <p:spPr>
          <a:xfrm>
            <a:off x="258501" y="344402"/>
            <a:ext cx="8397126" cy="387798"/>
          </a:xfrm>
        </p:spPr>
        <p:txBody>
          <a:bodyPr/>
          <a:lstStyle/>
          <a:p>
            <a:r>
              <a:rPr lang="en-US" sz="2800"/>
              <a:t>More boxplots</a:t>
            </a:r>
            <a:endParaRPr lang="en-US" sz="2800" dirty="0"/>
          </a:p>
        </p:txBody>
      </p:sp>
      <p:pic>
        <p:nvPicPr>
          <p:cNvPr id="6" name="Picture 5"/>
          <p:cNvPicPr>
            <a:picLocks noChangeAspect="1"/>
          </p:cNvPicPr>
          <p:nvPr/>
        </p:nvPicPr>
        <p:blipFill>
          <a:blip r:embed="rId3"/>
          <a:stretch>
            <a:fillRect/>
          </a:stretch>
        </p:blipFill>
        <p:spPr>
          <a:xfrm>
            <a:off x="929994" y="1953912"/>
            <a:ext cx="6841548" cy="4192861"/>
          </a:xfrm>
          <a:prstGeom prst="rect">
            <a:avLst/>
          </a:prstGeom>
        </p:spPr>
      </p:pic>
      <p:sp>
        <p:nvSpPr>
          <p:cNvPr id="4" name="Rectangle 3"/>
          <p:cNvSpPr/>
          <p:nvPr/>
        </p:nvSpPr>
        <p:spPr>
          <a:xfrm>
            <a:off x="929994" y="6362806"/>
            <a:ext cx="6471121" cy="369332"/>
          </a:xfrm>
          <a:prstGeom prst="rect">
            <a:avLst/>
          </a:prstGeom>
        </p:spPr>
        <p:txBody>
          <a:bodyPr wrap="square">
            <a:spAutoFit/>
          </a:bodyPr>
          <a:lstStyle/>
          <a:p>
            <a:r>
              <a:rPr lang="en-US" dirty="0">
                <a:solidFill>
                  <a:srgbClr val="C00000"/>
                </a:solidFill>
                <a:latin typeface="+mj-lt"/>
                <a:ea typeface="Courier" charset="0"/>
                <a:cs typeface="Courier" charset="0"/>
              </a:rPr>
              <a:t>status: </a:t>
            </a:r>
            <a:r>
              <a:rPr lang="fr-FR" dirty="0">
                <a:solidFill>
                  <a:srgbClr val="C00000"/>
                </a:solidFill>
                <a:latin typeface="+mj-lt"/>
                <a:ea typeface="Courier" charset="0"/>
                <a:cs typeface="Courier" charset="0"/>
              </a:rPr>
              <a:t>1 </a:t>
            </a:r>
            <a:r>
              <a:rPr lang="fr-FR" dirty="0" err="1">
                <a:solidFill>
                  <a:srgbClr val="C00000"/>
                </a:solidFill>
                <a:latin typeface="+mj-lt"/>
                <a:ea typeface="Courier" charset="0"/>
                <a:cs typeface="Courier" charset="0"/>
              </a:rPr>
              <a:t>died</a:t>
            </a:r>
            <a:r>
              <a:rPr lang="fr-FR" dirty="0">
                <a:solidFill>
                  <a:srgbClr val="C00000"/>
                </a:solidFill>
                <a:latin typeface="+mj-lt"/>
                <a:ea typeface="Courier" charset="0"/>
                <a:cs typeface="Courier" charset="0"/>
              </a:rPr>
              <a:t> </a:t>
            </a:r>
            <a:r>
              <a:rPr lang="fr-FR" dirty="0" err="1">
                <a:solidFill>
                  <a:srgbClr val="C00000"/>
                </a:solidFill>
                <a:latin typeface="+mj-lt"/>
                <a:ea typeface="Courier" charset="0"/>
                <a:cs typeface="Courier" charset="0"/>
              </a:rPr>
              <a:t>from</a:t>
            </a:r>
            <a:r>
              <a:rPr lang="fr-FR" dirty="0">
                <a:solidFill>
                  <a:srgbClr val="C00000"/>
                </a:solidFill>
                <a:latin typeface="+mj-lt"/>
                <a:ea typeface="Courier" charset="0"/>
                <a:cs typeface="Courier" charset="0"/>
              </a:rPr>
              <a:t> </a:t>
            </a:r>
            <a:r>
              <a:rPr lang="fr-FR" dirty="0" err="1">
                <a:solidFill>
                  <a:srgbClr val="C00000"/>
                </a:solidFill>
                <a:latin typeface="+mj-lt"/>
                <a:ea typeface="Courier" charset="0"/>
                <a:cs typeface="Courier" charset="0"/>
              </a:rPr>
              <a:t>melanoma</a:t>
            </a:r>
            <a:r>
              <a:rPr lang="fr-FR" dirty="0">
                <a:solidFill>
                  <a:srgbClr val="C00000"/>
                </a:solidFill>
                <a:latin typeface="+mj-lt"/>
                <a:ea typeface="Courier" charset="0"/>
                <a:cs typeface="Courier" charset="0"/>
              </a:rPr>
              <a:t>, 2 alive, 3 </a:t>
            </a:r>
            <a:r>
              <a:rPr lang="fr-FR" dirty="0" err="1">
                <a:solidFill>
                  <a:srgbClr val="C00000"/>
                </a:solidFill>
                <a:latin typeface="+mj-lt"/>
                <a:ea typeface="Courier" charset="0"/>
                <a:cs typeface="Courier" charset="0"/>
              </a:rPr>
              <a:t>dead</a:t>
            </a:r>
            <a:r>
              <a:rPr lang="fr-FR" dirty="0">
                <a:solidFill>
                  <a:srgbClr val="C00000"/>
                </a:solidFill>
                <a:latin typeface="+mj-lt"/>
                <a:ea typeface="Courier" charset="0"/>
                <a:cs typeface="Courier" charset="0"/>
              </a:rPr>
              <a:t> </a:t>
            </a:r>
            <a:r>
              <a:rPr lang="fr-FR" dirty="0" err="1">
                <a:solidFill>
                  <a:srgbClr val="C00000"/>
                </a:solidFill>
                <a:latin typeface="+mj-lt"/>
                <a:ea typeface="Courier" charset="0"/>
                <a:cs typeface="Courier" charset="0"/>
              </a:rPr>
              <a:t>from</a:t>
            </a:r>
            <a:r>
              <a:rPr lang="fr-FR" dirty="0">
                <a:solidFill>
                  <a:srgbClr val="C00000"/>
                </a:solidFill>
                <a:latin typeface="+mj-lt"/>
                <a:ea typeface="Courier" charset="0"/>
                <a:cs typeface="Courier" charset="0"/>
              </a:rPr>
              <a:t> </a:t>
            </a:r>
            <a:r>
              <a:rPr lang="fr-FR" dirty="0" err="1">
                <a:solidFill>
                  <a:srgbClr val="C00000"/>
                </a:solidFill>
                <a:latin typeface="+mj-lt"/>
                <a:ea typeface="Courier" charset="0"/>
                <a:cs typeface="Courier" charset="0"/>
              </a:rPr>
              <a:t>other</a:t>
            </a:r>
            <a:r>
              <a:rPr lang="fr-FR" dirty="0">
                <a:solidFill>
                  <a:srgbClr val="C00000"/>
                </a:solidFill>
                <a:latin typeface="+mj-lt"/>
                <a:ea typeface="Courier" charset="0"/>
                <a:cs typeface="Courier" charset="0"/>
              </a:rPr>
              <a:t> causes</a:t>
            </a:r>
            <a:endParaRPr lang="en-US" dirty="0">
              <a:solidFill>
                <a:srgbClr val="C00000"/>
              </a:solidFill>
              <a:latin typeface="+mj-lt"/>
              <a:ea typeface="Courier" charset="0"/>
              <a:cs typeface="Courier" charset="0"/>
            </a:endParaRPr>
          </a:p>
        </p:txBody>
      </p:sp>
    </p:spTree>
    <p:extLst>
      <p:ext uri="{BB962C8B-B14F-4D97-AF65-F5344CB8AC3E}">
        <p14:creationId xmlns:p14="http://schemas.microsoft.com/office/powerpoint/2010/main" val="2426414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ctrTitle"/>
          </p:nvPr>
        </p:nvSpPr>
        <p:spPr>
          <a:xfrm>
            <a:off x="258501" y="344402"/>
            <a:ext cx="7943178" cy="387798"/>
          </a:xfrm>
        </p:spPr>
        <p:txBody>
          <a:bodyPr/>
          <a:lstStyle/>
          <a:p>
            <a:r>
              <a:rPr lang="en-US" sz="2800" dirty="0"/>
              <a:t>More boxplots: data preparation</a:t>
            </a:r>
          </a:p>
        </p:txBody>
      </p:sp>
      <p:grpSp>
        <p:nvGrpSpPr>
          <p:cNvPr id="4" name="Group 3"/>
          <p:cNvGrpSpPr/>
          <p:nvPr/>
        </p:nvGrpSpPr>
        <p:grpSpPr>
          <a:xfrm>
            <a:off x="330832" y="1228360"/>
            <a:ext cx="8670300" cy="4247317"/>
            <a:chOff x="330832" y="1228360"/>
            <a:chExt cx="8670300" cy="4247317"/>
          </a:xfrm>
        </p:grpSpPr>
        <p:sp>
          <p:nvSpPr>
            <p:cNvPr id="7" name="ZoneTexte 6"/>
            <p:cNvSpPr txBox="1"/>
            <p:nvPr/>
          </p:nvSpPr>
          <p:spPr>
            <a:xfrm>
              <a:off x="330832" y="1228360"/>
              <a:ext cx="8670300" cy="4247317"/>
            </a:xfrm>
            <a:prstGeom prst="rect">
              <a:avLst/>
            </a:prstGeom>
            <a:noFill/>
          </p:spPr>
          <p:txBody>
            <a:bodyPr wrap="square" rtlCol="0">
              <a:spAutoFit/>
            </a:bodyPr>
            <a:lstStyle/>
            <a:p>
              <a:endParaRPr lang="en-US" dirty="0">
                <a:latin typeface="Lucida Console" panose="020B0609040504020204" pitchFamily="49" charset="0"/>
                <a:ea typeface="Courier" charset="0"/>
                <a:cs typeface="Courier" charset="0"/>
              </a:endParaRPr>
            </a:p>
            <a:p>
              <a:r>
                <a:rPr lang="fr-FR" dirty="0">
                  <a:solidFill>
                    <a:schemeClr val="accent3">
                      <a:lumMod val="50000"/>
                    </a:schemeClr>
                  </a:solidFill>
                  <a:latin typeface="Lucida Console" panose="020B0609040504020204" pitchFamily="49" charset="0"/>
                  <a:ea typeface="Courier" charset="0"/>
                  <a:cs typeface="Courier" charset="0"/>
                </a:rPr>
                <a:t>#check if the </a:t>
              </a:r>
              <a:r>
                <a:rPr lang="fr-FR" dirty="0" err="1">
                  <a:solidFill>
                    <a:schemeClr val="accent3">
                      <a:lumMod val="50000"/>
                    </a:schemeClr>
                  </a:solidFill>
                  <a:latin typeface="Lucida Console" panose="020B0609040504020204" pitchFamily="49" charset="0"/>
                  <a:ea typeface="Courier" charset="0"/>
                  <a:cs typeface="Courier" charset="0"/>
                </a:rPr>
                <a:t>grouping</a:t>
              </a:r>
              <a:r>
                <a:rPr lang="fr-FR" dirty="0">
                  <a:solidFill>
                    <a:schemeClr val="accent3">
                      <a:lumMod val="50000"/>
                    </a:schemeClr>
                  </a:solidFill>
                  <a:latin typeface="Lucida Console" panose="020B0609040504020204" pitchFamily="49" charset="0"/>
                  <a:ea typeface="Courier" charset="0"/>
                  <a:cs typeface="Courier" charset="0"/>
                </a:rPr>
                <a:t> variable </a:t>
              </a:r>
              <a:r>
                <a:rPr lang="fr-FR" dirty="0" err="1">
                  <a:solidFill>
                    <a:schemeClr val="accent3">
                      <a:lumMod val="50000"/>
                    </a:schemeClr>
                  </a:solidFill>
                  <a:latin typeface="Lucida Console" panose="020B0609040504020204" pitchFamily="49" charset="0"/>
                  <a:ea typeface="Courier" charset="0"/>
                  <a:cs typeface="Courier" charset="0"/>
                </a:rPr>
                <a:t>is</a:t>
              </a:r>
              <a:r>
                <a:rPr lang="fr-FR" dirty="0">
                  <a:solidFill>
                    <a:schemeClr val="accent3">
                      <a:lumMod val="50000"/>
                    </a:schemeClr>
                  </a:solidFill>
                  <a:latin typeface="Lucida Console" panose="020B0609040504020204" pitchFamily="49" charset="0"/>
                  <a:ea typeface="Courier" charset="0"/>
                  <a:cs typeface="Courier" charset="0"/>
                </a:rPr>
                <a:t> a factor (</a:t>
              </a:r>
              <a:r>
                <a:rPr lang="fr-FR" dirty="0" err="1">
                  <a:solidFill>
                    <a:schemeClr val="accent3">
                      <a:lumMod val="50000"/>
                    </a:schemeClr>
                  </a:solidFill>
                  <a:latin typeface="Lucida Console" panose="020B0609040504020204" pitchFamily="49" charset="0"/>
                  <a:ea typeface="Courier" charset="0"/>
                  <a:cs typeface="Courier" charset="0"/>
                </a:rPr>
                <a:t>it</a:t>
              </a:r>
              <a:r>
                <a:rPr lang="fr-FR" dirty="0">
                  <a:solidFill>
                    <a:schemeClr val="accent3">
                      <a:lumMod val="50000"/>
                    </a:schemeClr>
                  </a:solidFill>
                  <a:latin typeface="Lucida Console" panose="020B0609040504020204" pitchFamily="49" charset="0"/>
                  <a:ea typeface="Courier" charset="0"/>
                  <a:cs typeface="Courier" charset="0"/>
                </a:rPr>
                <a:t> </a:t>
              </a:r>
              <a:r>
                <a:rPr lang="fr-FR" dirty="0" err="1">
                  <a:solidFill>
                    <a:schemeClr val="accent3">
                      <a:lumMod val="50000"/>
                    </a:schemeClr>
                  </a:solidFill>
                  <a:latin typeface="Lucida Console" panose="020B0609040504020204" pitchFamily="49" charset="0"/>
                  <a:ea typeface="Courier" charset="0"/>
                  <a:cs typeface="Courier" charset="0"/>
                </a:rPr>
                <a:t>is</a:t>
              </a:r>
              <a:r>
                <a:rPr lang="fr-FR" dirty="0">
                  <a:solidFill>
                    <a:schemeClr val="accent3">
                      <a:lumMod val="50000"/>
                    </a:schemeClr>
                  </a:solidFill>
                  <a:latin typeface="Lucida Console" panose="020B0609040504020204" pitchFamily="49" charset="0"/>
                  <a:ea typeface="Courier" charset="0"/>
                  <a:cs typeface="Courier" charset="0"/>
                </a:rPr>
                <a:t> not!)</a:t>
              </a:r>
              <a:endParaRPr lang="en-US" dirty="0">
                <a:latin typeface="Lucida Console" panose="020B0609040504020204" pitchFamily="49" charset="0"/>
                <a:ea typeface="Courier" charset="0"/>
                <a:cs typeface="Courier" charset="0"/>
              </a:endParaRPr>
            </a:p>
            <a:p>
              <a:r>
                <a:rPr lang="en-US" dirty="0">
                  <a:solidFill>
                    <a:srgbClr val="4F81BD"/>
                  </a:solidFill>
                  <a:latin typeface="Lucida Console" panose="020B0609040504020204" pitchFamily="49" charset="0"/>
                  <a:ea typeface="Courier" charset="0"/>
                  <a:cs typeface="Courier" charset="0"/>
                </a:rPr>
                <a:t>&gt;</a:t>
              </a:r>
              <a:r>
                <a:rPr lang="en-US" dirty="0" err="1">
                  <a:solidFill>
                    <a:srgbClr val="4F81BD"/>
                  </a:solidFill>
                  <a:latin typeface="Lucida Console" panose="020B0609040504020204" pitchFamily="49" charset="0"/>
                  <a:ea typeface="Courier" charset="0"/>
                  <a:cs typeface="Courier" charset="0"/>
                </a:rPr>
                <a:t>str</a:t>
              </a:r>
              <a:r>
                <a:rPr lang="en-US" dirty="0">
                  <a:solidFill>
                    <a:srgbClr val="4F81BD"/>
                  </a:solidFill>
                  <a:latin typeface="Lucida Console" panose="020B0609040504020204" pitchFamily="49" charset="0"/>
                  <a:ea typeface="Courier" charset="0"/>
                  <a:cs typeface="Courier" charset="0"/>
                </a:rPr>
                <a:t>(Melanoma)</a:t>
              </a:r>
              <a:endParaRPr lang="en-US" dirty="0">
                <a:latin typeface="Lucida Console" panose="020B0609040504020204" pitchFamily="49" charset="0"/>
                <a:ea typeface="Courier" charset="0"/>
                <a:cs typeface="Courier" charset="0"/>
              </a:endParaRPr>
            </a:p>
            <a:p>
              <a:r>
                <a:rPr lang="en-US" dirty="0">
                  <a:latin typeface="Lucida Console" panose="020B0609040504020204" pitchFamily="49" charset="0"/>
                  <a:ea typeface="Courier" charset="0"/>
                  <a:cs typeface="Courier" charset="0"/>
                </a:rPr>
                <a:t>'</a:t>
              </a:r>
              <a:r>
                <a:rPr lang="en-US" dirty="0" err="1">
                  <a:latin typeface="Lucida Console" panose="020B0609040504020204" pitchFamily="49" charset="0"/>
                  <a:ea typeface="Courier" charset="0"/>
                  <a:cs typeface="Courier" charset="0"/>
                </a:rPr>
                <a:t>data.frame</a:t>
              </a:r>
              <a:r>
                <a:rPr lang="en-US" dirty="0">
                  <a:latin typeface="Lucida Console" panose="020B0609040504020204" pitchFamily="49" charset="0"/>
                  <a:ea typeface="Courier" charset="0"/>
                  <a:cs typeface="Courier" charset="0"/>
                </a:rPr>
                <a:t>':	205 obs. of  10 variables:</a:t>
              </a:r>
            </a:p>
            <a:p>
              <a:r>
                <a:rPr lang="en-US" dirty="0">
                  <a:latin typeface="Lucida Console" panose="020B0609040504020204" pitchFamily="49" charset="0"/>
                  <a:ea typeface="Courier" charset="0"/>
                  <a:cs typeface="Courier" charset="0"/>
                </a:rPr>
                <a:t> $ time     : </a:t>
              </a:r>
              <a:r>
                <a:rPr lang="en-US" dirty="0" err="1">
                  <a:latin typeface="Lucida Console" panose="020B0609040504020204" pitchFamily="49" charset="0"/>
                  <a:ea typeface="Courier" charset="0"/>
                  <a:cs typeface="Courier" charset="0"/>
                </a:rPr>
                <a:t>int</a:t>
              </a:r>
              <a:r>
                <a:rPr lang="en-US" dirty="0">
                  <a:latin typeface="Lucida Console" panose="020B0609040504020204" pitchFamily="49" charset="0"/>
                  <a:ea typeface="Courier" charset="0"/>
                  <a:cs typeface="Courier" charset="0"/>
                </a:rPr>
                <a:t>  10 30 35 99 185 204 210 232 232 279 ...</a:t>
              </a:r>
            </a:p>
            <a:p>
              <a:r>
                <a:rPr lang="en-US" dirty="0">
                  <a:latin typeface="Lucida Console" panose="020B0609040504020204" pitchFamily="49" charset="0"/>
                  <a:ea typeface="Courier" charset="0"/>
                  <a:cs typeface="Courier" charset="0"/>
                </a:rPr>
                <a:t> </a:t>
              </a:r>
              <a:r>
                <a:rPr lang="en-US" dirty="0">
                  <a:solidFill>
                    <a:srgbClr val="C00000"/>
                  </a:solidFill>
                  <a:latin typeface="Lucida Console" panose="020B0609040504020204" pitchFamily="49" charset="0"/>
                  <a:ea typeface="Courier" charset="0"/>
                  <a:cs typeface="Courier" charset="0"/>
                </a:rPr>
                <a:t>$ status   </a:t>
              </a:r>
              <a:r>
                <a:rPr lang="en-US" dirty="0">
                  <a:latin typeface="Lucida Console" panose="020B0609040504020204" pitchFamily="49" charset="0"/>
                  <a:ea typeface="Courier" charset="0"/>
                  <a:cs typeface="Courier" charset="0"/>
                </a:rPr>
                <a:t>: </a:t>
              </a:r>
              <a:r>
                <a:rPr lang="en-US" dirty="0" err="1">
                  <a:solidFill>
                    <a:srgbClr val="C00000"/>
                  </a:solidFill>
                  <a:latin typeface="Lucida Console" panose="020B0609040504020204" pitchFamily="49" charset="0"/>
                  <a:ea typeface="Courier" charset="0"/>
                  <a:cs typeface="Courier" charset="0"/>
                </a:rPr>
                <a:t>int</a:t>
              </a:r>
              <a:r>
                <a:rPr lang="en-US" dirty="0">
                  <a:latin typeface="Lucida Console" panose="020B0609040504020204" pitchFamily="49" charset="0"/>
                  <a:ea typeface="Courier" charset="0"/>
                  <a:cs typeface="Courier" charset="0"/>
                </a:rPr>
                <a:t>  3 3 2 3 1 1 1 3 1 1 ...</a:t>
              </a:r>
            </a:p>
            <a:p>
              <a:r>
                <a:rPr lang="en-US" dirty="0">
                  <a:latin typeface="Lucida Console" panose="020B0609040504020204" pitchFamily="49" charset="0"/>
                  <a:ea typeface="Courier" charset="0"/>
                  <a:cs typeface="Courier" charset="0"/>
                </a:rPr>
                <a:t> $ sex      : </a:t>
              </a:r>
              <a:r>
                <a:rPr lang="en-US" dirty="0" err="1">
                  <a:latin typeface="Lucida Console" panose="020B0609040504020204" pitchFamily="49" charset="0"/>
                  <a:ea typeface="Courier" charset="0"/>
                  <a:cs typeface="Courier" charset="0"/>
                </a:rPr>
                <a:t>int</a:t>
              </a:r>
              <a:r>
                <a:rPr lang="en-US" dirty="0">
                  <a:latin typeface="Lucida Console" panose="020B0609040504020204" pitchFamily="49" charset="0"/>
                  <a:ea typeface="Courier" charset="0"/>
                  <a:cs typeface="Courier" charset="0"/>
                </a:rPr>
                <a:t>  1 1 1 0 1 1 1 0 1 0 ...</a:t>
              </a:r>
            </a:p>
            <a:p>
              <a:r>
                <a:rPr lang="en-US" dirty="0">
                  <a:latin typeface="Lucida Console" panose="020B0609040504020204" pitchFamily="49" charset="0"/>
                  <a:ea typeface="Courier" charset="0"/>
                  <a:cs typeface="Courier" charset="0"/>
                </a:rPr>
                <a:t> $ age      : </a:t>
              </a:r>
              <a:r>
                <a:rPr lang="en-US" dirty="0" err="1">
                  <a:latin typeface="Lucida Console" panose="020B0609040504020204" pitchFamily="49" charset="0"/>
                  <a:ea typeface="Courier" charset="0"/>
                  <a:cs typeface="Courier" charset="0"/>
                </a:rPr>
                <a:t>int</a:t>
              </a:r>
              <a:r>
                <a:rPr lang="en-US" dirty="0">
                  <a:latin typeface="Lucida Console" panose="020B0609040504020204" pitchFamily="49" charset="0"/>
                  <a:ea typeface="Courier" charset="0"/>
                  <a:cs typeface="Courier" charset="0"/>
                </a:rPr>
                <a:t>  76 56 41 71 52 28 77 60 49 68 ...</a:t>
              </a:r>
            </a:p>
            <a:p>
              <a:r>
                <a:rPr lang="en-US" dirty="0">
                  <a:latin typeface="Lucida Console" panose="020B0609040504020204" pitchFamily="49" charset="0"/>
                  <a:ea typeface="Courier" charset="0"/>
                  <a:cs typeface="Courier" charset="0"/>
                </a:rPr>
                <a:t> $ year     : </a:t>
              </a:r>
              <a:r>
                <a:rPr lang="en-US" dirty="0" err="1">
                  <a:latin typeface="Lucida Console" panose="020B0609040504020204" pitchFamily="49" charset="0"/>
                  <a:ea typeface="Courier" charset="0"/>
                  <a:cs typeface="Courier" charset="0"/>
                </a:rPr>
                <a:t>int</a:t>
              </a:r>
              <a:r>
                <a:rPr lang="en-US" dirty="0">
                  <a:latin typeface="Lucida Console" panose="020B0609040504020204" pitchFamily="49" charset="0"/>
                  <a:ea typeface="Courier" charset="0"/>
                  <a:cs typeface="Courier" charset="0"/>
                </a:rPr>
                <a:t>  1972 1968 1977 1968 1965 1971 1972 1974 </a:t>
              </a:r>
            </a:p>
            <a:p>
              <a:r>
                <a:rPr lang="en-US" dirty="0">
                  <a:latin typeface="Lucida Console" panose="020B0609040504020204" pitchFamily="49" charset="0"/>
                  <a:ea typeface="Courier" charset="0"/>
                  <a:cs typeface="Courier" charset="0"/>
                </a:rPr>
                <a:t> $ thickness: </a:t>
              </a:r>
              <a:r>
                <a:rPr lang="en-US" dirty="0" err="1">
                  <a:latin typeface="Lucida Console" panose="020B0609040504020204" pitchFamily="49" charset="0"/>
                  <a:ea typeface="Courier" charset="0"/>
                  <a:cs typeface="Courier" charset="0"/>
                </a:rPr>
                <a:t>num</a:t>
              </a:r>
              <a:r>
                <a:rPr lang="en-US" dirty="0">
                  <a:latin typeface="Lucida Console" panose="020B0609040504020204" pitchFamily="49" charset="0"/>
                  <a:ea typeface="Courier" charset="0"/>
                  <a:cs typeface="Courier" charset="0"/>
                </a:rPr>
                <a:t>  6.76 0.65 1.34 2.9 12.08 ...</a:t>
              </a:r>
            </a:p>
            <a:p>
              <a:r>
                <a:rPr lang="en-US" dirty="0">
                  <a:latin typeface="Lucida Console" panose="020B0609040504020204" pitchFamily="49" charset="0"/>
                  <a:ea typeface="Courier" charset="0"/>
                  <a:cs typeface="Courier" charset="0"/>
                </a:rPr>
                <a:t> $ ulcer    : </a:t>
              </a:r>
              <a:r>
                <a:rPr lang="en-US" dirty="0" err="1">
                  <a:latin typeface="Lucida Console" panose="020B0609040504020204" pitchFamily="49" charset="0"/>
                  <a:ea typeface="Courier" charset="0"/>
                  <a:cs typeface="Courier" charset="0"/>
                </a:rPr>
                <a:t>int</a:t>
              </a:r>
              <a:r>
                <a:rPr lang="en-US" dirty="0">
                  <a:latin typeface="Lucida Console" panose="020B0609040504020204" pitchFamily="49" charset="0"/>
                  <a:ea typeface="Courier" charset="0"/>
                  <a:cs typeface="Courier" charset="0"/>
                </a:rPr>
                <a:t>  1 0 0 0 1 1 1 1 1 1</a:t>
              </a:r>
            </a:p>
            <a:p>
              <a:endParaRPr lang="en-US" dirty="0">
                <a:latin typeface="Lucida Console" panose="020B0609040504020204" pitchFamily="49" charset="0"/>
                <a:ea typeface="Courier" charset="0"/>
                <a:cs typeface="Courier" charset="0"/>
              </a:endParaRPr>
            </a:p>
            <a:p>
              <a:endParaRPr lang="en-US" dirty="0">
                <a:latin typeface="Lucida Console" panose="020B0609040504020204" pitchFamily="49" charset="0"/>
                <a:ea typeface="Courier" charset="0"/>
                <a:cs typeface="Courier" charset="0"/>
              </a:endParaRPr>
            </a:p>
            <a:p>
              <a:r>
                <a:rPr lang="fr-FR" dirty="0">
                  <a:solidFill>
                    <a:schemeClr val="accent3">
                      <a:lumMod val="50000"/>
                    </a:schemeClr>
                  </a:solidFill>
                  <a:latin typeface="Lucida Console" panose="020B0609040504020204" pitchFamily="49" charset="0"/>
                  <a:ea typeface="Courier" charset="0"/>
                  <a:cs typeface="Courier" charset="0"/>
                </a:rPr>
                <a:t>#</a:t>
              </a:r>
              <a:r>
                <a:rPr lang="fr-FR" dirty="0" err="1">
                  <a:solidFill>
                    <a:schemeClr val="accent3">
                      <a:lumMod val="50000"/>
                    </a:schemeClr>
                  </a:solidFill>
                  <a:latin typeface="Lucida Console" panose="020B0609040504020204" pitchFamily="49" charset="0"/>
                  <a:ea typeface="Courier" charset="0"/>
                  <a:cs typeface="Courier" charset="0"/>
                </a:rPr>
                <a:t>coerce</a:t>
              </a:r>
              <a:r>
                <a:rPr lang="fr-FR" dirty="0">
                  <a:solidFill>
                    <a:schemeClr val="accent3">
                      <a:lumMod val="50000"/>
                    </a:schemeClr>
                  </a:solidFill>
                  <a:latin typeface="Lucida Console" panose="020B0609040504020204" pitchFamily="49" charset="0"/>
                  <a:ea typeface="Courier" charset="0"/>
                  <a:cs typeface="Courier" charset="0"/>
                </a:rPr>
                <a:t> the </a:t>
              </a:r>
              <a:r>
                <a:rPr lang="fr-FR" dirty="0" err="1">
                  <a:solidFill>
                    <a:schemeClr val="accent3">
                      <a:lumMod val="50000"/>
                    </a:schemeClr>
                  </a:solidFill>
                  <a:latin typeface="Lucida Console" panose="020B0609040504020204" pitchFamily="49" charset="0"/>
                  <a:ea typeface="Courier" charset="0"/>
                  <a:cs typeface="Courier" charset="0"/>
                </a:rPr>
                <a:t>grouping</a:t>
              </a:r>
              <a:r>
                <a:rPr lang="fr-FR" dirty="0">
                  <a:solidFill>
                    <a:schemeClr val="accent3">
                      <a:lumMod val="50000"/>
                    </a:schemeClr>
                  </a:solidFill>
                  <a:latin typeface="Lucida Console" panose="020B0609040504020204" pitchFamily="49" charset="0"/>
                  <a:ea typeface="Courier" charset="0"/>
                  <a:cs typeface="Courier" charset="0"/>
                </a:rPr>
                <a:t> variable to factor</a:t>
              </a:r>
              <a:endParaRPr lang="en-US" dirty="0">
                <a:latin typeface="Lucida Console" panose="020B0609040504020204" pitchFamily="49" charset="0"/>
                <a:ea typeface="Courier" charset="0"/>
                <a:cs typeface="Courier" charset="0"/>
              </a:endParaRPr>
            </a:p>
            <a:p>
              <a:r>
                <a:rPr lang="en-US" dirty="0">
                  <a:solidFill>
                    <a:srgbClr val="4F81BD"/>
                  </a:solidFill>
                  <a:latin typeface="Lucida Console" panose="020B0609040504020204" pitchFamily="49" charset="0"/>
                  <a:ea typeface="Courier" charset="0"/>
                  <a:cs typeface="Courier" charset="0"/>
                </a:rPr>
                <a:t>&gt;</a:t>
              </a:r>
              <a:r>
                <a:rPr lang="en-US" dirty="0" err="1">
                  <a:solidFill>
                    <a:srgbClr val="4F81BD"/>
                  </a:solidFill>
                  <a:latin typeface="Lucida Console" panose="020B0609040504020204" pitchFamily="49" charset="0"/>
                  <a:ea typeface="Courier" charset="0"/>
                  <a:cs typeface="Courier" charset="0"/>
                </a:rPr>
                <a:t>Melanoma$status</a:t>
              </a:r>
              <a:r>
                <a:rPr lang="en-US" dirty="0">
                  <a:solidFill>
                    <a:srgbClr val="4F81BD"/>
                  </a:solidFill>
                  <a:latin typeface="Lucida Console" panose="020B0609040504020204" pitchFamily="49" charset="0"/>
                  <a:ea typeface="Courier" charset="0"/>
                  <a:cs typeface="Courier" charset="0"/>
                </a:rPr>
                <a:t> &lt;- factor(</a:t>
              </a:r>
              <a:r>
                <a:rPr lang="en-US" dirty="0" err="1">
                  <a:solidFill>
                    <a:srgbClr val="4F81BD"/>
                  </a:solidFill>
                  <a:latin typeface="Lucida Console" panose="020B0609040504020204" pitchFamily="49" charset="0"/>
                  <a:ea typeface="Courier" charset="0"/>
                  <a:cs typeface="Courier" charset="0"/>
                </a:rPr>
                <a:t>Melanoma$status</a:t>
              </a:r>
              <a:r>
                <a:rPr lang="en-US" dirty="0">
                  <a:solidFill>
                    <a:srgbClr val="4F81BD"/>
                  </a:solidFill>
                  <a:latin typeface="Lucida Console" panose="020B0609040504020204" pitchFamily="49" charset="0"/>
                  <a:ea typeface="Courier" charset="0"/>
                  <a:cs typeface="Courier" charset="0"/>
                </a:rPr>
                <a:t>)</a:t>
              </a:r>
            </a:p>
          </p:txBody>
        </p:sp>
        <p:sp>
          <p:nvSpPr>
            <p:cNvPr id="2" name="Oval 1"/>
            <p:cNvSpPr/>
            <p:nvPr/>
          </p:nvSpPr>
          <p:spPr>
            <a:xfrm>
              <a:off x="2287320" y="2655752"/>
              <a:ext cx="526473" cy="277091"/>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2035681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ctrTitle"/>
          </p:nvPr>
        </p:nvSpPr>
        <p:spPr>
          <a:xfrm>
            <a:off x="258501" y="344402"/>
            <a:ext cx="7943178" cy="387798"/>
          </a:xfrm>
        </p:spPr>
        <p:txBody>
          <a:bodyPr/>
          <a:lstStyle/>
          <a:p>
            <a:r>
              <a:rPr lang="en-US" sz="2800" dirty="0"/>
              <a:t>More boxplots: plotting code</a:t>
            </a:r>
          </a:p>
        </p:txBody>
      </p:sp>
      <p:sp>
        <p:nvSpPr>
          <p:cNvPr id="7" name="ZoneTexte 6"/>
          <p:cNvSpPr txBox="1"/>
          <p:nvPr/>
        </p:nvSpPr>
        <p:spPr>
          <a:xfrm>
            <a:off x="323575" y="829217"/>
            <a:ext cx="8670300" cy="5139869"/>
          </a:xfrm>
          <a:prstGeom prst="rect">
            <a:avLst/>
          </a:prstGeom>
          <a:noFill/>
        </p:spPr>
        <p:txBody>
          <a:bodyPr wrap="square" rtlCol="0">
            <a:spAutoFit/>
          </a:bodyPr>
          <a:lstStyle/>
          <a:p>
            <a:r>
              <a:rPr lang="en-US" sz="2000" b="1" dirty="0">
                <a:solidFill>
                  <a:srgbClr val="333333"/>
                </a:solidFill>
                <a:cs typeface="Arial" pitchFamily="34" charset="0"/>
              </a:rPr>
              <a:t>Method 1: Data subsets</a:t>
            </a:r>
          </a:p>
          <a:p>
            <a:r>
              <a:rPr lang="en-US" dirty="0">
                <a:solidFill>
                  <a:srgbClr val="4F81BD"/>
                </a:solidFill>
                <a:latin typeface="Lucida Console" panose="020B0609040504020204" pitchFamily="49" charset="0"/>
                <a:ea typeface="Courier" charset="0"/>
                <a:cs typeface="Courier" charset="0"/>
              </a:rPr>
              <a:t>&gt;boxplot(</a:t>
            </a:r>
            <a:r>
              <a:rPr lang="en-US" dirty="0" err="1">
                <a:solidFill>
                  <a:srgbClr val="4F81BD"/>
                </a:solidFill>
                <a:latin typeface="Lucida Console" panose="020B0609040504020204" pitchFamily="49" charset="0"/>
                <a:ea typeface="Courier" charset="0"/>
                <a:cs typeface="Courier" charset="0"/>
              </a:rPr>
              <a:t>Melanoma$thickness</a:t>
            </a:r>
            <a:r>
              <a:rPr lang="en-US" dirty="0">
                <a:solidFill>
                  <a:srgbClr val="4F81BD"/>
                </a:solidFill>
                <a:latin typeface="Lucida Console" panose="020B0609040504020204" pitchFamily="49" charset="0"/>
                <a:ea typeface="Courier" charset="0"/>
                <a:cs typeface="Courier" charset="0"/>
              </a:rPr>
              <a:t>[</a:t>
            </a:r>
            <a:r>
              <a:rPr lang="en-US" dirty="0" err="1">
                <a:solidFill>
                  <a:srgbClr val="4F81BD"/>
                </a:solidFill>
                <a:latin typeface="Lucida Console" panose="020B0609040504020204" pitchFamily="49" charset="0"/>
                <a:ea typeface="Courier" charset="0"/>
                <a:cs typeface="Courier" charset="0"/>
              </a:rPr>
              <a:t>Melanoma$status</a:t>
            </a:r>
            <a:r>
              <a:rPr lang="en-US" dirty="0">
                <a:solidFill>
                  <a:srgbClr val="4F81BD"/>
                </a:solidFill>
                <a:latin typeface="Lucida Console" panose="020B0609040504020204" pitchFamily="49" charset="0"/>
                <a:ea typeface="Courier" charset="0"/>
                <a:cs typeface="Courier" charset="0"/>
              </a:rPr>
              <a:t>=="1"],</a:t>
            </a:r>
          </a:p>
          <a:p>
            <a:r>
              <a:rPr lang="en-US" dirty="0">
                <a:solidFill>
                  <a:srgbClr val="4F81BD"/>
                </a:solidFill>
                <a:latin typeface="Lucida Console" panose="020B0609040504020204" pitchFamily="49" charset="0"/>
                <a:ea typeface="Courier" charset="0"/>
                <a:cs typeface="Courier" charset="0"/>
              </a:rPr>
              <a:t>         </a:t>
            </a:r>
            <a:r>
              <a:rPr lang="en-US" dirty="0" err="1">
                <a:solidFill>
                  <a:srgbClr val="4F81BD"/>
                </a:solidFill>
                <a:latin typeface="Lucida Console" panose="020B0609040504020204" pitchFamily="49" charset="0"/>
                <a:ea typeface="Courier" charset="0"/>
                <a:cs typeface="Courier" charset="0"/>
              </a:rPr>
              <a:t>Melanoma$thickness</a:t>
            </a:r>
            <a:r>
              <a:rPr lang="en-US" dirty="0">
                <a:solidFill>
                  <a:srgbClr val="4F81BD"/>
                </a:solidFill>
                <a:latin typeface="Lucida Console" panose="020B0609040504020204" pitchFamily="49" charset="0"/>
                <a:ea typeface="Courier" charset="0"/>
                <a:cs typeface="Courier" charset="0"/>
              </a:rPr>
              <a:t>[</a:t>
            </a:r>
            <a:r>
              <a:rPr lang="en-US" dirty="0" err="1">
                <a:solidFill>
                  <a:srgbClr val="4F81BD"/>
                </a:solidFill>
                <a:latin typeface="Lucida Console" panose="020B0609040504020204" pitchFamily="49" charset="0"/>
                <a:ea typeface="Courier" charset="0"/>
                <a:cs typeface="Courier" charset="0"/>
              </a:rPr>
              <a:t>Melanoma$status</a:t>
            </a:r>
            <a:r>
              <a:rPr lang="en-US" dirty="0">
                <a:solidFill>
                  <a:srgbClr val="4F81BD"/>
                </a:solidFill>
                <a:latin typeface="Lucida Console" panose="020B0609040504020204" pitchFamily="49" charset="0"/>
                <a:ea typeface="Courier" charset="0"/>
                <a:cs typeface="Courier" charset="0"/>
              </a:rPr>
              <a:t>=="2"],</a:t>
            </a:r>
          </a:p>
          <a:p>
            <a:r>
              <a:rPr lang="en-US" dirty="0">
                <a:solidFill>
                  <a:srgbClr val="4F81BD"/>
                </a:solidFill>
                <a:latin typeface="Lucida Console" panose="020B0609040504020204" pitchFamily="49" charset="0"/>
                <a:ea typeface="Courier" charset="0"/>
                <a:cs typeface="Courier" charset="0"/>
              </a:rPr>
              <a:t>         </a:t>
            </a:r>
            <a:r>
              <a:rPr lang="en-US" dirty="0" err="1">
                <a:solidFill>
                  <a:srgbClr val="4F81BD"/>
                </a:solidFill>
                <a:latin typeface="Lucida Console" panose="020B0609040504020204" pitchFamily="49" charset="0"/>
                <a:ea typeface="Courier" charset="0"/>
                <a:cs typeface="Courier" charset="0"/>
              </a:rPr>
              <a:t>Melanoma$thickness</a:t>
            </a:r>
            <a:r>
              <a:rPr lang="en-US" dirty="0">
                <a:solidFill>
                  <a:srgbClr val="4F81BD"/>
                </a:solidFill>
                <a:latin typeface="Lucida Console" panose="020B0609040504020204" pitchFamily="49" charset="0"/>
                <a:ea typeface="Courier" charset="0"/>
                <a:cs typeface="Courier" charset="0"/>
              </a:rPr>
              <a:t>[</a:t>
            </a:r>
            <a:r>
              <a:rPr lang="en-US" dirty="0" err="1">
                <a:solidFill>
                  <a:srgbClr val="4F81BD"/>
                </a:solidFill>
                <a:latin typeface="Lucida Console" panose="020B0609040504020204" pitchFamily="49" charset="0"/>
                <a:ea typeface="Courier" charset="0"/>
                <a:cs typeface="Courier" charset="0"/>
              </a:rPr>
              <a:t>Melanoma$status</a:t>
            </a:r>
            <a:r>
              <a:rPr lang="en-US" dirty="0">
                <a:solidFill>
                  <a:srgbClr val="4F81BD"/>
                </a:solidFill>
                <a:latin typeface="Lucida Console" panose="020B0609040504020204" pitchFamily="49" charset="0"/>
                <a:ea typeface="Courier" charset="0"/>
                <a:cs typeface="Courier" charset="0"/>
              </a:rPr>
              <a:t>=="3"],</a:t>
            </a:r>
          </a:p>
          <a:p>
            <a:r>
              <a:rPr lang="en-US" dirty="0">
                <a:solidFill>
                  <a:srgbClr val="4F81BD"/>
                </a:solidFill>
                <a:latin typeface="Lucida Console" panose="020B0609040504020204" pitchFamily="49" charset="0"/>
                <a:ea typeface="Courier" charset="0"/>
                <a:cs typeface="Courier" charset="0"/>
              </a:rPr>
              <a:t>         main="Thickness of melanoma per patient status",</a:t>
            </a:r>
          </a:p>
          <a:p>
            <a:r>
              <a:rPr lang="en-US" dirty="0">
                <a:solidFill>
                  <a:srgbClr val="4F81BD"/>
                </a:solidFill>
                <a:latin typeface="Lucida Console" panose="020B0609040504020204" pitchFamily="49" charset="0"/>
                <a:ea typeface="Courier" charset="0"/>
                <a:cs typeface="Courier" charset="0"/>
              </a:rPr>
              <a:t>         </a:t>
            </a:r>
            <a:r>
              <a:rPr lang="en-US" dirty="0" err="1">
                <a:solidFill>
                  <a:srgbClr val="4F81BD"/>
                </a:solidFill>
                <a:latin typeface="Lucida Console" panose="020B0609040504020204" pitchFamily="49" charset="0"/>
                <a:ea typeface="Courier" charset="0"/>
                <a:cs typeface="Courier" charset="0"/>
              </a:rPr>
              <a:t>xlab</a:t>
            </a:r>
            <a:r>
              <a:rPr lang="en-US" dirty="0">
                <a:solidFill>
                  <a:srgbClr val="4F81BD"/>
                </a:solidFill>
                <a:latin typeface="Lucida Console" panose="020B0609040504020204" pitchFamily="49" charset="0"/>
                <a:ea typeface="Courier" charset="0"/>
                <a:cs typeface="Courier" charset="0"/>
              </a:rPr>
              <a:t>="status", </a:t>
            </a:r>
            <a:r>
              <a:rPr lang="en-US" dirty="0" err="1">
                <a:solidFill>
                  <a:srgbClr val="4F81BD"/>
                </a:solidFill>
                <a:latin typeface="Lucida Console" panose="020B0609040504020204" pitchFamily="49" charset="0"/>
                <a:ea typeface="Courier" charset="0"/>
                <a:cs typeface="Courier" charset="0"/>
              </a:rPr>
              <a:t>ylab</a:t>
            </a:r>
            <a:r>
              <a:rPr lang="en-US" dirty="0">
                <a:solidFill>
                  <a:srgbClr val="4F81BD"/>
                </a:solidFill>
                <a:latin typeface="Lucida Console" panose="020B0609040504020204" pitchFamily="49" charset="0"/>
                <a:ea typeface="Courier" charset="0"/>
                <a:cs typeface="Courier" charset="0"/>
              </a:rPr>
              <a:t>="</a:t>
            </a:r>
            <a:r>
              <a:rPr lang="en-US" dirty="0" err="1">
                <a:solidFill>
                  <a:srgbClr val="4F81BD"/>
                </a:solidFill>
                <a:latin typeface="Lucida Console" panose="020B0609040504020204" pitchFamily="49" charset="0"/>
                <a:ea typeface="Courier" charset="0"/>
                <a:cs typeface="Courier" charset="0"/>
              </a:rPr>
              <a:t>Tumour</a:t>
            </a:r>
            <a:r>
              <a:rPr lang="en-US" dirty="0">
                <a:solidFill>
                  <a:srgbClr val="4F81BD"/>
                </a:solidFill>
                <a:latin typeface="Lucida Console" panose="020B0609040504020204" pitchFamily="49" charset="0"/>
                <a:ea typeface="Courier" charset="0"/>
                <a:cs typeface="Courier" charset="0"/>
              </a:rPr>
              <a:t> thickness",  </a:t>
            </a:r>
          </a:p>
          <a:p>
            <a:r>
              <a:rPr lang="en-US" dirty="0">
                <a:solidFill>
                  <a:srgbClr val="4F81BD"/>
                </a:solidFill>
                <a:latin typeface="Lucida Console" panose="020B0609040504020204" pitchFamily="49" charset="0"/>
                <a:ea typeface="Courier" charset="0"/>
                <a:cs typeface="Courier" charset="0"/>
              </a:rPr>
              <a:t>         names=c("1","2","3")) </a:t>
            </a:r>
          </a:p>
          <a:p>
            <a:endParaRPr lang="en-US" dirty="0">
              <a:solidFill>
                <a:srgbClr val="4F81BD"/>
              </a:solidFill>
              <a:latin typeface="Lucida Console" panose="020B0609040504020204" pitchFamily="49" charset="0"/>
              <a:ea typeface="Courier" charset="0"/>
              <a:cs typeface="Courier" charset="0"/>
            </a:endParaRPr>
          </a:p>
          <a:p>
            <a:pPr defTabSz="457200">
              <a:defRPr/>
            </a:pPr>
            <a:r>
              <a:rPr lang="en-US" dirty="0">
                <a:solidFill>
                  <a:srgbClr val="4F81BD"/>
                </a:solidFill>
                <a:latin typeface="Lucida Console" panose="020B0609040504020204" pitchFamily="49" charset="0"/>
                <a:ea typeface="Courier" charset="0"/>
                <a:cs typeface="Courier" charset="0"/>
              </a:rPr>
              <a:t>&gt;points(</a:t>
            </a:r>
            <a:r>
              <a:rPr lang="en-US" dirty="0" err="1">
                <a:solidFill>
                  <a:srgbClr val="4F81BD"/>
                </a:solidFill>
                <a:latin typeface="Lucida Console" panose="020B0609040504020204" pitchFamily="49" charset="0"/>
                <a:ea typeface="Courier" charset="0"/>
                <a:cs typeface="Courier" charset="0"/>
              </a:rPr>
              <a:t>Melanoma$status</a:t>
            </a:r>
            <a:r>
              <a:rPr lang="en-US" dirty="0">
                <a:solidFill>
                  <a:srgbClr val="4F81BD"/>
                </a:solidFill>
                <a:latin typeface="Lucida Console" panose="020B0609040504020204" pitchFamily="49" charset="0"/>
                <a:ea typeface="Courier" charset="0"/>
                <a:cs typeface="Courier" charset="0"/>
              </a:rPr>
              <a:t>, </a:t>
            </a:r>
            <a:r>
              <a:rPr lang="en-US" dirty="0" err="1">
                <a:solidFill>
                  <a:srgbClr val="4F81BD"/>
                </a:solidFill>
                <a:latin typeface="Lucida Console" panose="020B0609040504020204" pitchFamily="49" charset="0"/>
                <a:ea typeface="Courier" charset="0"/>
                <a:cs typeface="Courier" charset="0"/>
              </a:rPr>
              <a:t>Melanoma$thickness</a:t>
            </a:r>
            <a:r>
              <a:rPr lang="en-US" dirty="0">
                <a:solidFill>
                  <a:srgbClr val="4F81BD"/>
                </a:solidFill>
                <a:latin typeface="Lucida Console" panose="020B0609040504020204" pitchFamily="49" charset="0"/>
                <a:ea typeface="Courier" charset="0"/>
                <a:cs typeface="Courier" charset="0"/>
              </a:rPr>
              <a:t>,</a:t>
            </a:r>
          </a:p>
          <a:p>
            <a:pPr defTabSz="457200">
              <a:defRPr/>
            </a:pPr>
            <a:r>
              <a:rPr lang="en-US" dirty="0">
                <a:solidFill>
                  <a:srgbClr val="4F81BD"/>
                </a:solidFill>
                <a:latin typeface="Lucida Console" panose="020B0609040504020204" pitchFamily="49" charset="0"/>
                <a:ea typeface="Courier" charset="0"/>
                <a:cs typeface="Courier" charset="0"/>
              </a:rPr>
              <a:t> col="blue",</a:t>
            </a:r>
            <a:r>
              <a:rPr lang="en-US" dirty="0" err="1">
                <a:solidFill>
                  <a:srgbClr val="4F81BD"/>
                </a:solidFill>
                <a:latin typeface="Lucida Console" panose="020B0609040504020204" pitchFamily="49" charset="0"/>
                <a:ea typeface="Courier" charset="0"/>
                <a:cs typeface="Courier" charset="0"/>
              </a:rPr>
              <a:t>pch</a:t>
            </a:r>
            <a:r>
              <a:rPr lang="en-US" dirty="0">
                <a:solidFill>
                  <a:srgbClr val="4F81BD"/>
                </a:solidFill>
                <a:latin typeface="Lucida Console" panose="020B0609040504020204" pitchFamily="49" charset="0"/>
                <a:ea typeface="Courier" charset="0"/>
                <a:cs typeface="Courier" charset="0"/>
              </a:rPr>
              <a:t>=19) </a:t>
            </a:r>
            <a:r>
              <a:rPr lang="en-US" dirty="0">
                <a:solidFill>
                  <a:srgbClr val="4F6228"/>
                </a:solidFill>
                <a:latin typeface="Lucida Console" panose="020B0609040504020204" pitchFamily="49" charset="0"/>
                <a:ea typeface="Courier" charset="0"/>
                <a:cs typeface="Courier" charset="0"/>
              </a:rPr>
              <a:t>#adds the actual data points to the plot</a:t>
            </a:r>
          </a:p>
          <a:p>
            <a:pPr defTabSz="457200">
              <a:defRPr/>
            </a:pPr>
            <a:endParaRPr lang="en-US" dirty="0">
              <a:solidFill>
                <a:srgbClr val="4F6228"/>
              </a:solidFill>
              <a:latin typeface="Lucida Console" panose="020B0609040504020204" pitchFamily="49" charset="0"/>
              <a:ea typeface="Courier" charset="0"/>
              <a:cs typeface="Courier" charset="0"/>
            </a:endParaRPr>
          </a:p>
          <a:p>
            <a:pPr defTabSz="457200">
              <a:defRPr/>
            </a:pPr>
            <a:r>
              <a:rPr lang="en-US" sz="2000" b="1" dirty="0">
                <a:solidFill>
                  <a:srgbClr val="333333"/>
                </a:solidFill>
                <a:cs typeface="Arial" pitchFamily="34" charset="0"/>
              </a:rPr>
              <a:t>Method 2: Formulas</a:t>
            </a:r>
          </a:p>
          <a:p>
            <a:pPr defTabSz="457200">
              <a:defRPr/>
            </a:pPr>
            <a:r>
              <a:rPr lang="en-US" dirty="0">
                <a:solidFill>
                  <a:srgbClr val="4F81BD"/>
                </a:solidFill>
                <a:latin typeface="Lucida Console" panose="020B0609040504020204" pitchFamily="49" charset="0"/>
                <a:ea typeface="Courier" charset="0"/>
                <a:cs typeface="Courier" charset="0"/>
              </a:rPr>
              <a:t>&gt;boxplot(thickness ~ status, data=Melanoma, </a:t>
            </a:r>
          </a:p>
          <a:p>
            <a:pPr defTabSz="457200">
              <a:defRPr/>
            </a:pPr>
            <a:r>
              <a:rPr lang="en-US" dirty="0">
                <a:solidFill>
                  <a:srgbClr val="4F81BD"/>
                </a:solidFill>
                <a:latin typeface="Lucida Console" panose="020B0609040504020204" pitchFamily="49" charset="0"/>
                <a:ea typeface="Courier" charset="0"/>
                <a:cs typeface="Courier" charset="0"/>
              </a:rPr>
              <a:t>         main="Thickness of melanoma per patient status",</a:t>
            </a:r>
          </a:p>
          <a:p>
            <a:pPr defTabSz="457200">
              <a:defRPr/>
            </a:pPr>
            <a:r>
              <a:rPr lang="en-US" dirty="0">
                <a:solidFill>
                  <a:srgbClr val="4F81BD"/>
                </a:solidFill>
                <a:latin typeface="Lucida Console" panose="020B0609040504020204" pitchFamily="49" charset="0"/>
                <a:ea typeface="Courier" charset="0"/>
                <a:cs typeface="Courier" charset="0"/>
              </a:rPr>
              <a:t>         </a:t>
            </a:r>
            <a:r>
              <a:rPr lang="en-US" dirty="0" err="1">
                <a:solidFill>
                  <a:srgbClr val="4F81BD"/>
                </a:solidFill>
                <a:latin typeface="Lucida Console" panose="020B0609040504020204" pitchFamily="49" charset="0"/>
                <a:ea typeface="Courier" charset="0"/>
                <a:cs typeface="Courier" charset="0"/>
              </a:rPr>
              <a:t>xlab</a:t>
            </a:r>
            <a:r>
              <a:rPr lang="en-US" dirty="0">
                <a:solidFill>
                  <a:srgbClr val="4F81BD"/>
                </a:solidFill>
                <a:latin typeface="Lucida Console" panose="020B0609040504020204" pitchFamily="49" charset="0"/>
                <a:ea typeface="Courier" charset="0"/>
                <a:cs typeface="Courier" charset="0"/>
              </a:rPr>
              <a:t>="status", </a:t>
            </a:r>
            <a:r>
              <a:rPr lang="en-US" dirty="0" err="1">
                <a:solidFill>
                  <a:srgbClr val="4F81BD"/>
                </a:solidFill>
                <a:latin typeface="Lucida Console" panose="020B0609040504020204" pitchFamily="49" charset="0"/>
                <a:ea typeface="Courier" charset="0"/>
                <a:cs typeface="Courier" charset="0"/>
              </a:rPr>
              <a:t>ylab</a:t>
            </a:r>
            <a:r>
              <a:rPr lang="en-US" dirty="0">
                <a:solidFill>
                  <a:srgbClr val="4F81BD"/>
                </a:solidFill>
                <a:latin typeface="Lucida Console" panose="020B0609040504020204" pitchFamily="49" charset="0"/>
                <a:ea typeface="Courier" charset="0"/>
                <a:cs typeface="Courier" charset="0"/>
              </a:rPr>
              <a:t>="</a:t>
            </a:r>
            <a:r>
              <a:rPr lang="en-US" dirty="0" err="1">
                <a:solidFill>
                  <a:srgbClr val="4F81BD"/>
                </a:solidFill>
                <a:latin typeface="Lucida Console" panose="020B0609040504020204" pitchFamily="49" charset="0"/>
                <a:ea typeface="Courier" charset="0"/>
                <a:cs typeface="Courier" charset="0"/>
              </a:rPr>
              <a:t>Tumour</a:t>
            </a:r>
            <a:r>
              <a:rPr lang="en-US" dirty="0">
                <a:solidFill>
                  <a:srgbClr val="4F81BD"/>
                </a:solidFill>
                <a:latin typeface="Lucida Console" panose="020B0609040504020204" pitchFamily="49" charset="0"/>
                <a:ea typeface="Courier" charset="0"/>
                <a:cs typeface="Courier" charset="0"/>
              </a:rPr>
              <a:t> thickness")</a:t>
            </a:r>
          </a:p>
          <a:p>
            <a:pPr defTabSz="457200">
              <a:defRPr/>
            </a:pPr>
            <a:endParaRPr lang="en-US" dirty="0">
              <a:solidFill>
                <a:srgbClr val="4F81BD"/>
              </a:solidFill>
              <a:cs typeface="Arial" pitchFamily="34" charset="0"/>
            </a:endParaRPr>
          </a:p>
          <a:p>
            <a:pPr defTabSz="457200">
              <a:defRPr/>
            </a:pPr>
            <a:r>
              <a:rPr lang="en-US" dirty="0">
                <a:solidFill>
                  <a:srgbClr val="4F81BD"/>
                </a:solidFill>
                <a:latin typeface="Lucida Console" panose="020B0609040504020204" pitchFamily="49" charset="0"/>
                <a:ea typeface="Courier" charset="0"/>
                <a:cs typeface="Courier" charset="0"/>
              </a:rPr>
              <a:t>&gt;points(thickness ~ status, data=Melanoma, </a:t>
            </a:r>
          </a:p>
          <a:p>
            <a:pPr defTabSz="457200">
              <a:defRPr/>
            </a:pPr>
            <a:r>
              <a:rPr lang="en-US" dirty="0">
                <a:solidFill>
                  <a:srgbClr val="4F81BD"/>
                </a:solidFill>
                <a:latin typeface="Lucida Console" panose="020B0609040504020204" pitchFamily="49" charset="0"/>
                <a:ea typeface="Courier" charset="0"/>
                <a:cs typeface="Courier" charset="0"/>
              </a:rPr>
              <a:t> col="blue", </a:t>
            </a:r>
            <a:r>
              <a:rPr lang="en-US" dirty="0" err="1">
                <a:solidFill>
                  <a:srgbClr val="4F81BD"/>
                </a:solidFill>
                <a:latin typeface="Lucida Console" panose="020B0609040504020204" pitchFamily="49" charset="0"/>
                <a:ea typeface="Courier" charset="0"/>
                <a:cs typeface="Courier" charset="0"/>
              </a:rPr>
              <a:t>pch</a:t>
            </a:r>
            <a:r>
              <a:rPr lang="en-US" dirty="0">
                <a:solidFill>
                  <a:srgbClr val="4F81BD"/>
                </a:solidFill>
                <a:latin typeface="Lucida Console" panose="020B0609040504020204" pitchFamily="49" charset="0"/>
                <a:ea typeface="Courier" charset="0"/>
                <a:cs typeface="Courier" charset="0"/>
              </a:rPr>
              <a:t>=19) </a:t>
            </a:r>
            <a:r>
              <a:rPr lang="en-US" dirty="0">
                <a:solidFill>
                  <a:srgbClr val="4F6228"/>
                </a:solidFill>
                <a:latin typeface="Lucida Console" panose="020B0609040504020204" pitchFamily="49" charset="0"/>
                <a:ea typeface="Courier" charset="0"/>
                <a:cs typeface="Courier" charset="0"/>
              </a:rPr>
              <a:t>#adds the actual data points to the plot</a:t>
            </a:r>
          </a:p>
        </p:txBody>
      </p:sp>
    </p:spTree>
    <p:extLst>
      <p:ext uri="{BB962C8B-B14F-4D97-AF65-F5344CB8AC3E}">
        <p14:creationId xmlns:p14="http://schemas.microsoft.com/office/powerpoint/2010/main" val="1789220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
                                            <p:txEl>
                                              <p:pRg st="11" end="11"/>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7">
                                            <p:txEl>
                                              <p:pRg st="12" end="12"/>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7">
                                            <p:txEl>
                                              <p:pRg st="13" end="13"/>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7">
                                            <p:txEl>
                                              <p:pRg st="14" end="14"/>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7">
                                            <p:txEl>
                                              <p:pRg st="16" end="16"/>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7">
                                            <p:txEl>
                                              <p:pRg st="17" end="1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393504" y="1010137"/>
            <a:ext cx="8472199" cy="5499789"/>
          </a:xfrm>
        </p:spPr>
        <p:txBody>
          <a:bodyPr anchor="ctr"/>
          <a:lstStyle/>
          <a:p>
            <a:pPr marL="0" indent="0">
              <a:buNone/>
            </a:pPr>
            <a:r>
              <a:rPr lang="en-US" sz="2400" b="1" dirty="0" err="1">
                <a:solidFill>
                  <a:srgbClr val="4F81BD"/>
                </a:solidFill>
              </a:rPr>
              <a:t>abline</a:t>
            </a:r>
            <a:r>
              <a:rPr lang="en-US" sz="2400" b="1" dirty="0">
                <a:solidFill>
                  <a:srgbClr val="4F81BD"/>
                </a:solidFill>
              </a:rPr>
              <a:t>()</a:t>
            </a:r>
            <a:r>
              <a:rPr lang="en-US" sz="2400" dirty="0">
                <a:solidFill>
                  <a:srgbClr val="4F81BD"/>
                </a:solidFill>
              </a:rPr>
              <a:t> </a:t>
            </a:r>
            <a:r>
              <a:rPr lang="en-US" sz="2400" dirty="0"/>
              <a:t>adds one or more straight lines through the current plot – vertical, horizontal or sloped.</a:t>
            </a:r>
          </a:p>
          <a:p>
            <a:pPr marL="0" indent="0">
              <a:buNone/>
            </a:pPr>
            <a:endParaRPr lang="en-US" sz="2400" dirty="0"/>
          </a:p>
          <a:p>
            <a:pPr marL="0" indent="0">
              <a:buNone/>
            </a:pPr>
            <a:r>
              <a:rPr lang="en-US" sz="2400" dirty="0"/>
              <a:t>Useful for</a:t>
            </a:r>
          </a:p>
          <a:p>
            <a:pPr lvl="1"/>
            <a:r>
              <a:rPr lang="en-US" sz="2000" dirty="0"/>
              <a:t>showing boundaries and cutoffs</a:t>
            </a:r>
          </a:p>
          <a:p>
            <a:pPr lvl="1"/>
            <a:r>
              <a:rPr lang="en-US" sz="2000" dirty="0"/>
              <a:t>fitting straight trend lines through the data (cf. </a:t>
            </a:r>
            <a:r>
              <a:rPr lang="en-US" sz="2000" b="1" dirty="0" err="1">
                <a:solidFill>
                  <a:srgbClr val="4E81BD"/>
                </a:solidFill>
              </a:rPr>
              <a:t>lm</a:t>
            </a:r>
            <a:r>
              <a:rPr lang="en-US" sz="2000" b="1" dirty="0">
                <a:solidFill>
                  <a:srgbClr val="4E81BD"/>
                </a:solidFill>
              </a:rPr>
              <a:t>()</a:t>
            </a:r>
            <a:r>
              <a:rPr lang="en-US" sz="2000" dirty="0"/>
              <a:t>)</a:t>
            </a:r>
          </a:p>
          <a:p>
            <a:pPr marL="0" indent="0">
              <a:buNone/>
            </a:pPr>
            <a:endParaRPr lang="en-GB" sz="2400" dirty="0">
              <a:solidFill>
                <a:schemeClr val="tx1"/>
              </a:solidFill>
            </a:endParaRPr>
          </a:p>
          <a:p>
            <a:pPr marL="0" indent="0">
              <a:buNone/>
            </a:pPr>
            <a:r>
              <a:rPr lang="en-GB" sz="2400" dirty="0">
                <a:solidFill>
                  <a:schemeClr val="tx1"/>
                </a:solidFill>
              </a:rPr>
              <a:t>Arguments:</a:t>
            </a:r>
          </a:p>
          <a:p>
            <a:pPr marL="354013" lvl="1" indent="-171450"/>
            <a:r>
              <a:rPr lang="en-GB" sz="1800" dirty="0" err="1">
                <a:solidFill>
                  <a:srgbClr val="4F81BD"/>
                </a:solidFill>
                <a:latin typeface="Lucida Console" panose="020B0609040504020204" pitchFamily="49" charset="0"/>
                <a:ea typeface="Courier" charset="0"/>
                <a:cs typeface="Courier" charset="0"/>
              </a:rPr>
              <a:t>abline</a:t>
            </a:r>
            <a:r>
              <a:rPr lang="en-GB" sz="1800" dirty="0">
                <a:solidFill>
                  <a:srgbClr val="4F81BD"/>
                </a:solidFill>
                <a:latin typeface="Lucida Console" panose="020B0609040504020204" pitchFamily="49" charset="0"/>
                <a:ea typeface="Courier" charset="0"/>
                <a:cs typeface="Courier" charset="0"/>
              </a:rPr>
              <a:t>(</a:t>
            </a:r>
            <a:r>
              <a:rPr lang="en-GB" sz="1800" b="1" dirty="0">
                <a:solidFill>
                  <a:srgbClr val="4F81BD"/>
                </a:solidFill>
                <a:latin typeface="Lucida Console" panose="020B0609040504020204" pitchFamily="49" charset="0"/>
                <a:ea typeface="Courier" charset="0"/>
                <a:cs typeface="Courier" charset="0"/>
              </a:rPr>
              <a:t>v</a:t>
            </a:r>
            <a:r>
              <a:rPr lang="en-GB" sz="1800" dirty="0">
                <a:solidFill>
                  <a:srgbClr val="4F81BD"/>
                </a:solidFill>
                <a:latin typeface="Lucida Console" panose="020B0609040504020204" pitchFamily="49" charset="0"/>
                <a:ea typeface="Courier" charset="0"/>
                <a:cs typeface="Courier" charset="0"/>
              </a:rPr>
              <a:t>=c(</a:t>
            </a:r>
            <a:r>
              <a:rPr lang="en-GB" sz="1800" dirty="0">
                <a:solidFill>
                  <a:schemeClr val="tx1"/>
                </a:solidFill>
              </a:rPr>
              <a:t>…</a:t>
            </a:r>
            <a:r>
              <a:rPr lang="en-GB" sz="1800" dirty="0">
                <a:solidFill>
                  <a:srgbClr val="4F81BD"/>
                </a:solidFill>
                <a:latin typeface="Lucida Console" panose="020B0609040504020204" pitchFamily="49" charset="0"/>
                <a:ea typeface="Courier" charset="0"/>
                <a:cs typeface="Courier" charset="0"/>
              </a:rPr>
              <a:t>) ):</a:t>
            </a:r>
            <a:r>
              <a:rPr lang="en-GB" sz="2000" dirty="0">
                <a:solidFill>
                  <a:schemeClr val="tx1"/>
                </a:solidFill>
              </a:rPr>
              <a:t>	                add vertical line(s) at the given x value(s)</a:t>
            </a:r>
          </a:p>
          <a:p>
            <a:pPr marL="354013" lvl="1" indent="-171450"/>
            <a:r>
              <a:rPr lang="en-GB" sz="1800" dirty="0" err="1">
                <a:solidFill>
                  <a:srgbClr val="4F81BD"/>
                </a:solidFill>
                <a:latin typeface="Lucida Console" panose="020B0609040504020204" pitchFamily="49" charset="0"/>
                <a:ea typeface="Courier" charset="0"/>
                <a:cs typeface="Courier" charset="0"/>
              </a:rPr>
              <a:t>abline</a:t>
            </a:r>
            <a:r>
              <a:rPr lang="en-GB" sz="1800" dirty="0">
                <a:solidFill>
                  <a:srgbClr val="4F81BD"/>
                </a:solidFill>
                <a:latin typeface="Lucida Console" panose="020B0609040504020204" pitchFamily="49" charset="0"/>
                <a:ea typeface="Courier" charset="0"/>
                <a:cs typeface="Courier" charset="0"/>
              </a:rPr>
              <a:t>(</a:t>
            </a:r>
            <a:r>
              <a:rPr lang="en-GB" sz="1800" b="1" dirty="0">
                <a:solidFill>
                  <a:srgbClr val="4F81BD"/>
                </a:solidFill>
                <a:latin typeface="Lucida Console" panose="020B0609040504020204" pitchFamily="49" charset="0"/>
                <a:ea typeface="Courier" charset="0"/>
                <a:cs typeface="Courier" charset="0"/>
              </a:rPr>
              <a:t>h</a:t>
            </a:r>
            <a:r>
              <a:rPr lang="en-GB" sz="1800" dirty="0">
                <a:solidFill>
                  <a:srgbClr val="4F81BD"/>
                </a:solidFill>
                <a:latin typeface="Lucida Console" panose="020B0609040504020204" pitchFamily="49" charset="0"/>
                <a:ea typeface="Courier" charset="0"/>
                <a:cs typeface="Courier" charset="0"/>
              </a:rPr>
              <a:t>=c(</a:t>
            </a:r>
            <a:r>
              <a:rPr lang="en-GB" sz="1800" dirty="0">
                <a:solidFill>
                  <a:schemeClr val="tx1"/>
                </a:solidFill>
              </a:rPr>
              <a:t>…</a:t>
            </a:r>
            <a:r>
              <a:rPr lang="en-GB" sz="1800" dirty="0">
                <a:solidFill>
                  <a:srgbClr val="4F81BD"/>
                </a:solidFill>
                <a:latin typeface="Lucida Console" panose="020B0609040504020204" pitchFamily="49" charset="0"/>
                <a:ea typeface="Courier" charset="0"/>
                <a:cs typeface="Courier" charset="0"/>
              </a:rPr>
              <a:t>) ):        </a:t>
            </a:r>
            <a:r>
              <a:rPr lang="en-GB" sz="2000" dirty="0">
                <a:solidFill>
                  <a:schemeClr val="tx1"/>
                </a:solidFill>
              </a:rPr>
              <a:t>add horizontal line(s) at the given y value(s)</a:t>
            </a:r>
          </a:p>
          <a:p>
            <a:pPr marL="354013" lvl="1" indent="-171450"/>
            <a:r>
              <a:rPr lang="en-GB" sz="1800" dirty="0" err="1">
                <a:solidFill>
                  <a:srgbClr val="4F81BD"/>
                </a:solidFill>
                <a:latin typeface="Lucida Console" panose="020B0609040504020204" pitchFamily="49" charset="0"/>
                <a:ea typeface="Courier" charset="0"/>
                <a:cs typeface="Courier" charset="0"/>
              </a:rPr>
              <a:t>abline</a:t>
            </a:r>
            <a:r>
              <a:rPr lang="en-GB" sz="1800" dirty="0">
                <a:solidFill>
                  <a:srgbClr val="4F81BD"/>
                </a:solidFill>
                <a:latin typeface="Lucida Console" panose="020B0609040504020204" pitchFamily="49" charset="0"/>
                <a:ea typeface="Courier" charset="0"/>
                <a:cs typeface="Courier" charset="0"/>
              </a:rPr>
              <a:t>(</a:t>
            </a:r>
            <a:r>
              <a:rPr lang="en-GB" sz="1800" b="1" dirty="0">
                <a:solidFill>
                  <a:srgbClr val="4F81BD"/>
                </a:solidFill>
                <a:latin typeface="Lucida Console" panose="020B0609040504020204" pitchFamily="49" charset="0"/>
                <a:ea typeface="Courier" charset="0"/>
                <a:cs typeface="Courier" charset="0"/>
              </a:rPr>
              <a:t>a</a:t>
            </a:r>
            <a:r>
              <a:rPr lang="en-GB" sz="1800" dirty="0">
                <a:solidFill>
                  <a:srgbClr val="4F81BD"/>
                </a:solidFill>
                <a:latin typeface="Lucida Console" panose="020B0609040504020204" pitchFamily="49" charset="0"/>
                <a:ea typeface="Courier" charset="0"/>
                <a:cs typeface="Courier" charset="0"/>
              </a:rPr>
              <a:t>= ,</a:t>
            </a:r>
            <a:r>
              <a:rPr lang="en-GB" sz="1800" b="1" dirty="0">
                <a:solidFill>
                  <a:srgbClr val="4F81BD"/>
                </a:solidFill>
                <a:latin typeface="Lucida Console" panose="020B0609040504020204" pitchFamily="49" charset="0"/>
                <a:ea typeface="Courier" charset="0"/>
                <a:cs typeface="Courier" charset="0"/>
              </a:rPr>
              <a:t>b</a:t>
            </a:r>
            <a:r>
              <a:rPr lang="en-GB" sz="1800" dirty="0">
                <a:solidFill>
                  <a:srgbClr val="4F81BD"/>
                </a:solidFill>
                <a:latin typeface="Lucida Console" panose="020B0609040504020204" pitchFamily="49" charset="0"/>
                <a:ea typeface="Courier" charset="0"/>
                <a:cs typeface="Courier" charset="0"/>
              </a:rPr>
              <a:t>= ):</a:t>
            </a:r>
            <a:r>
              <a:rPr lang="en-GB" sz="2000" dirty="0">
                <a:solidFill>
                  <a:schemeClr val="tx1"/>
                </a:solidFill>
              </a:rPr>
              <a:t> 	                add an affine line with intercept a and slope b</a:t>
            </a:r>
          </a:p>
          <a:p>
            <a:pPr marL="354013" lvl="1" indent="-171450"/>
            <a:r>
              <a:rPr lang="en-GB" sz="1800" dirty="0" err="1">
                <a:solidFill>
                  <a:srgbClr val="4F81BD"/>
                </a:solidFill>
                <a:latin typeface="Lucida Console" panose="020B0609040504020204" pitchFamily="49" charset="0"/>
                <a:ea typeface="Courier" charset="0"/>
                <a:cs typeface="Courier" charset="0"/>
              </a:rPr>
              <a:t>abline</a:t>
            </a:r>
            <a:r>
              <a:rPr lang="en-GB" sz="1800" dirty="0">
                <a:solidFill>
                  <a:srgbClr val="4F81BD"/>
                </a:solidFill>
                <a:latin typeface="Lucida Console" panose="020B0609040504020204" pitchFamily="49" charset="0"/>
                <a:ea typeface="Courier" charset="0"/>
                <a:cs typeface="Courier" charset="0"/>
              </a:rPr>
              <a:t>(</a:t>
            </a:r>
            <a:r>
              <a:rPr lang="en-GB" sz="1800" b="1" dirty="0" err="1">
                <a:solidFill>
                  <a:srgbClr val="4F81BD"/>
                </a:solidFill>
                <a:latin typeface="Lucida Console" panose="020B0609040504020204" pitchFamily="49" charset="0"/>
                <a:ea typeface="Courier" charset="0"/>
                <a:cs typeface="Courier" charset="0"/>
              </a:rPr>
              <a:t>reg</a:t>
            </a:r>
            <a:r>
              <a:rPr lang="en-GB" sz="1800" dirty="0">
                <a:solidFill>
                  <a:srgbClr val="4F81BD"/>
                </a:solidFill>
                <a:latin typeface="Lucida Console" panose="020B0609040504020204" pitchFamily="49" charset="0"/>
                <a:ea typeface="Courier" charset="0"/>
                <a:cs typeface="Courier" charset="0"/>
              </a:rPr>
              <a:t>=</a:t>
            </a:r>
            <a:r>
              <a:rPr lang="en-GB" sz="1800" b="1" dirty="0">
                <a:solidFill>
                  <a:srgbClr val="4F81BD"/>
                </a:solidFill>
                <a:latin typeface="Lucida Console" panose="020B0609040504020204" pitchFamily="49" charset="0"/>
                <a:ea typeface="Courier" charset="0"/>
                <a:cs typeface="Courier" charset="0"/>
              </a:rPr>
              <a:t>lm</a:t>
            </a:r>
            <a:r>
              <a:rPr lang="en-GB" sz="1800" dirty="0">
                <a:solidFill>
                  <a:srgbClr val="4F81BD"/>
                </a:solidFill>
                <a:latin typeface="Lucida Console" panose="020B0609040504020204" pitchFamily="49" charset="0"/>
                <a:ea typeface="Courier" charset="0"/>
                <a:cs typeface="Courier" charset="0"/>
              </a:rPr>
              <a:t>(</a:t>
            </a:r>
            <a:r>
              <a:rPr lang="en-GB" sz="1800" dirty="0">
                <a:solidFill>
                  <a:schemeClr val="tx1"/>
                </a:solidFill>
              </a:rPr>
              <a:t>…</a:t>
            </a:r>
            <a:r>
              <a:rPr lang="en-GB" sz="1800" dirty="0">
                <a:solidFill>
                  <a:srgbClr val="4F81BD"/>
                </a:solidFill>
                <a:latin typeface="Lucida Console" panose="020B0609040504020204" pitchFamily="49" charset="0"/>
                <a:ea typeface="Courier" charset="0"/>
                <a:cs typeface="Courier" charset="0"/>
              </a:rPr>
              <a:t>) ):</a:t>
            </a:r>
            <a:r>
              <a:rPr lang="en-GB" sz="2000" dirty="0">
                <a:solidFill>
                  <a:schemeClr val="tx1"/>
                </a:solidFill>
              </a:rPr>
              <a:t> 	add a trend line from a linear regression</a:t>
            </a:r>
          </a:p>
          <a:p>
            <a:pPr marL="0" indent="0">
              <a:buNone/>
            </a:pPr>
            <a:r>
              <a:rPr lang="en-US" sz="2000" dirty="0">
                <a:solidFill>
                  <a:srgbClr val="4F81BD"/>
                </a:solidFill>
              </a:rPr>
              <a:t>                                                                 </a:t>
            </a:r>
            <a:r>
              <a:rPr lang="en-US" sz="2000" dirty="0">
                <a:solidFill>
                  <a:schemeClr val="tx1"/>
                </a:solidFill>
              </a:rPr>
              <a:t>equivalent to </a:t>
            </a:r>
            <a:r>
              <a:rPr lang="en-US" sz="2000" dirty="0" err="1">
                <a:solidFill>
                  <a:srgbClr val="4F81BD"/>
                </a:solidFill>
              </a:rPr>
              <a:t>abline</a:t>
            </a:r>
            <a:r>
              <a:rPr lang="en-US" sz="2000" dirty="0">
                <a:solidFill>
                  <a:srgbClr val="4F81BD"/>
                </a:solidFill>
              </a:rPr>
              <a:t>(lm(</a:t>
            </a:r>
            <a:r>
              <a:rPr lang="en-GB" sz="2000" dirty="0">
                <a:solidFill>
                  <a:schemeClr val="tx1"/>
                </a:solidFill>
              </a:rPr>
              <a:t>…</a:t>
            </a:r>
            <a:r>
              <a:rPr lang="en-US" sz="2000" dirty="0">
                <a:solidFill>
                  <a:srgbClr val="4F81BD"/>
                </a:solidFill>
              </a:rPr>
              <a:t>))</a:t>
            </a:r>
          </a:p>
        </p:txBody>
      </p:sp>
      <p:sp>
        <p:nvSpPr>
          <p:cNvPr id="3" name="Titre 2"/>
          <p:cNvSpPr>
            <a:spLocks noGrp="1"/>
          </p:cNvSpPr>
          <p:nvPr>
            <p:ph type="ctrTitle"/>
          </p:nvPr>
        </p:nvSpPr>
        <p:spPr>
          <a:xfrm>
            <a:off x="258501" y="344402"/>
            <a:ext cx="7943178" cy="387798"/>
          </a:xfrm>
        </p:spPr>
        <p:txBody>
          <a:bodyPr/>
          <a:lstStyle/>
          <a:p>
            <a:r>
              <a:rPr lang="en-US" sz="2800"/>
              <a:t>The abline() function</a:t>
            </a:r>
            <a:endParaRPr lang="en-US" sz="2800" dirty="0"/>
          </a:p>
        </p:txBody>
      </p:sp>
    </p:spTree>
    <p:extLst>
      <p:ext uri="{BB962C8B-B14F-4D97-AF65-F5344CB8AC3E}">
        <p14:creationId xmlns:p14="http://schemas.microsoft.com/office/powerpoint/2010/main" val="415229670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ctrTitle"/>
          </p:nvPr>
        </p:nvSpPr>
        <p:spPr>
          <a:xfrm>
            <a:off x="258501" y="344402"/>
            <a:ext cx="7943178" cy="387798"/>
          </a:xfrm>
        </p:spPr>
        <p:txBody>
          <a:bodyPr/>
          <a:lstStyle/>
          <a:p>
            <a:r>
              <a:rPr lang="en-US" sz="2800" dirty="0"/>
              <a:t>Example 1: Horizontal and vertical lines</a:t>
            </a:r>
          </a:p>
        </p:txBody>
      </p:sp>
      <p:sp>
        <p:nvSpPr>
          <p:cNvPr id="6" name="TextBox 5"/>
          <p:cNvSpPr txBox="1"/>
          <p:nvPr/>
        </p:nvSpPr>
        <p:spPr>
          <a:xfrm>
            <a:off x="258501" y="4425611"/>
            <a:ext cx="8587408" cy="2308324"/>
          </a:xfrm>
          <a:prstGeom prst="rect">
            <a:avLst/>
          </a:prstGeom>
          <a:noFill/>
        </p:spPr>
        <p:txBody>
          <a:bodyPr wrap="square" rtlCol="0">
            <a:spAutoFit/>
          </a:bodyPr>
          <a:lstStyle/>
          <a:p>
            <a:r>
              <a:rPr lang="en-US" sz="1600" dirty="0">
                <a:solidFill>
                  <a:srgbClr val="4E81BD"/>
                </a:solidFill>
                <a:latin typeface="Lucida Console" panose="020B0609040504020204" pitchFamily="49" charset="0"/>
              </a:rPr>
              <a:t>&gt; data(</a:t>
            </a:r>
            <a:r>
              <a:rPr lang="en-US" sz="1600" dirty="0" err="1">
                <a:solidFill>
                  <a:srgbClr val="4E81BD"/>
                </a:solidFill>
                <a:latin typeface="Lucida Console" panose="020B0609040504020204" pitchFamily="49" charset="0"/>
              </a:rPr>
              <a:t>airquality</a:t>
            </a:r>
            <a:r>
              <a:rPr lang="en-US" sz="1600" dirty="0">
                <a:solidFill>
                  <a:srgbClr val="4E81BD"/>
                </a:solidFill>
                <a:latin typeface="Lucida Console" panose="020B0609040504020204" pitchFamily="49" charset="0"/>
              </a:rPr>
              <a:t>) </a:t>
            </a:r>
            <a:r>
              <a:rPr lang="en-US" sz="1600" dirty="0">
                <a:solidFill>
                  <a:schemeClr val="accent3">
                    <a:lumMod val="50000"/>
                  </a:schemeClr>
                </a:solidFill>
                <a:latin typeface="Lucida Console" panose="020B0609040504020204" pitchFamily="49" charset="0"/>
              </a:rPr>
              <a:t># Daily measurements, New York, May-Sept. 1973</a:t>
            </a:r>
          </a:p>
          <a:p>
            <a:r>
              <a:rPr lang="en-US" sz="1600" dirty="0">
                <a:solidFill>
                  <a:srgbClr val="4E81BD"/>
                </a:solidFill>
                <a:latin typeface="Lucida Console" panose="020B0609040504020204" pitchFamily="49" charset="0"/>
              </a:rPr>
              <a:t>&gt; plot(</a:t>
            </a:r>
            <a:r>
              <a:rPr lang="en-US" sz="1600" dirty="0" err="1">
                <a:solidFill>
                  <a:srgbClr val="4E81BD"/>
                </a:solidFill>
                <a:latin typeface="Lucida Console" panose="020B0609040504020204" pitchFamily="49" charset="0"/>
              </a:rPr>
              <a:t>airquality$Wind</a:t>
            </a:r>
            <a:r>
              <a:rPr lang="en-US" sz="1600" dirty="0">
                <a:solidFill>
                  <a:srgbClr val="4E81BD"/>
                </a:solidFill>
                <a:latin typeface="Lucida Console" panose="020B0609040504020204" pitchFamily="49" charset="0"/>
              </a:rPr>
              <a:t>, </a:t>
            </a:r>
            <a:r>
              <a:rPr lang="en-US" sz="1600" dirty="0" err="1">
                <a:solidFill>
                  <a:srgbClr val="4E81BD"/>
                </a:solidFill>
                <a:latin typeface="Lucida Console" panose="020B0609040504020204" pitchFamily="49" charset="0"/>
              </a:rPr>
              <a:t>airquality$Ozone</a:t>
            </a:r>
            <a:r>
              <a:rPr lang="en-US" sz="1600" dirty="0">
                <a:solidFill>
                  <a:srgbClr val="4E81BD"/>
                </a:solidFill>
                <a:latin typeface="Lucida Console" panose="020B0609040504020204" pitchFamily="49" charset="0"/>
              </a:rPr>
              <a:t>, </a:t>
            </a:r>
            <a:r>
              <a:rPr lang="en-US" sz="1600" dirty="0" err="1">
                <a:solidFill>
                  <a:srgbClr val="4E81BD"/>
                </a:solidFill>
                <a:latin typeface="Lucida Console" panose="020B0609040504020204" pitchFamily="49" charset="0"/>
              </a:rPr>
              <a:t>pch</a:t>
            </a:r>
            <a:r>
              <a:rPr lang="en-US" sz="1600" dirty="0">
                <a:solidFill>
                  <a:srgbClr val="4E81BD"/>
                </a:solidFill>
                <a:latin typeface="Lucida Console" panose="020B0609040504020204" pitchFamily="49" charset="0"/>
              </a:rPr>
              <a:t>=20,</a:t>
            </a:r>
          </a:p>
          <a:p>
            <a:r>
              <a:rPr lang="en-US" sz="1600" dirty="0">
                <a:solidFill>
                  <a:srgbClr val="4E81BD"/>
                </a:solidFill>
                <a:latin typeface="Lucida Console" panose="020B0609040504020204" pitchFamily="49" charset="0"/>
              </a:rPr>
              <a:t>       </a:t>
            </a:r>
            <a:r>
              <a:rPr lang="en-US" sz="1600" dirty="0" err="1">
                <a:solidFill>
                  <a:srgbClr val="4E81BD"/>
                </a:solidFill>
                <a:latin typeface="Lucida Console" panose="020B0609040504020204" pitchFamily="49" charset="0"/>
              </a:rPr>
              <a:t>xlab</a:t>
            </a:r>
            <a:r>
              <a:rPr lang="en-US" sz="1600" dirty="0">
                <a:solidFill>
                  <a:srgbClr val="4E81BD"/>
                </a:solidFill>
                <a:latin typeface="Lucida Console" panose="020B0609040504020204" pitchFamily="49" charset="0"/>
              </a:rPr>
              <a:t>= "Wind (mph)", </a:t>
            </a:r>
            <a:r>
              <a:rPr lang="en-US" sz="1600" dirty="0" err="1">
                <a:solidFill>
                  <a:srgbClr val="4E81BD"/>
                </a:solidFill>
                <a:latin typeface="Lucida Console" panose="020B0609040504020204" pitchFamily="49" charset="0"/>
              </a:rPr>
              <a:t>ylab</a:t>
            </a:r>
            <a:r>
              <a:rPr lang="en-US" sz="1600" dirty="0">
                <a:solidFill>
                  <a:srgbClr val="4E81BD"/>
                </a:solidFill>
                <a:latin typeface="Lucida Console" panose="020B0609040504020204" pitchFamily="49" charset="0"/>
              </a:rPr>
              <a:t>="Ozone (ppb)")</a:t>
            </a:r>
          </a:p>
          <a:p>
            <a:endParaRPr lang="en-US" sz="1600" dirty="0">
              <a:solidFill>
                <a:srgbClr val="4E81BD"/>
              </a:solidFill>
              <a:latin typeface="Lucida Console" panose="020B0609040504020204" pitchFamily="49" charset="0"/>
            </a:endParaRPr>
          </a:p>
          <a:p>
            <a:r>
              <a:rPr lang="en-US" sz="1600" b="1" dirty="0">
                <a:solidFill>
                  <a:srgbClr val="4E81BD"/>
                </a:solidFill>
                <a:latin typeface="Lucida Console" panose="020B0609040504020204" pitchFamily="49" charset="0"/>
              </a:rPr>
              <a:t>&gt; </a:t>
            </a:r>
            <a:r>
              <a:rPr lang="en-US" sz="1600" b="1" dirty="0" err="1">
                <a:solidFill>
                  <a:srgbClr val="4E81BD"/>
                </a:solidFill>
                <a:latin typeface="Lucida Console" panose="020B0609040504020204" pitchFamily="49" charset="0"/>
              </a:rPr>
              <a:t>abline</a:t>
            </a:r>
            <a:r>
              <a:rPr lang="en-US" sz="1600" dirty="0">
                <a:solidFill>
                  <a:srgbClr val="4E81BD"/>
                </a:solidFill>
                <a:latin typeface="Lucida Console" panose="020B0609040504020204" pitchFamily="49" charset="0"/>
              </a:rPr>
              <a:t>(</a:t>
            </a:r>
            <a:r>
              <a:rPr lang="en-US" sz="1600" b="1" dirty="0">
                <a:solidFill>
                  <a:srgbClr val="4E81BD"/>
                </a:solidFill>
                <a:latin typeface="Lucida Console" panose="020B0609040504020204" pitchFamily="49" charset="0"/>
              </a:rPr>
              <a:t>h=60</a:t>
            </a:r>
            <a:r>
              <a:rPr lang="en-US" sz="1600" dirty="0">
                <a:solidFill>
                  <a:srgbClr val="4E81BD"/>
                </a:solidFill>
                <a:latin typeface="Lucida Console" panose="020B0609040504020204" pitchFamily="49" charset="0"/>
              </a:rPr>
              <a:t>, col="red", </a:t>
            </a:r>
            <a:r>
              <a:rPr lang="en-US" sz="1600" dirty="0" err="1">
                <a:solidFill>
                  <a:srgbClr val="4E81BD"/>
                </a:solidFill>
                <a:latin typeface="Lucida Console" panose="020B0609040504020204" pitchFamily="49" charset="0"/>
              </a:rPr>
              <a:t>lty</a:t>
            </a:r>
            <a:r>
              <a:rPr lang="en-US" sz="1600" dirty="0">
                <a:solidFill>
                  <a:srgbClr val="4E81BD"/>
                </a:solidFill>
                <a:latin typeface="Lucida Console" panose="020B0609040504020204" pitchFamily="49" charset="0"/>
              </a:rPr>
              <a:t>="dashed")</a:t>
            </a:r>
          </a:p>
          <a:p>
            <a:r>
              <a:rPr lang="en-US" sz="1600" b="1" dirty="0">
                <a:solidFill>
                  <a:srgbClr val="4E81BD"/>
                </a:solidFill>
                <a:latin typeface="Lucida Console" panose="020B0609040504020204" pitchFamily="49" charset="0"/>
              </a:rPr>
              <a:t>&gt; </a:t>
            </a:r>
            <a:r>
              <a:rPr lang="en-US" sz="1600" b="1" dirty="0" err="1">
                <a:solidFill>
                  <a:srgbClr val="4E81BD"/>
                </a:solidFill>
                <a:latin typeface="Lucida Console" panose="020B0609040504020204" pitchFamily="49" charset="0"/>
              </a:rPr>
              <a:t>abline</a:t>
            </a:r>
            <a:r>
              <a:rPr lang="en-US" sz="1600" dirty="0">
                <a:solidFill>
                  <a:srgbClr val="4E81BD"/>
                </a:solidFill>
                <a:latin typeface="Lucida Console" panose="020B0609040504020204" pitchFamily="49" charset="0"/>
              </a:rPr>
              <a:t>(</a:t>
            </a:r>
            <a:r>
              <a:rPr lang="en-US" sz="1600" b="1" dirty="0">
                <a:solidFill>
                  <a:srgbClr val="4E81BD"/>
                </a:solidFill>
                <a:latin typeface="Lucida Console" panose="020B0609040504020204" pitchFamily="49" charset="0"/>
              </a:rPr>
              <a:t>v=</a:t>
            </a:r>
            <a:r>
              <a:rPr lang="en-US" sz="1600" b="1" dirty="0" err="1">
                <a:solidFill>
                  <a:srgbClr val="4E81BD"/>
                </a:solidFill>
                <a:latin typeface="Lucida Console" panose="020B0609040504020204" pitchFamily="49" charset="0"/>
              </a:rPr>
              <a:t>seq</a:t>
            </a:r>
            <a:r>
              <a:rPr lang="en-US" sz="1600" b="1" dirty="0">
                <a:solidFill>
                  <a:srgbClr val="4E81BD"/>
                </a:solidFill>
                <a:latin typeface="Lucida Console" panose="020B0609040504020204" pitchFamily="49" charset="0"/>
              </a:rPr>
              <a:t>(3,21,3), </a:t>
            </a:r>
            <a:r>
              <a:rPr lang="en-US" sz="1600" dirty="0">
                <a:solidFill>
                  <a:srgbClr val="4E81BD"/>
                </a:solidFill>
                <a:latin typeface="Lucida Console" panose="020B0609040504020204" pitchFamily="49" charset="0"/>
              </a:rPr>
              <a:t>col="grey", </a:t>
            </a:r>
            <a:r>
              <a:rPr lang="en-US" sz="1600" dirty="0" err="1">
                <a:solidFill>
                  <a:srgbClr val="4E81BD"/>
                </a:solidFill>
                <a:latin typeface="Lucida Console" panose="020B0609040504020204" pitchFamily="49" charset="0"/>
              </a:rPr>
              <a:t>lty</a:t>
            </a:r>
            <a:r>
              <a:rPr lang="en-US" sz="1600" dirty="0">
                <a:solidFill>
                  <a:srgbClr val="4E81BD"/>
                </a:solidFill>
                <a:latin typeface="Lucida Console" panose="020B0609040504020204" pitchFamily="49" charset="0"/>
              </a:rPr>
              <a:t>="</a:t>
            </a:r>
            <a:r>
              <a:rPr lang="en-US" sz="1600" dirty="0" err="1">
                <a:solidFill>
                  <a:srgbClr val="4E81BD"/>
                </a:solidFill>
                <a:latin typeface="Lucida Console" panose="020B0609040504020204" pitchFamily="49" charset="0"/>
              </a:rPr>
              <a:t>dotdash</a:t>
            </a:r>
            <a:r>
              <a:rPr lang="en-US" sz="1600" dirty="0">
                <a:solidFill>
                  <a:srgbClr val="4E81BD"/>
                </a:solidFill>
                <a:latin typeface="Lucida Console" panose="020B0609040504020204" pitchFamily="49" charset="0"/>
              </a:rPr>
              <a:t>")</a:t>
            </a:r>
          </a:p>
          <a:p>
            <a:endParaRPr lang="en-US" sz="1600" dirty="0">
              <a:solidFill>
                <a:srgbClr val="4E81BD"/>
              </a:solidFill>
              <a:latin typeface="Lucida Console" panose="020B0609040504020204" pitchFamily="49" charset="0"/>
            </a:endParaRPr>
          </a:p>
          <a:p>
            <a:r>
              <a:rPr lang="en-US" sz="1600" dirty="0">
                <a:solidFill>
                  <a:srgbClr val="4E81BD"/>
                </a:solidFill>
                <a:latin typeface="Lucida Console" panose="020B0609040504020204" pitchFamily="49" charset="0"/>
              </a:rPr>
              <a:t>&gt; legend("</a:t>
            </a:r>
            <a:r>
              <a:rPr lang="en-US" sz="1600" dirty="0" err="1">
                <a:solidFill>
                  <a:srgbClr val="4E81BD"/>
                </a:solidFill>
                <a:latin typeface="Lucida Console" panose="020B0609040504020204" pitchFamily="49" charset="0"/>
              </a:rPr>
              <a:t>topright</a:t>
            </a:r>
            <a:r>
              <a:rPr lang="en-US" sz="1600" dirty="0">
                <a:solidFill>
                  <a:srgbClr val="4E81BD"/>
                </a:solidFill>
                <a:latin typeface="Lucida Console" panose="020B0609040504020204" pitchFamily="49" charset="0"/>
              </a:rPr>
              <a:t>", "Maximum allowable ozone concentration",  </a:t>
            </a:r>
          </a:p>
          <a:p>
            <a:r>
              <a:rPr lang="en-US" sz="1600" dirty="0">
                <a:solidFill>
                  <a:srgbClr val="4E81BD"/>
                </a:solidFill>
                <a:latin typeface="Lucida Console" panose="020B0609040504020204" pitchFamily="49" charset="0"/>
              </a:rPr>
              <a:t>         col="red", </a:t>
            </a:r>
            <a:r>
              <a:rPr lang="en-US" sz="1600" dirty="0" err="1">
                <a:solidFill>
                  <a:srgbClr val="4E81BD"/>
                </a:solidFill>
                <a:latin typeface="Lucida Console" panose="020B0609040504020204" pitchFamily="49" charset="0"/>
              </a:rPr>
              <a:t>lty</a:t>
            </a:r>
            <a:r>
              <a:rPr lang="en-US" sz="1600" dirty="0">
                <a:solidFill>
                  <a:srgbClr val="4E81BD"/>
                </a:solidFill>
                <a:latin typeface="Lucida Console" panose="020B0609040504020204" pitchFamily="49" charset="0"/>
              </a:rPr>
              <a:t>="dashed")</a:t>
            </a:r>
          </a:p>
        </p:txBody>
      </p:sp>
      <p:pic>
        <p:nvPicPr>
          <p:cNvPr id="5" name="Picture 4"/>
          <p:cNvPicPr>
            <a:picLocks noChangeAspect="1"/>
          </p:cNvPicPr>
          <p:nvPr/>
        </p:nvPicPr>
        <p:blipFill>
          <a:blip r:embed="rId3"/>
          <a:stretch>
            <a:fillRect/>
          </a:stretch>
        </p:blipFill>
        <p:spPr>
          <a:xfrm>
            <a:off x="1174676" y="826903"/>
            <a:ext cx="6110827" cy="3504005"/>
          </a:xfrm>
          <a:prstGeom prst="rect">
            <a:avLst/>
          </a:prstGeom>
        </p:spPr>
      </p:pic>
    </p:spTree>
    <p:extLst>
      <p:ext uri="{BB962C8B-B14F-4D97-AF65-F5344CB8AC3E}">
        <p14:creationId xmlns:p14="http://schemas.microsoft.com/office/powerpoint/2010/main" val="31030690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Espace réservé du texte 7"/>
          <p:cNvSpPr>
            <a:spLocks noGrp="1"/>
          </p:cNvSpPr>
          <p:nvPr>
            <p:ph type="body" sz="quarter" idx="10"/>
          </p:nvPr>
        </p:nvSpPr>
        <p:spPr>
          <a:xfrm>
            <a:off x="1091300" y="2988000"/>
            <a:ext cx="6744600" cy="720000"/>
          </a:xfrm>
        </p:spPr>
        <p:txBody>
          <a:bodyPr/>
          <a:lstStyle/>
          <a:p>
            <a:pPr>
              <a:lnSpc>
                <a:spcPct val="150000"/>
              </a:lnSpc>
            </a:pPr>
            <a:r>
              <a:rPr lang="fr-CH" sz="2400">
                <a:solidFill>
                  <a:srgbClr val="4F81BD"/>
                </a:solidFill>
                <a:latin typeface="Calibri" charset="0"/>
                <a:ea typeface="Calibri" charset="0"/>
                <a:cs typeface="Calibri" charset="0"/>
              </a:rPr>
              <a:t>Building graphics </a:t>
            </a:r>
            <a:r>
              <a:rPr lang="fr-CH" sz="2400">
                <a:solidFill>
                  <a:schemeClr val="tx1"/>
                </a:solidFill>
                <a:latin typeface="Calibri" charset="0"/>
                <a:ea typeface="Calibri" charset="0"/>
                <a:cs typeface="Calibri" charset="0"/>
              </a:rPr>
              <a:t>in R (basic plotting</a:t>
            </a:r>
            <a:r>
              <a:rPr lang="fr-CH" sz="2400" dirty="0">
                <a:solidFill>
                  <a:schemeClr val="tx1"/>
                </a:solidFill>
                <a:latin typeface="Calibri" charset="0"/>
                <a:ea typeface="Calibri" charset="0"/>
                <a:cs typeface="Calibri" charset="0"/>
              </a:rPr>
              <a:t>)</a:t>
            </a:r>
          </a:p>
          <a:p>
            <a:endParaRPr lang="en-GB" dirty="0"/>
          </a:p>
        </p:txBody>
      </p:sp>
      <p:sp>
        <p:nvSpPr>
          <p:cNvPr id="9" name="Espace réservé du texte 7"/>
          <p:cNvSpPr>
            <a:spLocks noGrp="1"/>
          </p:cNvSpPr>
          <p:nvPr>
            <p:ph type="body" sz="quarter" idx="10"/>
          </p:nvPr>
        </p:nvSpPr>
        <p:spPr>
          <a:xfrm>
            <a:off x="278500" y="1957414"/>
            <a:ext cx="5760000" cy="720000"/>
          </a:xfrm>
        </p:spPr>
        <p:txBody>
          <a:bodyPr/>
          <a:lstStyle/>
          <a:p>
            <a:r>
              <a:rPr lang="en-GB" sz="2800">
                <a:solidFill>
                  <a:srgbClr val="4F81BD"/>
                </a:solidFill>
                <a:latin typeface="Calibri" charset="0"/>
                <a:ea typeface="Calibri" charset="0"/>
                <a:cs typeface="Calibri" charset="0"/>
              </a:rPr>
              <a:t>Day 2</a:t>
            </a:r>
            <a:endParaRPr lang="en-GB" sz="2800" dirty="0">
              <a:latin typeface="Calibri" charset="0"/>
              <a:ea typeface="Calibri" charset="0"/>
              <a:cs typeface="Calibri" charset="0"/>
            </a:endParaRPr>
          </a:p>
        </p:txBody>
      </p:sp>
      <p:sp>
        <p:nvSpPr>
          <p:cNvPr id="10" name="Rounded Rectangle 19"/>
          <p:cNvSpPr/>
          <p:nvPr/>
        </p:nvSpPr>
        <p:spPr>
          <a:xfrm>
            <a:off x="220800" y="2867868"/>
            <a:ext cx="576000" cy="576000"/>
          </a:xfrm>
          <a:prstGeom prst="roundRect">
            <a:avLst/>
          </a:prstGeom>
          <a:solidFill>
            <a:srgbClr val="575757"/>
          </a:solidFill>
          <a:ln w="76200">
            <a:solidFill>
              <a:schemeClr val="bg1"/>
            </a:solidFill>
          </a:ln>
          <a:effectLst>
            <a:outerShdw blurRad="50800" dist="38100" dir="5400000" algn="t" rotWithShape="0">
              <a:prstClr val="black">
                <a:alpha val="40000"/>
              </a:prstClr>
            </a:outerShdw>
          </a:effectLst>
        </p:spPr>
        <p:style>
          <a:lnRef idx="2">
            <a:schemeClr val="accent5"/>
          </a:lnRef>
          <a:fillRef idx="1">
            <a:schemeClr val="lt1"/>
          </a:fillRef>
          <a:effectRef idx="0">
            <a:schemeClr val="accent5"/>
          </a:effectRef>
          <a:fontRef idx="minor">
            <a:schemeClr val="dk1"/>
          </a:fontRef>
        </p:style>
        <p:txBody>
          <a:bodyPr rtlCol="0" anchor="ctr"/>
          <a:lstStyle/>
          <a:p>
            <a:pPr algn="ctr" defTabSz="457200"/>
            <a:r>
              <a:rPr lang="en-US" sz="2000" b="1" dirty="0">
                <a:solidFill>
                  <a:schemeClr val="bg1"/>
                </a:solidFill>
                <a:latin typeface="Arial"/>
                <a:cs typeface="Arial"/>
              </a:rPr>
              <a:t>06</a:t>
            </a:r>
          </a:p>
        </p:txBody>
      </p:sp>
      <p:sp>
        <p:nvSpPr>
          <p:cNvPr id="11" name="Rounded Rectangle 19"/>
          <p:cNvSpPr/>
          <p:nvPr/>
        </p:nvSpPr>
        <p:spPr>
          <a:xfrm>
            <a:off x="220800" y="3939393"/>
            <a:ext cx="576000" cy="576000"/>
          </a:xfrm>
          <a:prstGeom prst="roundRect">
            <a:avLst/>
          </a:prstGeom>
          <a:solidFill>
            <a:srgbClr val="575757"/>
          </a:solidFill>
          <a:ln w="76200">
            <a:solidFill>
              <a:schemeClr val="bg1"/>
            </a:solidFill>
          </a:ln>
          <a:effectLst>
            <a:outerShdw blurRad="50800" dist="38100" dir="5400000" algn="t" rotWithShape="0">
              <a:prstClr val="black">
                <a:alpha val="40000"/>
              </a:prstClr>
            </a:outerShdw>
          </a:effectLst>
        </p:spPr>
        <p:style>
          <a:lnRef idx="2">
            <a:schemeClr val="accent5"/>
          </a:lnRef>
          <a:fillRef idx="1">
            <a:schemeClr val="lt1"/>
          </a:fillRef>
          <a:effectRef idx="0">
            <a:schemeClr val="accent5"/>
          </a:effectRef>
          <a:fontRef idx="minor">
            <a:schemeClr val="dk1"/>
          </a:fontRef>
        </p:style>
        <p:txBody>
          <a:bodyPr rtlCol="0" anchor="ctr"/>
          <a:lstStyle/>
          <a:p>
            <a:pPr algn="ctr" defTabSz="457200"/>
            <a:r>
              <a:rPr lang="en-US" sz="2000" b="1">
                <a:solidFill>
                  <a:schemeClr val="bg1"/>
                </a:solidFill>
                <a:latin typeface="Arial"/>
                <a:cs typeface="Arial"/>
              </a:rPr>
              <a:t>07</a:t>
            </a:r>
            <a:endParaRPr lang="en-US" sz="2000" b="1" dirty="0">
              <a:solidFill>
                <a:schemeClr val="bg1"/>
              </a:solidFill>
              <a:latin typeface="Arial"/>
              <a:cs typeface="Arial"/>
            </a:endParaRPr>
          </a:p>
        </p:txBody>
      </p:sp>
      <p:sp>
        <p:nvSpPr>
          <p:cNvPr id="14" name="Titre 3"/>
          <p:cNvSpPr>
            <a:spLocks noGrp="1"/>
          </p:cNvSpPr>
          <p:nvPr/>
        </p:nvSpPr>
        <p:spPr>
          <a:xfrm>
            <a:off x="444822" y="196557"/>
            <a:ext cx="7943178" cy="620683"/>
          </a:xfrm>
          <a:prstGeom prst="rect">
            <a:avLst/>
          </a:prstGeom>
        </p:spPr>
        <p:txBody>
          <a:bodyPr wrap="square" lIns="144000" tIns="0" rIns="0" bIns="0" anchor="b" anchorCtr="0">
            <a:spAutoFit/>
          </a:bodyPr>
          <a:lstStyle>
            <a:lvl1pPr algn="l" defTabSz="914400" rtl="0" eaLnBrk="1" latinLnBrk="0" hangingPunct="1">
              <a:lnSpc>
                <a:spcPct val="90000"/>
              </a:lnSpc>
              <a:spcBef>
                <a:spcPct val="0"/>
              </a:spcBef>
              <a:buNone/>
              <a:defRPr sz="4400" b="0" kern="1200">
                <a:solidFill>
                  <a:schemeClr val="accent1"/>
                </a:solidFill>
                <a:effectLst>
                  <a:outerShdw blurRad="50800" dist="38100" dir="2700000" algn="tl" rotWithShape="0">
                    <a:prstClr val="black">
                      <a:alpha val="40000"/>
                    </a:prstClr>
                  </a:outerShdw>
                </a:effectLst>
                <a:latin typeface="+mj-lt"/>
                <a:ea typeface="+mj-ea"/>
                <a:cs typeface="Arial" pitchFamily="34" charset="0"/>
              </a:defRPr>
            </a:lvl1pPr>
          </a:lstStyle>
          <a:p>
            <a:r>
              <a:rPr lang="en-US" dirty="0">
                <a:solidFill>
                  <a:srgbClr val="4E81BD"/>
                </a:solidFill>
              </a:rPr>
              <a:t>Outline</a:t>
            </a:r>
          </a:p>
        </p:txBody>
      </p:sp>
      <p:sp>
        <p:nvSpPr>
          <p:cNvPr id="15" name="Espace réservé du contenu 1"/>
          <p:cNvSpPr txBox="1">
            <a:spLocks/>
          </p:cNvSpPr>
          <p:nvPr/>
        </p:nvSpPr>
        <p:spPr>
          <a:xfrm>
            <a:off x="278500" y="5614628"/>
            <a:ext cx="8286357" cy="994258"/>
          </a:xfrm>
          <a:prstGeom prst="rect">
            <a:avLst/>
          </a:prstGeom>
          <a:solidFill>
            <a:srgbClr val="1E497D"/>
          </a:solidFill>
        </p:spPr>
        <p:txBody>
          <a:bodyPr lIns="0" tIns="0" rIns="0" bIns="0"/>
          <a:lstStyle>
            <a:lvl1pPr marL="266700" indent="-266700" algn="l" defTabSz="914400" rtl="0" eaLnBrk="1" latinLnBrk="0" hangingPunct="1">
              <a:spcBef>
                <a:spcPct val="20000"/>
              </a:spcBef>
              <a:buClr>
                <a:schemeClr val="tx1">
                  <a:lumMod val="85000"/>
                  <a:lumOff val="15000"/>
                </a:schemeClr>
              </a:buClr>
              <a:buFont typeface="Arial" pitchFamily="34" charset="0"/>
              <a:buChar char="•"/>
              <a:defRPr sz="2800" kern="1200">
                <a:solidFill>
                  <a:schemeClr val="tx1">
                    <a:lumMod val="85000"/>
                    <a:lumOff val="15000"/>
                  </a:schemeClr>
                </a:solidFill>
                <a:latin typeface="+mn-lt"/>
                <a:ea typeface="+mn-ea"/>
                <a:cs typeface="Arial" pitchFamily="34" charset="0"/>
              </a:defRPr>
            </a:lvl1pPr>
            <a:lvl2pPr marL="449263" indent="-182563" algn="l" defTabSz="914400" rtl="0" eaLnBrk="1" latinLnBrk="0" hangingPunct="1">
              <a:spcBef>
                <a:spcPct val="20000"/>
              </a:spcBef>
              <a:buClr>
                <a:schemeClr val="tx1">
                  <a:lumMod val="85000"/>
                  <a:lumOff val="15000"/>
                </a:schemeClr>
              </a:buClr>
              <a:buFont typeface="Arial" pitchFamily="34" charset="0"/>
              <a:buChar char="•"/>
              <a:defRPr sz="2400" i="0" kern="1200">
                <a:solidFill>
                  <a:schemeClr val="tx1">
                    <a:lumMod val="85000"/>
                    <a:lumOff val="15000"/>
                  </a:schemeClr>
                </a:solidFill>
                <a:latin typeface="+mn-lt"/>
                <a:ea typeface="+mn-ea"/>
                <a:cs typeface="Arial" pitchFamily="34" charset="0"/>
              </a:defRPr>
            </a:lvl2pPr>
            <a:lvl3pPr marL="623888" indent="-174625" algn="l" defTabSz="914400" rtl="0" eaLnBrk="1" latinLnBrk="0" hangingPunct="1">
              <a:spcBef>
                <a:spcPct val="20000"/>
              </a:spcBef>
              <a:buClr>
                <a:schemeClr val="tx1">
                  <a:lumMod val="85000"/>
                  <a:lumOff val="15000"/>
                </a:schemeClr>
              </a:buClr>
              <a:buFont typeface="Arial" pitchFamily="34" charset="0"/>
              <a:buChar char="•"/>
              <a:defRPr sz="2000" i="0" kern="1200">
                <a:solidFill>
                  <a:schemeClr val="tx1">
                    <a:lumMod val="85000"/>
                    <a:lumOff val="15000"/>
                  </a:schemeClr>
                </a:solidFill>
                <a:latin typeface="+mn-lt"/>
                <a:ea typeface="+mn-ea"/>
                <a:cs typeface="Arial" pitchFamily="34" charset="0"/>
              </a:defRPr>
            </a:lvl3pPr>
            <a:lvl4pPr marL="806450" indent="-182563" algn="l" defTabSz="914400" rtl="0" eaLnBrk="1" latinLnBrk="0" hangingPunct="1">
              <a:spcBef>
                <a:spcPct val="20000"/>
              </a:spcBef>
              <a:buClr>
                <a:schemeClr val="tx1">
                  <a:lumMod val="85000"/>
                  <a:lumOff val="15000"/>
                </a:schemeClr>
              </a:buClr>
              <a:buFont typeface="Arial" pitchFamily="34" charset="0"/>
              <a:buChar char="-"/>
              <a:defRPr sz="1200" i="1" kern="1200">
                <a:solidFill>
                  <a:schemeClr val="tx1">
                    <a:lumMod val="85000"/>
                    <a:lumOff val="15000"/>
                  </a:schemeClr>
                </a:solidFill>
                <a:latin typeface="+mn-lt"/>
                <a:ea typeface="+mn-ea"/>
                <a:cs typeface="Arial" pitchFamily="34" charset="0"/>
              </a:defRPr>
            </a:lvl4pPr>
            <a:lvl5pPr marL="1346200" indent="-274638" algn="l" defTabSz="914400" rtl="0" eaLnBrk="1" latinLnBrk="0" hangingPunct="1">
              <a:spcBef>
                <a:spcPct val="20000"/>
              </a:spcBef>
              <a:buFont typeface="Arial" pitchFamily="34" charset="0"/>
              <a:buChar char="»"/>
              <a:defRPr sz="1200" i="1"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a:solidFill>
                  <a:srgbClr val="F6F6F6"/>
                </a:solidFill>
                <a:latin typeface="Comic Sans MS" panose="030F0702030302020204" pitchFamily="66" charset="0"/>
              </a:rPr>
              <a:t>Examples and exercises are integrated in the chapters</a:t>
            </a:r>
            <a:endParaRPr lang="en-US" dirty="0">
              <a:solidFill>
                <a:srgbClr val="F6F6F6"/>
              </a:solidFill>
              <a:latin typeface="Comic Sans MS" panose="030F0702030302020204" pitchFamily="66" charset="0"/>
            </a:endParaRPr>
          </a:p>
        </p:txBody>
      </p:sp>
      <p:sp>
        <p:nvSpPr>
          <p:cNvPr id="16" name="Espace réservé du texte 1"/>
          <p:cNvSpPr>
            <a:spLocks noGrp="1"/>
          </p:cNvSpPr>
          <p:nvPr>
            <p:ph type="body" sz="quarter" idx="11"/>
          </p:nvPr>
        </p:nvSpPr>
        <p:spPr>
          <a:xfrm>
            <a:off x="1091300" y="3930121"/>
            <a:ext cx="7296700" cy="1257437"/>
          </a:xfrm>
        </p:spPr>
        <p:txBody>
          <a:bodyPr>
            <a:noAutofit/>
          </a:bodyPr>
          <a:lstStyle/>
          <a:p>
            <a:pPr>
              <a:lnSpc>
                <a:spcPct val="150000"/>
              </a:lnSpc>
            </a:pPr>
            <a:r>
              <a:rPr lang="fr-CH" sz="2400">
                <a:solidFill>
                  <a:srgbClr val="4F81BD"/>
                </a:solidFill>
                <a:latin typeface="Calibri" charset="0"/>
                <a:ea typeface="Calibri" charset="0"/>
                <a:cs typeface="Calibri" charset="0"/>
              </a:rPr>
              <a:t>Starting with statistics</a:t>
            </a:r>
            <a:r>
              <a:rPr lang="fr-CH" sz="2400">
                <a:latin typeface="Calibri" charset="0"/>
                <a:ea typeface="Calibri" charset="0"/>
                <a:cs typeface="Calibri" charset="0"/>
              </a:rPr>
              <a:t> </a:t>
            </a:r>
            <a:r>
              <a:rPr lang="fr-CH" sz="2400">
                <a:solidFill>
                  <a:schemeClr val="tx1"/>
                </a:solidFill>
                <a:latin typeface="Calibri" charset="0"/>
                <a:ea typeface="Calibri" charset="0"/>
                <a:cs typeface="Calibri" charset="0"/>
              </a:rPr>
              <a:t>in R (hypothesis testing, simple linear regression</a:t>
            </a:r>
            <a:r>
              <a:rPr lang="fr-CH" sz="2400" dirty="0">
                <a:solidFill>
                  <a:schemeClr val="tx1"/>
                </a:solidFill>
                <a:latin typeface="Calibri" charset="0"/>
                <a:ea typeface="Calibri" charset="0"/>
                <a:cs typeface="Calibri" charset="0"/>
              </a:rPr>
              <a:t>)</a:t>
            </a:r>
          </a:p>
          <a:p>
            <a:endParaRPr lang="en-GB" sz="2400" dirty="0"/>
          </a:p>
        </p:txBody>
      </p:sp>
    </p:spTree>
    <p:extLst>
      <p:ext uri="{BB962C8B-B14F-4D97-AF65-F5344CB8AC3E}">
        <p14:creationId xmlns:p14="http://schemas.microsoft.com/office/powerpoint/2010/main" val="283981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ctrTitle"/>
          </p:nvPr>
        </p:nvSpPr>
        <p:spPr>
          <a:xfrm>
            <a:off x="258501" y="344402"/>
            <a:ext cx="7943178" cy="387798"/>
          </a:xfrm>
        </p:spPr>
        <p:txBody>
          <a:bodyPr/>
          <a:lstStyle/>
          <a:p>
            <a:r>
              <a:rPr lang="en-US" sz="2800" dirty="0"/>
              <a:t>Example 2: Fitting a trend line</a:t>
            </a:r>
          </a:p>
        </p:txBody>
      </p:sp>
      <p:sp>
        <p:nvSpPr>
          <p:cNvPr id="2" name="TextBox 1"/>
          <p:cNvSpPr txBox="1"/>
          <p:nvPr/>
        </p:nvSpPr>
        <p:spPr>
          <a:xfrm>
            <a:off x="258501" y="4315596"/>
            <a:ext cx="8112612" cy="2308324"/>
          </a:xfrm>
          <a:prstGeom prst="rect">
            <a:avLst/>
          </a:prstGeom>
          <a:noFill/>
        </p:spPr>
        <p:txBody>
          <a:bodyPr wrap="square" rtlCol="0">
            <a:spAutoFit/>
          </a:bodyPr>
          <a:lstStyle/>
          <a:p>
            <a:r>
              <a:rPr lang="en-US" sz="1600" dirty="0">
                <a:solidFill>
                  <a:srgbClr val="4E81BD"/>
                </a:solidFill>
                <a:latin typeface="Lucida Console" panose="020B0609040504020204" pitchFamily="49" charset="0"/>
              </a:rPr>
              <a:t>&gt; plot(</a:t>
            </a:r>
            <a:r>
              <a:rPr lang="en-US" sz="1600" dirty="0" err="1">
                <a:solidFill>
                  <a:srgbClr val="4E81BD"/>
                </a:solidFill>
                <a:latin typeface="Lucida Console" panose="020B0609040504020204" pitchFamily="49" charset="0"/>
              </a:rPr>
              <a:t>airquality$Wind</a:t>
            </a:r>
            <a:r>
              <a:rPr lang="en-US" sz="1600" dirty="0">
                <a:solidFill>
                  <a:srgbClr val="4E81BD"/>
                </a:solidFill>
                <a:latin typeface="Lucida Console" panose="020B0609040504020204" pitchFamily="49" charset="0"/>
              </a:rPr>
              <a:t>, </a:t>
            </a:r>
            <a:r>
              <a:rPr lang="en-US" sz="1600" dirty="0" err="1">
                <a:solidFill>
                  <a:srgbClr val="4E81BD"/>
                </a:solidFill>
                <a:latin typeface="Lucida Console" panose="020B0609040504020204" pitchFamily="49" charset="0"/>
              </a:rPr>
              <a:t>airquality$Ozone</a:t>
            </a:r>
            <a:r>
              <a:rPr lang="en-US" sz="1600" dirty="0">
                <a:solidFill>
                  <a:srgbClr val="4E81BD"/>
                </a:solidFill>
                <a:latin typeface="Lucida Console" panose="020B0609040504020204" pitchFamily="49" charset="0"/>
              </a:rPr>
              <a:t>, </a:t>
            </a:r>
            <a:r>
              <a:rPr lang="en-US" sz="1600" dirty="0" err="1">
                <a:solidFill>
                  <a:srgbClr val="4E81BD"/>
                </a:solidFill>
                <a:latin typeface="Lucida Console" panose="020B0609040504020204" pitchFamily="49" charset="0"/>
              </a:rPr>
              <a:t>pch</a:t>
            </a:r>
            <a:r>
              <a:rPr lang="en-US" sz="1600" dirty="0">
                <a:solidFill>
                  <a:srgbClr val="4E81BD"/>
                </a:solidFill>
                <a:latin typeface="Lucida Console" panose="020B0609040504020204" pitchFamily="49" charset="0"/>
              </a:rPr>
              <a:t>=20,</a:t>
            </a:r>
          </a:p>
          <a:p>
            <a:r>
              <a:rPr lang="en-US" sz="1600" dirty="0">
                <a:solidFill>
                  <a:srgbClr val="4E81BD"/>
                </a:solidFill>
                <a:latin typeface="Lucida Console" panose="020B0609040504020204" pitchFamily="49" charset="0"/>
              </a:rPr>
              <a:t>       </a:t>
            </a:r>
            <a:r>
              <a:rPr lang="en-US" sz="1600" dirty="0" err="1">
                <a:solidFill>
                  <a:srgbClr val="4E81BD"/>
                </a:solidFill>
                <a:latin typeface="Lucida Console" panose="020B0609040504020204" pitchFamily="49" charset="0"/>
              </a:rPr>
              <a:t>xlab</a:t>
            </a:r>
            <a:r>
              <a:rPr lang="en-US" sz="1600" dirty="0">
                <a:solidFill>
                  <a:srgbClr val="4E81BD"/>
                </a:solidFill>
                <a:latin typeface="Lucida Console" panose="020B0609040504020204" pitchFamily="49" charset="0"/>
              </a:rPr>
              <a:t>= "Wind (mph)", </a:t>
            </a:r>
            <a:r>
              <a:rPr lang="en-US" sz="1600" dirty="0" err="1">
                <a:solidFill>
                  <a:srgbClr val="4E81BD"/>
                </a:solidFill>
                <a:latin typeface="Lucida Console" panose="020B0609040504020204" pitchFamily="49" charset="0"/>
              </a:rPr>
              <a:t>ylab</a:t>
            </a:r>
            <a:r>
              <a:rPr lang="en-US" sz="1600" dirty="0">
                <a:solidFill>
                  <a:srgbClr val="4E81BD"/>
                </a:solidFill>
                <a:latin typeface="Lucida Console" panose="020B0609040504020204" pitchFamily="49" charset="0"/>
              </a:rPr>
              <a:t>="Ozone (ppb)")</a:t>
            </a:r>
          </a:p>
          <a:p>
            <a:endParaRPr lang="en-US" sz="1600" dirty="0">
              <a:solidFill>
                <a:srgbClr val="4E81BD"/>
              </a:solidFill>
              <a:latin typeface="Lucida Console" panose="020B0609040504020204" pitchFamily="49" charset="0"/>
            </a:endParaRPr>
          </a:p>
          <a:p>
            <a:r>
              <a:rPr lang="en-US" sz="1600" b="1" dirty="0">
                <a:solidFill>
                  <a:srgbClr val="4F81BD"/>
                </a:solidFill>
                <a:latin typeface="Lucida Console" panose="020B0609040504020204" pitchFamily="49" charset="0"/>
                <a:ea typeface="Courier" charset="0"/>
                <a:cs typeface="Courier" charset="0"/>
              </a:rPr>
              <a:t>&gt; </a:t>
            </a:r>
            <a:r>
              <a:rPr lang="en-US" sz="1600" b="1" dirty="0" err="1">
                <a:solidFill>
                  <a:srgbClr val="4F81BD"/>
                </a:solidFill>
                <a:latin typeface="Lucida Console" panose="020B0609040504020204" pitchFamily="49" charset="0"/>
                <a:ea typeface="Courier" charset="0"/>
                <a:cs typeface="Courier" charset="0"/>
              </a:rPr>
              <a:t>abline</a:t>
            </a:r>
            <a:r>
              <a:rPr lang="en-US" sz="1600" b="1" dirty="0">
                <a:solidFill>
                  <a:srgbClr val="4F81BD"/>
                </a:solidFill>
                <a:latin typeface="Lucida Console" panose="020B0609040504020204" pitchFamily="49" charset="0"/>
                <a:ea typeface="Courier" charset="0"/>
                <a:cs typeface="Courier" charset="0"/>
              </a:rPr>
              <a:t>(lm(</a:t>
            </a:r>
            <a:r>
              <a:rPr lang="en-US" sz="1600" b="1" dirty="0" err="1">
                <a:solidFill>
                  <a:srgbClr val="4F81BD"/>
                </a:solidFill>
                <a:latin typeface="Lucida Console" panose="020B0609040504020204" pitchFamily="49" charset="0"/>
                <a:ea typeface="Courier" charset="0"/>
                <a:cs typeface="Courier" charset="0"/>
              </a:rPr>
              <a:t>airquality$Ozone</a:t>
            </a:r>
            <a:r>
              <a:rPr lang="en-US" sz="1600" b="1" dirty="0">
                <a:solidFill>
                  <a:srgbClr val="4F81BD"/>
                </a:solidFill>
                <a:latin typeface="Lucida Console" panose="020B0609040504020204" pitchFamily="49" charset="0"/>
                <a:ea typeface="Courier" charset="0"/>
                <a:cs typeface="Courier" charset="0"/>
              </a:rPr>
              <a:t> ~ </a:t>
            </a:r>
            <a:r>
              <a:rPr lang="en-US" sz="1600" b="1" dirty="0" err="1">
                <a:solidFill>
                  <a:srgbClr val="4F81BD"/>
                </a:solidFill>
                <a:latin typeface="Lucida Console" panose="020B0609040504020204" pitchFamily="49" charset="0"/>
                <a:ea typeface="Courier" charset="0"/>
                <a:cs typeface="Courier" charset="0"/>
              </a:rPr>
              <a:t>airquality$Wind</a:t>
            </a:r>
            <a:r>
              <a:rPr lang="en-US" sz="1600" b="1" dirty="0">
                <a:solidFill>
                  <a:srgbClr val="4F81BD"/>
                </a:solidFill>
                <a:latin typeface="Lucida Console" panose="020B0609040504020204" pitchFamily="49" charset="0"/>
                <a:ea typeface="Courier" charset="0"/>
                <a:cs typeface="Courier" charset="0"/>
              </a:rPr>
              <a:t>), </a:t>
            </a:r>
          </a:p>
          <a:p>
            <a:r>
              <a:rPr lang="en-US" sz="1600" b="1" dirty="0">
                <a:solidFill>
                  <a:srgbClr val="4F81BD"/>
                </a:solidFill>
                <a:latin typeface="Lucida Console" panose="020B0609040504020204" pitchFamily="49" charset="0"/>
                <a:ea typeface="Courier" charset="0"/>
                <a:cs typeface="Courier" charset="0"/>
              </a:rPr>
              <a:t>         col=2, </a:t>
            </a:r>
            <a:r>
              <a:rPr lang="en-US" sz="1600" b="1" dirty="0" err="1">
                <a:solidFill>
                  <a:srgbClr val="4F81BD"/>
                </a:solidFill>
                <a:latin typeface="Lucida Console" panose="020B0609040504020204" pitchFamily="49" charset="0"/>
                <a:ea typeface="Courier" charset="0"/>
                <a:cs typeface="Courier" charset="0"/>
              </a:rPr>
              <a:t>lwd</a:t>
            </a:r>
            <a:r>
              <a:rPr lang="en-US" sz="1600" b="1" dirty="0">
                <a:solidFill>
                  <a:srgbClr val="4F81BD"/>
                </a:solidFill>
                <a:latin typeface="Lucida Console" panose="020B0609040504020204" pitchFamily="49" charset="0"/>
                <a:ea typeface="Courier" charset="0"/>
                <a:cs typeface="Courier" charset="0"/>
              </a:rPr>
              <a:t>=2)</a:t>
            </a:r>
          </a:p>
          <a:p>
            <a:endParaRPr lang="en-US" sz="1600" b="1" dirty="0">
              <a:solidFill>
                <a:srgbClr val="4F81BD"/>
              </a:solidFill>
              <a:latin typeface="Lucida Console" panose="020B0609040504020204" pitchFamily="49" charset="0"/>
              <a:ea typeface="Courier" charset="0"/>
              <a:cs typeface="Courier" charset="0"/>
            </a:endParaRPr>
          </a:p>
          <a:p>
            <a:r>
              <a:rPr lang="en-US" sz="1600" dirty="0">
                <a:solidFill>
                  <a:srgbClr val="4F81BD"/>
                </a:solidFill>
                <a:latin typeface="Lucida Console" panose="020B0609040504020204" pitchFamily="49" charset="0"/>
                <a:ea typeface="Courier" charset="0"/>
                <a:cs typeface="Courier" charset="0"/>
              </a:rPr>
              <a:t>&gt; legend("</a:t>
            </a:r>
            <a:r>
              <a:rPr lang="en-US" sz="1600" dirty="0" err="1">
                <a:solidFill>
                  <a:srgbClr val="4F81BD"/>
                </a:solidFill>
                <a:latin typeface="Lucida Console" panose="020B0609040504020204" pitchFamily="49" charset="0"/>
                <a:ea typeface="Courier" charset="0"/>
                <a:cs typeface="Courier" charset="0"/>
              </a:rPr>
              <a:t>topright</a:t>
            </a:r>
            <a:r>
              <a:rPr lang="en-US" sz="1600" dirty="0">
                <a:solidFill>
                  <a:srgbClr val="4F81BD"/>
                </a:solidFill>
                <a:latin typeface="Lucida Console" panose="020B0609040504020204" pitchFamily="49" charset="0"/>
                <a:ea typeface="Courier" charset="0"/>
                <a:cs typeface="Courier" charset="0"/>
              </a:rPr>
              <a:t>", legend= c("</a:t>
            </a:r>
            <a:r>
              <a:rPr lang="en-US" sz="1600" dirty="0" err="1">
                <a:solidFill>
                  <a:srgbClr val="4F81BD"/>
                </a:solidFill>
                <a:latin typeface="Lucida Console" panose="020B0609040504020204" pitchFamily="49" charset="0"/>
                <a:ea typeface="Courier" charset="0"/>
                <a:cs typeface="Courier" charset="0"/>
              </a:rPr>
              <a:t>measures","fitted</a:t>
            </a:r>
            <a:r>
              <a:rPr lang="en-US" sz="1600" dirty="0">
                <a:solidFill>
                  <a:srgbClr val="4F81BD"/>
                </a:solidFill>
                <a:latin typeface="Lucida Console" panose="020B0609040504020204" pitchFamily="49" charset="0"/>
                <a:ea typeface="Courier" charset="0"/>
                <a:cs typeface="Courier" charset="0"/>
              </a:rPr>
              <a:t> line"),</a:t>
            </a:r>
            <a:br>
              <a:rPr lang="en-US" sz="1600" dirty="0">
                <a:solidFill>
                  <a:srgbClr val="4F81BD"/>
                </a:solidFill>
                <a:latin typeface="Lucida Console" panose="020B0609040504020204" pitchFamily="49" charset="0"/>
                <a:ea typeface="Courier" charset="0"/>
                <a:cs typeface="Courier" charset="0"/>
              </a:rPr>
            </a:br>
            <a:r>
              <a:rPr lang="en-US" sz="1600" dirty="0">
                <a:solidFill>
                  <a:srgbClr val="4F81BD"/>
                </a:solidFill>
                <a:latin typeface="Lucida Console" panose="020B0609040504020204" pitchFamily="49" charset="0"/>
                <a:ea typeface="Courier" charset="0"/>
                <a:cs typeface="Courier" charset="0"/>
              </a:rPr>
              <a:t>   </a:t>
            </a:r>
            <a:r>
              <a:rPr lang="en-US" sz="1600" dirty="0" err="1">
                <a:solidFill>
                  <a:srgbClr val="4F81BD"/>
                </a:solidFill>
                <a:latin typeface="Lucida Console" panose="020B0609040504020204" pitchFamily="49" charset="0"/>
                <a:ea typeface="Courier" charset="0"/>
                <a:cs typeface="Courier" charset="0"/>
              </a:rPr>
              <a:t>pch</a:t>
            </a:r>
            <a:r>
              <a:rPr lang="en-US" sz="1600" dirty="0">
                <a:solidFill>
                  <a:srgbClr val="4F81BD"/>
                </a:solidFill>
                <a:latin typeface="Lucida Console" panose="020B0609040504020204" pitchFamily="49" charset="0"/>
                <a:ea typeface="Courier" charset="0"/>
                <a:cs typeface="Courier" charset="0"/>
              </a:rPr>
              <a:t>= c(20, NA), </a:t>
            </a:r>
            <a:r>
              <a:rPr lang="en-US" sz="1600" dirty="0" err="1">
                <a:solidFill>
                  <a:srgbClr val="4F81BD"/>
                </a:solidFill>
                <a:latin typeface="Lucida Console" panose="020B0609040504020204" pitchFamily="49" charset="0"/>
                <a:ea typeface="Courier" charset="0"/>
                <a:cs typeface="Courier" charset="0"/>
              </a:rPr>
              <a:t>lty</a:t>
            </a:r>
            <a:r>
              <a:rPr lang="en-US" sz="1600" dirty="0">
                <a:solidFill>
                  <a:srgbClr val="4F81BD"/>
                </a:solidFill>
                <a:latin typeface="Lucida Console" panose="020B0609040504020204" pitchFamily="49" charset="0"/>
                <a:ea typeface="Courier" charset="0"/>
                <a:cs typeface="Courier" charset="0"/>
              </a:rPr>
              <a:t> = c(0, 1), </a:t>
            </a:r>
            <a:r>
              <a:rPr lang="en-US" sz="1600" dirty="0" err="1">
                <a:solidFill>
                  <a:srgbClr val="4F81BD"/>
                </a:solidFill>
                <a:latin typeface="Lucida Console" panose="020B0609040504020204" pitchFamily="49" charset="0"/>
                <a:ea typeface="Courier" charset="0"/>
                <a:cs typeface="Courier" charset="0"/>
              </a:rPr>
              <a:t>lwd</a:t>
            </a:r>
            <a:r>
              <a:rPr lang="en-US" sz="1600" dirty="0">
                <a:solidFill>
                  <a:srgbClr val="4F81BD"/>
                </a:solidFill>
                <a:latin typeface="Lucida Console" panose="020B0609040504020204" pitchFamily="49" charset="0"/>
                <a:ea typeface="Courier" charset="0"/>
                <a:cs typeface="Courier" charset="0"/>
              </a:rPr>
              <a:t>=c(NA, 2),</a:t>
            </a:r>
          </a:p>
          <a:p>
            <a:r>
              <a:rPr lang="en-US" sz="1600" dirty="0">
                <a:solidFill>
                  <a:srgbClr val="4F81BD"/>
                </a:solidFill>
                <a:latin typeface="Lucida Console" panose="020B0609040504020204" pitchFamily="49" charset="0"/>
                <a:ea typeface="Courier" charset="0"/>
                <a:cs typeface="Courier" charset="0"/>
              </a:rPr>
              <a:t>   col = c(1, 2), </a:t>
            </a:r>
            <a:r>
              <a:rPr lang="en-US" sz="1600" dirty="0" err="1">
                <a:solidFill>
                  <a:srgbClr val="4F81BD"/>
                </a:solidFill>
                <a:latin typeface="Lucida Console" panose="020B0609040504020204" pitchFamily="49" charset="0"/>
                <a:ea typeface="Courier" charset="0"/>
                <a:cs typeface="Courier" charset="0"/>
              </a:rPr>
              <a:t>bg</a:t>
            </a:r>
            <a:r>
              <a:rPr lang="en-US" sz="1600" dirty="0">
                <a:solidFill>
                  <a:srgbClr val="4F81BD"/>
                </a:solidFill>
                <a:latin typeface="Lucida Console" panose="020B0609040504020204" pitchFamily="49" charset="0"/>
                <a:ea typeface="Courier" charset="0"/>
                <a:cs typeface="Courier" charset="0"/>
              </a:rPr>
              <a:t> = "gray90")</a:t>
            </a:r>
            <a:endParaRPr lang="en-US" sz="1600" dirty="0"/>
          </a:p>
        </p:txBody>
      </p:sp>
      <p:pic>
        <p:nvPicPr>
          <p:cNvPr id="4" name="Picture 3"/>
          <p:cNvPicPr>
            <a:picLocks noChangeAspect="1"/>
          </p:cNvPicPr>
          <p:nvPr/>
        </p:nvPicPr>
        <p:blipFill>
          <a:blip r:embed="rId3"/>
          <a:stretch>
            <a:fillRect/>
          </a:stretch>
        </p:blipFill>
        <p:spPr>
          <a:xfrm>
            <a:off x="1088203" y="903144"/>
            <a:ext cx="6074597" cy="3382811"/>
          </a:xfrm>
          <a:prstGeom prst="rect">
            <a:avLst/>
          </a:prstGeom>
        </p:spPr>
      </p:pic>
    </p:spTree>
    <p:extLst>
      <p:ext uri="{BB962C8B-B14F-4D97-AF65-F5344CB8AC3E}">
        <p14:creationId xmlns:p14="http://schemas.microsoft.com/office/powerpoint/2010/main" val="236232157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p:txBody>
          <a:bodyPr/>
          <a:lstStyle/>
          <a:p>
            <a:pPr>
              <a:spcAft>
                <a:spcPts val="1200"/>
              </a:spcAft>
            </a:pPr>
            <a:r>
              <a:rPr lang="en-US" sz="2400" dirty="0"/>
              <a:t>If x is a matrix or a data frame, </a:t>
            </a:r>
            <a:r>
              <a:rPr lang="en-US" sz="2400" b="1" dirty="0">
                <a:solidFill>
                  <a:srgbClr val="4F81BD"/>
                </a:solidFill>
              </a:rPr>
              <a:t>pairs()</a:t>
            </a:r>
            <a:r>
              <a:rPr lang="en-US" sz="2400" dirty="0">
                <a:solidFill>
                  <a:srgbClr val="4F81BD"/>
                </a:solidFill>
              </a:rPr>
              <a:t> draws all possible bivariate plots between the columns of x. </a:t>
            </a:r>
          </a:p>
          <a:p>
            <a:pPr marL="0" indent="0">
              <a:spcAft>
                <a:spcPts val="1200"/>
              </a:spcAft>
              <a:buNone/>
            </a:pPr>
            <a:r>
              <a:rPr lang="fr-FR" sz="1800" dirty="0">
                <a:solidFill>
                  <a:srgbClr val="4F81BD"/>
                </a:solidFill>
                <a:latin typeface="Lucida Console" panose="020B0609040504020204" pitchFamily="49" charset="0"/>
                <a:ea typeface="Courier" charset="0"/>
                <a:cs typeface="Courier" charset="0"/>
              </a:rPr>
              <a:t>&gt; data(iris) </a:t>
            </a:r>
            <a:r>
              <a:rPr lang="fr-FR" sz="1800" dirty="0">
                <a:solidFill>
                  <a:schemeClr val="accent3">
                    <a:lumMod val="50000"/>
                  </a:schemeClr>
                </a:solidFill>
                <a:latin typeface="Lucida Console" panose="020B0609040504020204" pitchFamily="49" charset="0"/>
                <a:ea typeface="Courier" charset="0"/>
                <a:cs typeface="Courier" charset="0"/>
              </a:rPr>
              <a:t># </a:t>
            </a:r>
            <a:r>
              <a:rPr lang="fr-FR" sz="1800" dirty="0" err="1">
                <a:solidFill>
                  <a:schemeClr val="accent3">
                    <a:lumMod val="50000"/>
                  </a:schemeClr>
                </a:solidFill>
                <a:latin typeface="Lucida Console" panose="020B0609040504020204" pitchFamily="49" charset="0"/>
                <a:ea typeface="Courier" charset="0"/>
                <a:cs typeface="Courier" charset="0"/>
              </a:rPr>
              <a:t>cf</a:t>
            </a:r>
            <a:r>
              <a:rPr lang="fr-FR" sz="1800" dirty="0">
                <a:solidFill>
                  <a:schemeClr val="accent3">
                    <a:lumMod val="50000"/>
                  </a:schemeClr>
                </a:solidFill>
                <a:latin typeface="Lucida Console" panose="020B0609040504020204" pitchFamily="49" charset="0"/>
                <a:ea typeface="Courier" charset="0"/>
                <a:cs typeface="Courier" charset="0"/>
              </a:rPr>
              <a:t> slide 17</a:t>
            </a:r>
          </a:p>
          <a:p>
            <a:pPr marL="0" indent="0">
              <a:spcAft>
                <a:spcPts val="1200"/>
              </a:spcAft>
              <a:buNone/>
            </a:pPr>
            <a:r>
              <a:rPr lang="fr-FR" sz="1800" dirty="0">
                <a:solidFill>
                  <a:srgbClr val="4F81BD"/>
                </a:solidFill>
                <a:latin typeface="Lucida Console" panose="020B0609040504020204" pitchFamily="49" charset="0"/>
                <a:ea typeface="Courier" charset="0"/>
                <a:cs typeface="Courier" charset="0"/>
              </a:rPr>
              <a:t>&gt; pairs(iris[,1:4], main="Edgar </a:t>
            </a:r>
            <a:r>
              <a:rPr lang="fr-FR" sz="1800" dirty="0" err="1">
                <a:solidFill>
                  <a:srgbClr val="4F81BD"/>
                </a:solidFill>
                <a:latin typeface="Lucida Console" panose="020B0609040504020204" pitchFamily="49" charset="0"/>
                <a:ea typeface="Courier" charset="0"/>
                <a:cs typeface="Courier" charset="0"/>
              </a:rPr>
              <a:t>Anderson's</a:t>
            </a:r>
            <a:r>
              <a:rPr lang="fr-FR" sz="1800" dirty="0">
                <a:solidFill>
                  <a:srgbClr val="4F81BD"/>
                </a:solidFill>
                <a:latin typeface="Lucida Console" panose="020B0609040504020204" pitchFamily="49" charset="0"/>
                <a:ea typeface="Courier" charset="0"/>
                <a:cs typeface="Courier" charset="0"/>
              </a:rPr>
              <a:t> Iris Data",</a:t>
            </a:r>
            <a:br>
              <a:rPr lang="fr-FR" sz="1800" dirty="0">
                <a:solidFill>
                  <a:srgbClr val="4F81BD"/>
                </a:solidFill>
                <a:latin typeface="Lucida Console" panose="020B0609040504020204" pitchFamily="49" charset="0"/>
                <a:ea typeface="Courier" charset="0"/>
                <a:cs typeface="Courier" charset="0"/>
              </a:rPr>
            </a:br>
            <a:r>
              <a:rPr lang="fr-FR" sz="1800" dirty="0">
                <a:solidFill>
                  <a:srgbClr val="4F81BD"/>
                </a:solidFill>
                <a:latin typeface="Lucida Console" panose="020B0609040504020204" pitchFamily="49" charset="0"/>
                <a:ea typeface="Courier" charset="0"/>
                <a:cs typeface="Courier" charset="0"/>
              </a:rPr>
              <a:t>  </a:t>
            </a:r>
            <a:r>
              <a:rPr lang="fr-FR" sz="1800" dirty="0" err="1">
                <a:solidFill>
                  <a:srgbClr val="4F81BD"/>
                </a:solidFill>
                <a:latin typeface="Lucida Console" panose="020B0609040504020204" pitchFamily="49" charset="0"/>
                <a:ea typeface="Courier" charset="0"/>
                <a:cs typeface="Courier" charset="0"/>
              </a:rPr>
              <a:t>pch</a:t>
            </a:r>
            <a:r>
              <a:rPr lang="fr-FR" sz="1800" dirty="0">
                <a:solidFill>
                  <a:srgbClr val="4F81BD"/>
                </a:solidFill>
                <a:latin typeface="Lucida Console" panose="020B0609040504020204" pitchFamily="49" charset="0"/>
                <a:ea typeface="Courier" charset="0"/>
                <a:cs typeface="Courier" charset="0"/>
              </a:rPr>
              <a:t>=21, </a:t>
            </a:r>
            <a:r>
              <a:rPr lang="fr-FR" sz="1800" dirty="0" err="1">
                <a:solidFill>
                  <a:srgbClr val="4F81BD"/>
                </a:solidFill>
                <a:latin typeface="Lucida Console" panose="020B0609040504020204" pitchFamily="49" charset="0"/>
                <a:ea typeface="Courier" charset="0"/>
                <a:cs typeface="Courier" charset="0"/>
              </a:rPr>
              <a:t>bg</a:t>
            </a:r>
            <a:r>
              <a:rPr lang="fr-FR" sz="1800" dirty="0">
                <a:solidFill>
                  <a:srgbClr val="4F81BD"/>
                </a:solidFill>
                <a:latin typeface="Lucida Console" panose="020B0609040504020204" pitchFamily="49" charset="0"/>
                <a:ea typeface="Courier" charset="0"/>
                <a:cs typeface="Courier" charset="0"/>
              </a:rPr>
              <a:t>=c("</a:t>
            </a:r>
            <a:r>
              <a:rPr lang="fr-FR" sz="1800" dirty="0" err="1">
                <a:solidFill>
                  <a:srgbClr val="4F81BD"/>
                </a:solidFill>
                <a:latin typeface="Lucida Console" panose="020B0609040504020204" pitchFamily="49" charset="0"/>
                <a:ea typeface="Courier" charset="0"/>
                <a:cs typeface="Courier" charset="0"/>
              </a:rPr>
              <a:t>red</a:t>
            </a:r>
            <a:r>
              <a:rPr lang="fr-FR" sz="1800" dirty="0">
                <a:solidFill>
                  <a:srgbClr val="4F81BD"/>
                </a:solidFill>
                <a:latin typeface="Lucida Console" panose="020B0609040504020204" pitchFamily="49" charset="0"/>
                <a:ea typeface="Courier" charset="0"/>
                <a:cs typeface="Courier" charset="0"/>
              </a:rPr>
              <a:t>", "green3", "blue")[</a:t>
            </a:r>
            <a:r>
              <a:rPr lang="fr-FR" sz="1800" dirty="0" err="1">
                <a:solidFill>
                  <a:srgbClr val="4F81BD"/>
                </a:solidFill>
                <a:latin typeface="Lucida Console" panose="020B0609040504020204" pitchFamily="49" charset="0"/>
                <a:ea typeface="Courier" charset="0"/>
                <a:cs typeface="Courier" charset="0"/>
              </a:rPr>
              <a:t>iris$Species</a:t>
            </a:r>
            <a:r>
              <a:rPr lang="fr-FR" sz="1800" dirty="0">
                <a:solidFill>
                  <a:srgbClr val="4F81BD"/>
                </a:solidFill>
                <a:latin typeface="Lucida Console" panose="020B0609040504020204" pitchFamily="49" charset="0"/>
                <a:ea typeface="Courier" charset="0"/>
                <a:cs typeface="Courier" charset="0"/>
              </a:rPr>
              <a:t>]) </a:t>
            </a:r>
            <a:endParaRPr lang="en-US" sz="1800" dirty="0">
              <a:solidFill>
                <a:srgbClr val="4F81BD"/>
              </a:solidFill>
              <a:latin typeface="Lucida Console" panose="020B0609040504020204" pitchFamily="49" charset="0"/>
              <a:ea typeface="Courier" charset="0"/>
              <a:cs typeface="Courier" charset="0"/>
            </a:endParaRPr>
          </a:p>
        </p:txBody>
      </p:sp>
      <p:sp>
        <p:nvSpPr>
          <p:cNvPr id="3" name="Titre 2"/>
          <p:cNvSpPr>
            <a:spLocks noGrp="1"/>
          </p:cNvSpPr>
          <p:nvPr>
            <p:ph type="ctrTitle"/>
          </p:nvPr>
        </p:nvSpPr>
        <p:spPr>
          <a:xfrm>
            <a:off x="258501" y="344402"/>
            <a:ext cx="7943178" cy="387798"/>
          </a:xfrm>
        </p:spPr>
        <p:txBody>
          <a:bodyPr/>
          <a:lstStyle/>
          <a:p>
            <a:r>
              <a:rPr lang="fr-FR" sz="2800"/>
              <a:t>Draftsman's or Pairs Scatter Plots</a:t>
            </a:r>
            <a:endParaRPr lang="fr-FR" sz="2800" dirty="0"/>
          </a:p>
        </p:txBody>
      </p:sp>
      <p:sp>
        <p:nvSpPr>
          <p:cNvPr id="5" name="TextBox 4"/>
          <p:cNvSpPr txBox="1"/>
          <p:nvPr/>
        </p:nvSpPr>
        <p:spPr>
          <a:xfrm>
            <a:off x="393505" y="5333979"/>
            <a:ext cx="2133600" cy="1200329"/>
          </a:xfrm>
          <a:prstGeom prst="rect">
            <a:avLst/>
          </a:prstGeom>
          <a:noFill/>
        </p:spPr>
        <p:txBody>
          <a:bodyPr wrap="square" rtlCol="0">
            <a:spAutoFit/>
          </a:bodyPr>
          <a:lstStyle/>
          <a:p>
            <a:r>
              <a:rPr lang="en-US" b="1" dirty="0"/>
              <a:t>Colors:</a:t>
            </a:r>
          </a:p>
          <a:p>
            <a:r>
              <a:rPr lang="en-US" i="1"/>
              <a:t>setosa</a:t>
            </a:r>
            <a:r>
              <a:rPr lang="en-US"/>
              <a:t> in red</a:t>
            </a:r>
            <a:endParaRPr lang="en-US" dirty="0"/>
          </a:p>
          <a:p>
            <a:r>
              <a:rPr lang="en-US" i="1"/>
              <a:t>versicolor</a:t>
            </a:r>
            <a:r>
              <a:rPr lang="en-US"/>
              <a:t> in green</a:t>
            </a:r>
            <a:endParaRPr lang="en-US" dirty="0"/>
          </a:p>
          <a:p>
            <a:r>
              <a:rPr lang="en-US" i="1"/>
              <a:t>virginica</a:t>
            </a:r>
            <a:r>
              <a:rPr lang="en-US"/>
              <a:t> in blue</a:t>
            </a:r>
            <a:endParaRPr lang="en-US" dirty="0"/>
          </a:p>
        </p:txBody>
      </p:sp>
      <p:sp>
        <p:nvSpPr>
          <p:cNvPr id="7" name="TextBox 6"/>
          <p:cNvSpPr txBox="1"/>
          <p:nvPr/>
        </p:nvSpPr>
        <p:spPr>
          <a:xfrm>
            <a:off x="393505" y="4618164"/>
            <a:ext cx="2133600" cy="646331"/>
          </a:xfrm>
          <a:prstGeom prst="rect">
            <a:avLst/>
          </a:prstGeom>
          <a:noFill/>
        </p:spPr>
        <p:txBody>
          <a:bodyPr wrap="square" rtlCol="0">
            <a:spAutoFit/>
          </a:bodyPr>
          <a:lstStyle/>
          <a:p>
            <a:r>
              <a:rPr lang="en-US" b="1" dirty="0" err="1"/>
              <a:t>bg</a:t>
            </a:r>
            <a:r>
              <a:rPr lang="en-US" b="1" dirty="0"/>
              <a:t>:</a:t>
            </a:r>
          </a:p>
          <a:p>
            <a:r>
              <a:rPr lang="en-US" dirty="0"/>
              <a:t>color fill of circles</a:t>
            </a:r>
          </a:p>
        </p:txBody>
      </p:sp>
      <p:pic>
        <p:nvPicPr>
          <p:cNvPr id="9" name="Picture 8"/>
          <p:cNvPicPr>
            <a:picLocks noChangeAspect="1"/>
          </p:cNvPicPr>
          <p:nvPr/>
        </p:nvPicPr>
        <p:blipFill rotWithShape="1">
          <a:blip r:embed="rId3">
            <a:extLst>
              <a:ext uri="{28A0092B-C50C-407E-A947-70E740481C1C}">
                <a14:useLocalDpi xmlns:a14="http://schemas.microsoft.com/office/drawing/2010/main" val="0"/>
              </a:ext>
            </a:extLst>
          </a:blip>
          <a:srcRect l="13642" t="90269" r="71890" b="4415"/>
          <a:stretch/>
        </p:blipFill>
        <p:spPr>
          <a:xfrm>
            <a:off x="1998041" y="4956337"/>
            <a:ext cx="622301" cy="228600"/>
          </a:xfrm>
          <a:prstGeom prst="rect">
            <a:avLst/>
          </a:prstGeom>
        </p:spPr>
      </p:pic>
      <p:pic>
        <p:nvPicPr>
          <p:cNvPr id="4" name="Picture 3"/>
          <p:cNvPicPr>
            <a:picLocks noChangeAspect="1"/>
          </p:cNvPicPr>
          <p:nvPr/>
        </p:nvPicPr>
        <p:blipFill rotWithShape="1">
          <a:blip r:embed="rId4"/>
          <a:srcRect r="2616" b="7086"/>
          <a:stretch/>
        </p:blipFill>
        <p:spPr>
          <a:xfrm>
            <a:off x="3310035" y="3342291"/>
            <a:ext cx="5569935" cy="3370460"/>
          </a:xfrm>
          <a:prstGeom prst="rect">
            <a:avLst/>
          </a:prstGeom>
        </p:spPr>
      </p:pic>
    </p:spTree>
    <p:extLst>
      <p:ext uri="{BB962C8B-B14F-4D97-AF65-F5344CB8AC3E}">
        <p14:creationId xmlns:p14="http://schemas.microsoft.com/office/powerpoint/2010/main" val="669308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69705" y="4808414"/>
            <a:ext cx="2133600" cy="1200329"/>
          </a:xfrm>
          <a:prstGeom prst="rect">
            <a:avLst/>
          </a:prstGeom>
          <a:noFill/>
        </p:spPr>
        <p:txBody>
          <a:bodyPr wrap="square" rtlCol="0">
            <a:spAutoFit/>
          </a:bodyPr>
          <a:lstStyle/>
          <a:p>
            <a:r>
              <a:rPr lang="en-US" b="1" dirty="0"/>
              <a:t>Colors:</a:t>
            </a:r>
          </a:p>
          <a:p>
            <a:r>
              <a:rPr lang="en-US" i="1"/>
              <a:t>setosa</a:t>
            </a:r>
            <a:r>
              <a:rPr lang="en-US"/>
              <a:t> in red</a:t>
            </a:r>
            <a:endParaRPr lang="en-US" dirty="0"/>
          </a:p>
          <a:p>
            <a:r>
              <a:rPr lang="en-US" i="1"/>
              <a:t>versicolor</a:t>
            </a:r>
            <a:r>
              <a:rPr lang="en-US"/>
              <a:t> in green</a:t>
            </a:r>
            <a:endParaRPr lang="en-US" dirty="0"/>
          </a:p>
          <a:p>
            <a:r>
              <a:rPr lang="en-US" i="1"/>
              <a:t>virginica</a:t>
            </a:r>
            <a:r>
              <a:rPr lang="en-US"/>
              <a:t> in blue</a:t>
            </a:r>
            <a:endParaRPr lang="en-US" dirty="0"/>
          </a:p>
        </p:txBody>
      </p:sp>
      <p:pic>
        <p:nvPicPr>
          <p:cNvPr id="5" name="Picture 4"/>
          <p:cNvPicPr>
            <a:picLocks noChangeAspect="1"/>
          </p:cNvPicPr>
          <p:nvPr/>
        </p:nvPicPr>
        <p:blipFill rotWithShape="1">
          <a:blip r:embed="rId3"/>
          <a:srcRect l="3667" r="2555" b="3933"/>
          <a:stretch/>
        </p:blipFill>
        <p:spPr>
          <a:xfrm>
            <a:off x="2411841" y="363668"/>
            <a:ext cx="6477307" cy="6130664"/>
          </a:xfrm>
          <a:prstGeom prst="rect">
            <a:avLst/>
          </a:prstGeom>
        </p:spPr>
      </p:pic>
    </p:spTree>
    <p:extLst>
      <p:ext uri="{BB962C8B-B14F-4D97-AF65-F5344CB8AC3E}">
        <p14:creationId xmlns:p14="http://schemas.microsoft.com/office/powerpoint/2010/main" val="15037546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re 2"/>
          <p:cNvSpPr>
            <a:spLocks noGrp="1"/>
          </p:cNvSpPr>
          <p:nvPr>
            <p:ph type="ctrTitle"/>
          </p:nvPr>
        </p:nvSpPr>
        <p:spPr>
          <a:xfrm>
            <a:off x="258500" y="344402"/>
            <a:ext cx="8716493" cy="387798"/>
          </a:xfrm>
        </p:spPr>
        <p:txBody>
          <a:bodyPr/>
          <a:lstStyle/>
          <a:p>
            <a:r>
              <a:rPr lang="fr-FR" sz="2800" dirty="0"/>
              <a:t>Excursus: </a:t>
            </a:r>
            <a:r>
              <a:rPr lang="fr-FR" sz="2800" dirty="0" err="1"/>
              <a:t>Coloring</a:t>
            </a:r>
            <a:r>
              <a:rPr lang="fr-FR" sz="2800" dirty="0"/>
              <a:t> data points in the iris data(I)</a:t>
            </a:r>
          </a:p>
        </p:txBody>
      </p:sp>
      <p:sp>
        <p:nvSpPr>
          <p:cNvPr id="8" name="TextBox 7"/>
          <p:cNvSpPr txBox="1"/>
          <p:nvPr/>
        </p:nvSpPr>
        <p:spPr>
          <a:xfrm>
            <a:off x="213752" y="2540282"/>
            <a:ext cx="8805987" cy="2492990"/>
          </a:xfrm>
          <a:prstGeom prst="rect">
            <a:avLst/>
          </a:prstGeom>
          <a:noFill/>
        </p:spPr>
        <p:txBody>
          <a:bodyPr wrap="square" rtlCol="0">
            <a:spAutoFit/>
          </a:bodyPr>
          <a:lstStyle/>
          <a:p>
            <a:r>
              <a:rPr lang="en-US" sz="1200" dirty="0"/>
              <a:t> [1] </a:t>
            </a:r>
            <a:r>
              <a:rPr lang="en-US" sz="1200" dirty="0" err="1"/>
              <a:t>setosa</a:t>
            </a:r>
            <a:r>
              <a:rPr lang="en-US" sz="1200" dirty="0"/>
              <a:t>     </a:t>
            </a:r>
            <a:r>
              <a:rPr lang="en-US" sz="1200" dirty="0" err="1"/>
              <a:t>setosa</a:t>
            </a:r>
            <a:r>
              <a:rPr lang="en-US" sz="1200" dirty="0"/>
              <a:t>     </a:t>
            </a:r>
            <a:r>
              <a:rPr lang="en-US" sz="1200" dirty="0" err="1"/>
              <a:t>setosa</a:t>
            </a:r>
            <a:r>
              <a:rPr lang="en-US" sz="1200" dirty="0"/>
              <a:t>     </a:t>
            </a:r>
            <a:r>
              <a:rPr lang="en-US" sz="1200" dirty="0" err="1"/>
              <a:t>setosa</a:t>
            </a:r>
            <a:r>
              <a:rPr lang="en-US" sz="1200" dirty="0"/>
              <a:t>     </a:t>
            </a:r>
            <a:r>
              <a:rPr lang="en-US" sz="1200" dirty="0" err="1"/>
              <a:t>setosa</a:t>
            </a:r>
            <a:r>
              <a:rPr lang="en-US" sz="1200" dirty="0"/>
              <a:t>     </a:t>
            </a:r>
            <a:r>
              <a:rPr lang="en-US" sz="1200" dirty="0" err="1"/>
              <a:t>setosa</a:t>
            </a:r>
            <a:r>
              <a:rPr lang="en-US" sz="1200" dirty="0"/>
              <a:t>     </a:t>
            </a:r>
            <a:r>
              <a:rPr lang="en-US" sz="1200" dirty="0" err="1"/>
              <a:t>setosa</a:t>
            </a:r>
            <a:r>
              <a:rPr lang="en-US" sz="1200" dirty="0"/>
              <a:t>     </a:t>
            </a:r>
            <a:r>
              <a:rPr lang="en-US" sz="1200" dirty="0" err="1"/>
              <a:t>setosa</a:t>
            </a:r>
            <a:r>
              <a:rPr lang="en-US" sz="1200" dirty="0"/>
              <a:t>     </a:t>
            </a:r>
            <a:r>
              <a:rPr lang="en-US" sz="1200" dirty="0" err="1"/>
              <a:t>setosa</a:t>
            </a:r>
            <a:r>
              <a:rPr lang="en-US" sz="1200" dirty="0"/>
              <a:t>     </a:t>
            </a:r>
            <a:r>
              <a:rPr lang="en-US" sz="1200" dirty="0" err="1"/>
              <a:t>setosa</a:t>
            </a:r>
            <a:r>
              <a:rPr lang="en-US" sz="1200" dirty="0"/>
              <a:t>     </a:t>
            </a:r>
            <a:r>
              <a:rPr lang="en-US" sz="1200" dirty="0" err="1"/>
              <a:t>setosa</a:t>
            </a:r>
            <a:r>
              <a:rPr lang="en-US" sz="1200" dirty="0"/>
              <a:t>     </a:t>
            </a:r>
            <a:r>
              <a:rPr lang="en-US" sz="1200" dirty="0" err="1"/>
              <a:t>setosa</a:t>
            </a:r>
            <a:r>
              <a:rPr lang="en-US" sz="1200" dirty="0"/>
              <a:t>     </a:t>
            </a:r>
            <a:r>
              <a:rPr lang="en-US" sz="1200" dirty="0" err="1"/>
              <a:t>setosa</a:t>
            </a:r>
            <a:r>
              <a:rPr lang="en-US" sz="1200" dirty="0"/>
              <a:t>    </a:t>
            </a:r>
          </a:p>
          <a:p>
            <a:r>
              <a:rPr lang="en-US" sz="1200" dirty="0"/>
              <a:t> [14] </a:t>
            </a:r>
            <a:r>
              <a:rPr lang="en-US" sz="1200" dirty="0" err="1"/>
              <a:t>setosa</a:t>
            </a:r>
            <a:r>
              <a:rPr lang="en-US" sz="1200" dirty="0"/>
              <a:t>     </a:t>
            </a:r>
            <a:r>
              <a:rPr lang="en-US" sz="1200" dirty="0" err="1"/>
              <a:t>setosa</a:t>
            </a:r>
            <a:r>
              <a:rPr lang="en-US" sz="1200" dirty="0"/>
              <a:t>     </a:t>
            </a:r>
            <a:r>
              <a:rPr lang="en-US" sz="1200" dirty="0" err="1"/>
              <a:t>setosa</a:t>
            </a:r>
            <a:r>
              <a:rPr lang="en-US" sz="1200" dirty="0"/>
              <a:t>     </a:t>
            </a:r>
            <a:r>
              <a:rPr lang="en-US" sz="1200" dirty="0" err="1"/>
              <a:t>setosa</a:t>
            </a:r>
            <a:r>
              <a:rPr lang="en-US" sz="1200" dirty="0"/>
              <a:t>     </a:t>
            </a:r>
            <a:r>
              <a:rPr lang="en-US" sz="1200" dirty="0" err="1"/>
              <a:t>setosa</a:t>
            </a:r>
            <a:r>
              <a:rPr lang="en-US" sz="1200" dirty="0"/>
              <a:t>     </a:t>
            </a:r>
            <a:r>
              <a:rPr lang="en-US" sz="1200" dirty="0" err="1"/>
              <a:t>setosa</a:t>
            </a:r>
            <a:r>
              <a:rPr lang="en-US" sz="1200" dirty="0"/>
              <a:t>     </a:t>
            </a:r>
            <a:r>
              <a:rPr lang="en-US" sz="1200" dirty="0" err="1"/>
              <a:t>setosa</a:t>
            </a:r>
            <a:r>
              <a:rPr lang="en-US" sz="1200" dirty="0"/>
              <a:t>     </a:t>
            </a:r>
            <a:r>
              <a:rPr lang="en-US" sz="1200" dirty="0" err="1"/>
              <a:t>setosa</a:t>
            </a:r>
            <a:r>
              <a:rPr lang="en-US" sz="1200" dirty="0"/>
              <a:t>     </a:t>
            </a:r>
            <a:r>
              <a:rPr lang="en-US" sz="1200" dirty="0" err="1"/>
              <a:t>setosa</a:t>
            </a:r>
            <a:r>
              <a:rPr lang="en-US" sz="1200" dirty="0"/>
              <a:t>     </a:t>
            </a:r>
            <a:r>
              <a:rPr lang="en-US" sz="1200" dirty="0" err="1"/>
              <a:t>setosa</a:t>
            </a:r>
            <a:r>
              <a:rPr lang="en-US" sz="1200" dirty="0"/>
              <a:t>     </a:t>
            </a:r>
            <a:r>
              <a:rPr lang="en-US" sz="1200" dirty="0" err="1"/>
              <a:t>setosa</a:t>
            </a:r>
            <a:r>
              <a:rPr lang="en-US" sz="1200" dirty="0"/>
              <a:t>     </a:t>
            </a:r>
            <a:r>
              <a:rPr lang="en-US" sz="1200" dirty="0" err="1"/>
              <a:t>setosa</a:t>
            </a:r>
            <a:r>
              <a:rPr lang="en-US" sz="1200" dirty="0"/>
              <a:t>     </a:t>
            </a:r>
            <a:r>
              <a:rPr lang="en-US" sz="1200" dirty="0" err="1"/>
              <a:t>setosa</a:t>
            </a:r>
            <a:r>
              <a:rPr lang="en-US" sz="1200" dirty="0"/>
              <a:t>    </a:t>
            </a:r>
          </a:p>
          <a:p>
            <a:r>
              <a:rPr lang="en-US" sz="1200" dirty="0"/>
              <a:t> [27] </a:t>
            </a:r>
            <a:r>
              <a:rPr lang="en-US" sz="1200" dirty="0" err="1"/>
              <a:t>setosa</a:t>
            </a:r>
            <a:r>
              <a:rPr lang="en-US" sz="1200" dirty="0"/>
              <a:t>     </a:t>
            </a:r>
            <a:r>
              <a:rPr lang="en-US" sz="1200" dirty="0" err="1"/>
              <a:t>setosa</a:t>
            </a:r>
            <a:r>
              <a:rPr lang="en-US" sz="1200" dirty="0"/>
              <a:t>     </a:t>
            </a:r>
            <a:r>
              <a:rPr lang="en-US" sz="1200" dirty="0" err="1"/>
              <a:t>setosa</a:t>
            </a:r>
            <a:r>
              <a:rPr lang="en-US" sz="1200" dirty="0"/>
              <a:t>     </a:t>
            </a:r>
            <a:r>
              <a:rPr lang="en-US" sz="1200" dirty="0" err="1"/>
              <a:t>setosa</a:t>
            </a:r>
            <a:r>
              <a:rPr lang="en-US" sz="1200" dirty="0"/>
              <a:t>     </a:t>
            </a:r>
            <a:r>
              <a:rPr lang="en-US" sz="1200" dirty="0" err="1"/>
              <a:t>setosa</a:t>
            </a:r>
            <a:r>
              <a:rPr lang="en-US" sz="1200" dirty="0"/>
              <a:t>     </a:t>
            </a:r>
            <a:r>
              <a:rPr lang="en-US" sz="1200" dirty="0" err="1"/>
              <a:t>setosa</a:t>
            </a:r>
            <a:r>
              <a:rPr lang="en-US" sz="1200" dirty="0"/>
              <a:t>     </a:t>
            </a:r>
            <a:r>
              <a:rPr lang="en-US" sz="1200" dirty="0" err="1"/>
              <a:t>setosa</a:t>
            </a:r>
            <a:r>
              <a:rPr lang="en-US" sz="1200" dirty="0"/>
              <a:t>     </a:t>
            </a:r>
            <a:r>
              <a:rPr lang="en-US" sz="1200" dirty="0" err="1"/>
              <a:t>setosa</a:t>
            </a:r>
            <a:r>
              <a:rPr lang="en-US" sz="1200" dirty="0"/>
              <a:t>     </a:t>
            </a:r>
            <a:r>
              <a:rPr lang="en-US" sz="1200" dirty="0" err="1"/>
              <a:t>setosa</a:t>
            </a:r>
            <a:r>
              <a:rPr lang="en-US" sz="1200" dirty="0"/>
              <a:t>     </a:t>
            </a:r>
            <a:r>
              <a:rPr lang="en-US" sz="1200" dirty="0" err="1"/>
              <a:t>setosa</a:t>
            </a:r>
            <a:r>
              <a:rPr lang="en-US" sz="1200" dirty="0"/>
              <a:t>     </a:t>
            </a:r>
            <a:r>
              <a:rPr lang="en-US" sz="1200" dirty="0" err="1"/>
              <a:t>setosa</a:t>
            </a:r>
            <a:r>
              <a:rPr lang="en-US" sz="1200" dirty="0"/>
              <a:t>     </a:t>
            </a:r>
            <a:r>
              <a:rPr lang="en-US" sz="1200" dirty="0" err="1"/>
              <a:t>setosa</a:t>
            </a:r>
            <a:r>
              <a:rPr lang="en-US" sz="1200" dirty="0"/>
              <a:t>     </a:t>
            </a:r>
            <a:r>
              <a:rPr lang="en-US" sz="1200" dirty="0" err="1"/>
              <a:t>setosa</a:t>
            </a:r>
            <a:r>
              <a:rPr lang="en-US" sz="1200" dirty="0"/>
              <a:t>    </a:t>
            </a:r>
          </a:p>
          <a:p>
            <a:r>
              <a:rPr lang="en-US" sz="1200" dirty="0"/>
              <a:t> [40] </a:t>
            </a:r>
            <a:r>
              <a:rPr lang="en-US" sz="1200" dirty="0" err="1"/>
              <a:t>setosa</a:t>
            </a:r>
            <a:r>
              <a:rPr lang="en-US" sz="1200" dirty="0"/>
              <a:t>     </a:t>
            </a:r>
            <a:r>
              <a:rPr lang="en-US" sz="1200" dirty="0" err="1"/>
              <a:t>setosa</a:t>
            </a:r>
            <a:r>
              <a:rPr lang="en-US" sz="1200" dirty="0"/>
              <a:t>     </a:t>
            </a:r>
            <a:r>
              <a:rPr lang="en-US" sz="1200" dirty="0" err="1"/>
              <a:t>setosa</a:t>
            </a:r>
            <a:r>
              <a:rPr lang="en-US" sz="1200" dirty="0"/>
              <a:t>     </a:t>
            </a:r>
            <a:r>
              <a:rPr lang="en-US" sz="1200" dirty="0" err="1"/>
              <a:t>setosa</a:t>
            </a:r>
            <a:r>
              <a:rPr lang="en-US" sz="1200" dirty="0"/>
              <a:t>     </a:t>
            </a:r>
            <a:r>
              <a:rPr lang="en-US" sz="1200" dirty="0" err="1"/>
              <a:t>setosa</a:t>
            </a:r>
            <a:r>
              <a:rPr lang="en-US" sz="1200" dirty="0"/>
              <a:t>     </a:t>
            </a:r>
            <a:r>
              <a:rPr lang="en-US" sz="1200" dirty="0" err="1"/>
              <a:t>setosa</a:t>
            </a:r>
            <a:r>
              <a:rPr lang="en-US" sz="1200" dirty="0"/>
              <a:t>     </a:t>
            </a:r>
            <a:r>
              <a:rPr lang="en-US" sz="1200" dirty="0" err="1"/>
              <a:t>setosa</a:t>
            </a:r>
            <a:r>
              <a:rPr lang="en-US" sz="1200" dirty="0"/>
              <a:t>     </a:t>
            </a:r>
            <a:r>
              <a:rPr lang="en-US" sz="1200" dirty="0" err="1"/>
              <a:t>setosa</a:t>
            </a:r>
            <a:r>
              <a:rPr lang="en-US" sz="1200" dirty="0"/>
              <a:t>     </a:t>
            </a:r>
            <a:r>
              <a:rPr lang="en-US" sz="1200" dirty="0" err="1"/>
              <a:t>setosa</a:t>
            </a:r>
            <a:r>
              <a:rPr lang="en-US" sz="1200" dirty="0"/>
              <a:t>     </a:t>
            </a:r>
            <a:r>
              <a:rPr lang="en-US" sz="1200" dirty="0" err="1"/>
              <a:t>setosa</a:t>
            </a:r>
            <a:r>
              <a:rPr lang="en-US" sz="1200" dirty="0"/>
              <a:t>     </a:t>
            </a:r>
            <a:r>
              <a:rPr lang="en-US" sz="1200" dirty="0" err="1"/>
              <a:t>setosa</a:t>
            </a:r>
            <a:r>
              <a:rPr lang="en-US" sz="1200" dirty="0"/>
              <a:t>     versicolor </a:t>
            </a:r>
            <a:r>
              <a:rPr lang="en-US" sz="1200" dirty="0" err="1"/>
              <a:t>versicolor</a:t>
            </a:r>
            <a:endParaRPr lang="en-US" sz="1200" dirty="0"/>
          </a:p>
          <a:p>
            <a:r>
              <a:rPr lang="en-US" sz="1200" dirty="0"/>
              <a:t> [53] versicolor </a:t>
            </a:r>
            <a:r>
              <a:rPr lang="en-US" sz="1200" dirty="0" err="1"/>
              <a:t>versicolor</a:t>
            </a:r>
            <a:r>
              <a:rPr lang="en-US" sz="1200" dirty="0"/>
              <a:t> </a:t>
            </a:r>
            <a:r>
              <a:rPr lang="en-US" sz="1200" dirty="0" err="1"/>
              <a:t>versicolor</a:t>
            </a:r>
            <a:r>
              <a:rPr lang="en-US" sz="1200" dirty="0"/>
              <a:t> </a:t>
            </a:r>
            <a:r>
              <a:rPr lang="en-US" sz="1200" dirty="0" err="1"/>
              <a:t>versicolor</a:t>
            </a:r>
            <a:r>
              <a:rPr lang="en-US" sz="1200" dirty="0"/>
              <a:t> </a:t>
            </a:r>
            <a:r>
              <a:rPr lang="en-US" sz="1200" dirty="0" err="1"/>
              <a:t>versicolor</a:t>
            </a:r>
            <a:r>
              <a:rPr lang="en-US" sz="1200" dirty="0"/>
              <a:t> </a:t>
            </a:r>
            <a:r>
              <a:rPr lang="en-US" sz="1200" dirty="0" err="1"/>
              <a:t>versicolor</a:t>
            </a:r>
            <a:r>
              <a:rPr lang="en-US" sz="1200" dirty="0"/>
              <a:t> </a:t>
            </a:r>
            <a:r>
              <a:rPr lang="en-US" sz="1200" dirty="0" err="1"/>
              <a:t>versicolor</a:t>
            </a:r>
            <a:r>
              <a:rPr lang="en-US" sz="1200" dirty="0"/>
              <a:t> </a:t>
            </a:r>
            <a:r>
              <a:rPr lang="en-US" sz="1200" dirty="0" err="1"/>
              <a:t>versicolor</a:t>
            </a:r>
            <a:r>
              <a:rPr lang="en-US" sz="1200" dirty="0"/>
              <a:t> </a:t>
            </a:r>
            <a:r>
              <a:rPr lang="en-US" sz="1200" dirty="0" err="1"/>
              <a:t>versicolor</a:t>
            </a:r>
            <a:r>
              <a:rPr lang="en-US" sz="1200" dirty="0"/>
              <a:t> </a:t>
            </a:r>
            <a:r>
              <a:rPr lang="en-US" sz="1200" dirty="0" err="1"/>
              <a:t>versicolor</a:t>
            </a:r>
            <a:r>
              <a:rPr lang="en-US" sz="1200" dirty="0"/>
              <a:t> </a:t>
            </a:r>
            <a:r>
              <a:rPr lang="en-US" sz="1200" dirty="0" err="1"/>
              <a:t>versicolor</a:t>
            </a:r>
            <a:r>
              <a:rPr lang="en-US" sz="1200" dirty="0"/>
              <a:t> </a:t>
            </a:r>
            <a:r>
              <a:rPr lang="en-US" sz="1200" dirty="0" err="1"/>
              <a:t>versicolor</a:t>
            </a:r>
            <a:r>
              <a:rPr lang="en-US" sz="1200" dirty="0"/>
              <a:t> </a:t>
            </a:r>
            <a:r>
              <a:rPr lang="en-US" sz="1200" dirty="0" err="1"/>
              <a:t>versicolor</a:t>
            </a:r>
            <a:endParaRPr lang="en-US" sz="1200" dirty="0"/>
          </a:p>
          <a:p>
            <a:r>
              <a:rPr lang="en-US" sz="1200" dirty="0"/>
              <a:t> [66] versicolor </a:t>
            </a:r>
            <a:r>
              <a:rPr lang="en-US" sz="1200" dirty="0" err="1"/>
              <a:t>versicolor</a:t>
            </a:r>
            <a:r>
              <a:rPr lang="en-US" sz="1200" dirty="0"/>
              <a:t> </a:t>
            </a:r>
            <a:r>
              <a:rPr lang="en-US" sz="1200" dirty="0" err="1"/>
              <a:t>versicolor</a:t>
            </a:r>
            <a:r>
              <a:rPr lang="en-US" sz="1200" dirty="0"/>
              <a:t> </a:t>
            </a:r>
            <a:r>
              <a:rPr lang="en-US" sz="1200" dirty="0" err="1"/>
              <a:t>versicolor</a:t>
            </a:r>
            <a:r>
              <a:rPr lang="en-US" sz="1200" dirty="0"/>
              <a:t> </a:t>
            </a:r>
            <a:r>
              <a:rPr lang="en-US" sz="1200" dirty="0" err="1"/>
              <a:t>versicolor</a:t>
            </a:r>
            <a:r>
              <a:rPr lang="en-US" sz="1200" dirty="0"/>
              <a:t> </a:t>
            </a:r>
            <a:r>
              <a:rPr lang="en-US" sz="1200" dirty="0" err="1"/>
              <a:t>versicolor</a:t>
            </a:r>
            <a:r>
              <a:rPr lang="en-US" sz="1200" dirty="0"/>
              <a:t> </a:t>
            </a:r>
            <a:r>
              <a:rPr lang="en-US" sz="1200" dirty="0" err="1"/>
              <a:t>versicolor</a:t>
            </a:r>
            <a:r>
              <a:rPr lang="en-US" sz="1200" dirty="0"/>
              <a:t> </a:t>
            </a:r>
            <a:r>
              <a:rPr lang="en-US" sz="1200" dirty="0" err="1"/>
              <a:t>versicolor</a:t>
            </a:r>
            <a:r>
              <a:rPr lang="en-US" sz="1200" dirty="0"/>
              <a:t> </a:t>
            </a:r>
            <a:r>
              <a:rPr lang="en-US" sz="1200" dirty="0" err="1"/>
              <a:t>versicolor</a:t>
            </a:r>
            <a:r>
              <a:rPr lang="en-US" sz="1200" dirty="0"/>
              <a:t> </a:t>
            </a:r>
            <a:r>
              <a:rPr lang="en-US" sz="1200" dirty="0" err="1"/>
              <a:t>versicolor</a:t>
            </a:r>
            <a:r>
              <a:rPr lang="en-US" sz="1200" dirty="0"/>
              <a:t> </a:t>
            </a:r>
            <a:r>
              <a:rPr lang="en-US" sz="1200" dirty="0" err="1"/>
              <a:t>versicolor</a:t>
            </a:r>
            <a:r>
              <a:rPr lang="en-US" sz="1200" dirty="0"/>
              <a:t> </a:t>
            </a:r>
            <a:r>
              <a:rPr lang="en-US" sz="1200" dirty="0" err="1"/>
              <a:t>versicolor</a:t>
            </a:r>
            <a:r>
              <a:rPr lang="en-US" sz="1200" dirty="0"/>
              <a:t> </a:t>
            </a:r>
            <a:r>
              <a:rPr lang="en-US" sz="1200" dirty="0" err="1"/>
              <a:t>versicolor</a:t>
            </a:r>
            <a:endParaRPr lang="en-US" sz="1200" dirty="0"/>
          </a:p>
          <a:p>
            <a:r>
              <a:rPr lang="en-US" sz="1200" dirty="0"/>
              <a:t> [79] versicolor </a:t>
            </a:r>
            <a:r>
              <a:rPr lang="en-US" sz="1200" dirty="0" err="1"/>
              <a:t>versicolor</a:t>
            </a:r>
            <a:r>
              <a:rPr lang="en-US" sz="1200" dirty="0"/>
              <a:t> </a:t>
            </a:r>
            <a:r>
              <a:rPr lang="en-US" sz="1200" dirty="0" err="1"/>
              <a:t>versicolor</a:t>
            </a:r>
            <a:r>
              <a:rPr lang="en-US" sz="1200" dirty="0"/>
              <a:t> </a:t>
            </a:r>
            <a:r>
              <a:rPr lang="en-US" sz="1200" dirty="0" err="1"/>
              <a:t>versicolor</a:t>
            </a:r>
            <a:r>
              <a:rPr lang="en-US" sz="1200" dirty="0"/>
              <a:t> </a:t>
            </a:r>
            <a:r>
              <a:rPr lang="en-US" sz="1200" dirty="0" err="1"/>
              <a:t>versicolor</a:t>
            </a:r>
            <a:r>
              <a:rPr lang="en-US" sz="1200" dirty="0"/>
              <a:t> </a:t>
            </a:r>
            <a:r>
              <a:rPr lang="en-US" sz="1200" dirty="0" err="1"/>
              <a:t>versicolor</a:t>
            </a:r>
            <a:r>
              <a:rPr lang="en-US" sz="1200" dirty="0"/>
              <a:t> </a:t>
            </a:r>
            <a:r>
              <a:rPr lang="en-US" sz="1200" dirty="0" err="1"/>
              <a:t>versicolor</a:t>
            </a:r>
            <a:r>
              <a:rPr lang="en-US" sz="1200" dirty="0"/>
              <a:t> </a:t>
            </a:r>
            <a:r>
              <a:rPr lang="en-US" sz="1200" dirty="0" err="1"/>
              <a:t>versicolor</a:t>
            </a:r>
            <a:r>
              <a:rPr lang="en-US" sz="1200" dirty="0"/>
              <a:t> </a:t>
            </a:r>
            <a:r>
              <a:rPr lang="en-US" sz="1200" dirty="0" err="1"/>
              <a:t>versicolor</a:t>
            </a:r>
            <a:r>
              <a:rPr lang="en-US" sz="1200" dirty="0"/>
              <a:t> </a:t>
            </a:r>
            <a:r>
              <a:rPr lang="en-US" sz="1200" dirty="0" err="1"/>
              <a:t>versicolor</a:t>
            </a:r>
            <a:r>
              <a:rPr lang="en-US" sz="1200" dirty="0"/>
              <a:t> </a:t>
            </a:r>
            <a:r>
              <a:rPr lang="en-US" sz="1200" dirty="0" err="1"/>
              <a:t>versicolor</a:t>
            </a:r>
            <a:r>
              <a:rPr lang="en-US" sz="1200" dirty="0"/>
              <a:t> </a:t>
            </a:r>
            <a:r>
              <a:rPr lang="en-US" sz="1200" dirty="0" err="1"/>
              <a:t>versicolor</a:t>
            </a:r>
            <a:r>
              <a:rPr lang="en-US" sz="1200" dirty="0"/>
              <a:t> </a:t>
            </a:r>
            <a:r>
              <a:rPr lang="en-US" sz="1200" dirty="0" err="1"/>
              <a:t>versicolor</a:t>
            </a:r>
            <a:endParaRPr lang="en-US" sz="1200" dirty="0"/>
          </a:p>
          <a:p>
            <a:r>
              <a:rPr lang="en-US" sz="1200" dirty="0"/>
              <a:t> [92] versicolor </a:t>
            </a:r>
            <a:r>
              <a:rPr lang="en-US" sz="1200" dirty="0" err="1"/>
              <a:t>versicolor</a:t>
            </a:r>
            <a:r>
              <a:rPr lang="en-US" sz="1200" dirty="0"/>
              <a:t> </a:t>
            </a:r>
            <a:r>
              <a:rPr lang="en-US" sz="1200" dirty="0" err="1"/>
              <a:t>versicolor</a:t>
            </a:r>
            <a:r>
              <a:rPr lang="en-US" sz="1200" dirty="0"/>
              <a:t> </a:t>
            </a:r>
            <a:r>
              <a:rPr lang="en-US" sz="1200" dirty="0" err="1"/>
              <a:t>versicolor</a:t>
            </a:r>
            <a:r>
              <a:rPr lang="en-US" sz="1200" dirty="0"/>
              <a:t> </a:t>
            </a:r>
            <a:r>
              <a:rPr lang="en-US" sz="1200" dirty="0" err="1"/>
              <a:t>versicolor</a:t>
            </a:r>
            <a:r>
              <a:rPr lang="en-US" sz="1200" dirty="0"/>
              <a:t> </a:t>
            </a:r>
            <a:r>
              <a:rPr lang="en-US" sz="1200" dirty="0" err="1"/>
              <a:t>versicolor</a:t>
            </a:r>
            <a:r>
              <a:rPr lang="en-US" sz="1200" dirty="0"/>
              <a:t> </a:t>
            </a:r>
            <a:r>
              <a:rPr lang="en-US" sz="1200" dirty="0" err="1"/>
              <a:t>versicolor</a:t>
            </a:r>
            <a:r>
              <a:rPr lang="en-US" sz="1200" dirty="0"/>
              <a:t> </a:t>
            </a:r>
            <a:r>
              <a:rPr lang="en-US" sz="1200" dirty="0" err="1"/>
              <a:t>versicolor</a:t>
            </a:r>
            <a:r>
              <a:rPr lang="en-US" sz="1200" dirty="0"/>
              <a:t> </a:t>
            </a:r>
            <a:r>
              <a:rPr lang="en-US" sz="1200" dirty="0" err="1"/>
              <a:t>versicolor</a:t>
            </a:r>
            <a:r>
              <a:rPr lang="en-US" sz="1200" dirty="0"/>
              <a:t> </a:t>
            </a:r>
            <a:r>
              <a:rPr lang="en-US" sz="1200" dirty="0" err="1"/>
              <a:t>virginica</a:t>
            </a:r>
            <a:r>
              <a:rPr lang="en-US" sz="1200" dirty="0"/>
              <a:t>  </a:t>
            </a:r>
            <a:r>
              <a:rPr lang="en-US" sz="1200" dirty="0" err="1"/>
              <a:t>virginica</a:t>
            </a:r>
            <a:r>
              <a:rPr lang="en-US" sz="1200" dirty="0"/>
              <a:t>  </a:t>
            </a:r>
            <a:r>
              <a:rPr lang="en-US" sz="1200" dirty="0" err="1"/>
              <a:t>virginica</a:t>
            </a:r>
            <a:r>
              <a:rPr lang="en-US" sz="1200" dirty="0"/>
              <a:t>  </a:t>
            </a:r>
            <a:r>
              <a:rPr lang="en-US" sz="1200" dirty="0" err="1"/>
              <a:t>virginica</a:t>
            </a:r>
            <a:r>
              <a:rPr lang="en-US" sz="1200" dirty="0"/>
              <a:t> </a:t>
            </a:r>
          </a:p>
          <a:p>
            <a:r>
              <a:rPr lang="en-US" sz="1200" dirty="0"/>
              <a:t>[105] </a:t>
            </a:r>
            <a:r>
              <a:rPr lang="en-US" sz="1200" dirty="0" err="1"/>
              <a:t>virginica</a:t>
            </a:r>
            <a:r>
              <a:rPr lang="en-US" sz="1200" dirty="0"/>
              <a:t>  </a:t>
            </a:r>
            <a:r>
              <a:rPr lang="en-US" sz="1200" dirty="0" err="1"/>
              <a:t>virginica</a:t>
            </a:r>
            <a:r>
              <a:rPr lang="en-US" sz="1200" dirty="0"/>
              <a:t>  </a:t>
            </a:r>
            <a:r>
              <a:rPr lang="en-US" sz="1200" dirty="0" err="1"/>
              <a:t>virginica</a:t>
            </a:r>
            <a:r>
              <a:rPr lang="en-US" sz="1200" dirty="0"/>
              <a:t>  </a:t>
            </a:r>
            <a:r>
              <a:rPr lang="en-US" sz="1200" dirty="0" err="1"/>
              <a:t>virginica</a:t>
            </a:r>
            <a:r>
              <a:rPr lang="en-US" sz="1200" dirty="0"/>
              <a:t>  </a:t>
            </a:r>
            <a:r>
              <a:rPr lang="en-US" sz="1200" dirty="0" err="1"/>
              <a:t>virginica</a:t>
            </a:r>
            <a:r>
              <a:rPr lang="en-US" sz="1200" dirty="0"/>
              <a:t>  </a:t>
            </a:r>
            <a:r>
              <a:rPr lang="en-US" sz="1200" dirty="0" err="1"/>
              <a:t>virginica</a:t>
            </a:r>
            <a:r>
              <a:rPr lang="en-US" sz="1200" dirty="0"/>
              <a:t>  </a:t>
            </a:r>
            <a:r>
              <a:rPr lang="en-US" sz="1200" dirty="0" err="1"/>
              <a:t>virginica</a:t>
            </a:r>
            <a:r>
              <a:rPr lang="en-US" sz="1200" dirty="0"/>
              <a:t>  </a:t>
            </a:r>
            <a:r>
              <a:rPr lang="en-US" sz="1200" dirty="0" err="1"/>
              <a:t>virginica</a:t>
            </a:r>
            <a:r>
              <a:rPr lang="en-US" sz="1200" dirty="0"/>
              <a:t>  </a:t>
            </a:r>
            <a:r>
              <a:rPr lang="en-US" sz="1200" dirty="0" err="1"/>
              <a:t>virginica</a:t>
            </a:r>
            <a:r>
              <a:rPr lang="en-US" sz="1200" dirty="0"/>
              <a:t>  </a:t>
            </a:r>
            <a:r>
              <a:rPr lang="en-US" sz="1200" dirty="0" err="1"/>
              <a:t>virginica</a:t>
            </a:r>
            <a:r>
              <a:rPr lang="en-US" sz="1200" dirty="0"/>
              <a:t>  </a:t>
            </a:r>
            <a:r>
              <a:rPr lang="en-US" sz="1200" dirty="0" err="1"/>
              <a:t>virginica</a:t>
            </a:r>
            <a:r>
              <a:rPr lang="en-US" sz="1200" dirty="0"/>
              <a:t>  </a:t>
            </a:r>
            <a:r>
              <a:rPr lang="en-US" sz="1200" dirty="0" err="1"/>
              <a:t>virginica</a:t>
            </a:r>
            <a:r>
              <a:rPr lang="en-US" sz="1200" dirty="0"/>
              <a:t>  </a:t>
            </a:r>
            <a:r>
              <a:rPr lang="en-US" sz="1200" dirty="0" err="1"/>
              <a:t>virginica</a:t>
            </a:r>
            <a:r>
              <a:rPr lang="en-US" sz="1200" dirty="0"/>
              <a:t> </a:t>
            </a:r>
          </a:p>
          <a:p>
            <a:r>
              <a:rPr lang="en-US" sz="1200" dirty="0"/>
              <a:t>[118] </a:t>
            </a:r>
            <a:r>
              <a:rPr lang="en-US" sz="1200" dirty="0" err="1"/>
              <a:t>virginica</a:t>
            </a:r>
            <a:r>
              <a:rPr lang="en-US" sz="1200" dirty="0"/>
              <a:t>  </a:t>
            </a:r>
            <a:r>
              <a:rPr lang="en-US" sz="1200" dirty="0" err="1"/>
              <a:t>virginica</a:t>
            </a:r>
            <a:r>
              <a:rPr lang="en-US" sz="1200" dirty="0"/>
              <a:t>  </a:t>
            </a:r>
            <a:r>
              <a:rPr lang="en-US" sz="1200" dirty="0" err="1"/>
              <a:t>virginica</a:t>
            </a:r>
            <a:r>
              <a:rPr lang="en-US" sz="1200" dirty="0"/>
              <a:t>  </a:t>
            </a:r>
            <a:r>
              <a:rPr lang="en-US" sz="1200" dirty="0" err="1"/>
              <a:t>virginica</a:t>
            </a:r>
            <a:r>
              <a:rPr lang="en-US" sz="1200" dirty="0"/>
              <a:t>  </a:t>
            </a:r>
            <a:r>
              <a:rPr lang="en-US" sz="1200" dirty="0" err="1"/>
              <a:t>virginica</a:t>
            </a:r>
            <a:r>
              <a:rPr lang="en-US" sz="1200" dirty="0"/>
              <a:t>  </a:t>
            </a:r>
            <a:r>
              <a:rPr lang="en-US" sz="1200" dirty="0" err="1"/>
              <a:t>virginica</a:t>
            </a:r>
            <a:r>
              <a:rPr lang="en-US" sz="1200" dirty="0"/>
              <a:t>  </a:t>
            </a:r>
            <a:r>
              <a:rPr lang="en-US" sz="1200" dirty="0" err="1"/>
              <a:t>virginica</a:t>
            </a:r>
            <a:r>
              <a:rPr lang="en-US" sz="1200" dirty="0"/>
              <a:t>  </a:t>
            </a:r>
            <a:r>
              <a:rPr lang="en-US" sz="1200" dirty="0" err="1"/>
              <a:t>virginica</a:t>
            </a:r>
            <a:r>
              <a:rPr lang="en-US" sz="1200" dirty="0"/>
              <a:t>  </a:t>
            </a:r>
            <a:r>
              <a:rPr lang="en-US" sz="1200" dirty="0" err="1"/>
              <a:t>virginica</a:t>
            </a:r>
            <a:r>
              <a:rPr lang="en-US" sz="1200" dirty="0"/>
              <a:t>  </a:t>
            </a:r>
            <a:r>
              <a:rPr lang="en-US" sz="1200" dirty="0" err="1"/>
              <a:t>virginica</a:t>
            </a:r>
            <a:r>
              <a:rPr lang="en-US" sz="1200" dirty="0"/>
              <a:t>  </a:t>
            </a:r>
            <a:r>
              <a:rPr lang="en-US" sz="1200" dirty="0" err="1"/>
              <a:t>virginica</a:t>
            </a:r>
            <a:r>
              <a:rPr lang="en-US" sz="1200" dirty="0"/>
              <a:t>  </a:t>
            </a:r>
            <a:r>
              <a:rPr lang="en-US" sz="1200" dirty="0" err="1"/>
              <a:t>virginica</a:t>
            </a:r>
            <a:r>
              <a:rPr lang="en-US" sz="1200" dirty="0"/>
              <a:t>  </a:t>
            </a:r>
            <a:r>
              <a:rPr lang="en-US" sz="1200" dirty="0" err="1"/>
              <a:t>virginica</a:t>
            </a:r>
            <a:r>
              <a:rPr lang="en-US" sz="1200" dirty="0"/>
              <a:t> </a:t>
            </a:r>
          </a:p>
          <a:p>
            <a:r>
              <a:rPr lang="en-US" sz="1200" dirty="0"/>
              <a:t>[131] </a:t>
            </a:r>
            <a:r>
              <a:rPr lang="en-US" sz="1200" dirty="0" err="1"/>
              <a:t>virginica</a:t>
            </a:r>
            <a:r>
              <a:rPr lang="en-US" sz="1200" dirty="0"/>
              <a:t>  </a:t>
            </a:r>
            <a:r>
              <a:rPr lang="en-US" sz="1200" dirty="0" err="1"/>
              <a:t>virginica</a:t>
            </a:r>
            <a:r>
              <a:rPr lang="en-US" sz="1200" dirty="0"/>
              <a:t>  </a:t>
            </a:r>
            <a:r>
              <a:rPr lang="en-US" sz="1200" dirty="0" err="1"/>
              <a:t>virginica</a:t>
            </a:r>
            <a:r>
              <a:rPr lang="en-US" sz="1200" dirty="0"/>
              <a:t>  </a:t>
            </a:r>
            <a:r>
              <a:rPr lang="en-US" sz="1200" dirty="0" err="1"/>
              <a:t>virginica</a:t>
            </a:r>
            <a:r>
              <a:rPr lang="en-US" sz="1200" dirty="0"/>
              <a:t>  </a:t>
            </a:r>
            <a:r>
              <a:rPr lang="en-US" sz="1200" dirty="0" err="1"/>
              <a:t>virginica</a:t>
            </a:r>
            <a:r>
              <a:rPr lang="en-US" sz="1200" dirty="0"/>
              <a:t>  </a:t>
            </a:r>
            <a:r>
              <a:rPr lang="en-US" sz="1200" dirty="0" err="1"/>
              <a:t>virginica</a:t>
            </a:r>
            <a:r>
              <a:rPr lang="en-US" sz="1200" dirty="0"/>
              <a:t>  </a:t>
            </a:r>
            <a:r>
              <a:rPr lang="en-US" sz="1200" dirty="0" err="1"/>
              <a:t>virginica</a:t>
            </a:r>
            <a:r>
              <a:rPr lang="en-US" sz="1200" dirty="0"/>
              <a:t>  </a:t>
            </a:r>
            <a:r>
              <a:rPr lang="en-US" sz="1200" dirty="0" err="1"/>
              <a:t>virginica</a:t>
            </a:r>
            <a:r>
              <a:rPr lang="en-US" sz="1200" dirty="0"/>
              <a:t>  </a:t>
            </a:r>
            <a:r>
              <a:rPr lang="en-US" sz="1200" dirty="0" err="1"/>
              <a:t>virginica</a:t>
            </a:r>
            <a:r>
              <a:rPr lang="en-US" sz="1200" dirty="0"/>
              <a:t>  </a:t>
            </a:r>
            <a:r>
              <a:rPr lang="en-US" sz="1200" dirty="0" err="1"/>
              <a:t>virginica</a:t>
            </a:r>
            <a:r>
              <a:rPr lang="en-US" sz="1200" dirty="0"/>
              <a:t>  </a:t>
            </a:r>
            <a:r>
              <a:rPr lang="en-US" sz="1200" dirty="0" err="1"/>
              <a:t>virginica</a:t>
            </a:r>
            <a:r>
              <a:rPr lang="en-US" sz="1200" dirty="0"/>
              <a:t>  </a:t>
            </a:r>
            <a:r>
              <a:rPr lang="en-US" sz="1200" dirty="0" err="1"/>
              <a:t>virginica</a:t>
            </a:r>
            <a:r>
              <a:rPr lang="en-US" sz="1200" dirty="0"/>
              <a:t>  </a:t>
            </a:r>
            <a:r>
              <a:rPr lang="en-US" sz="1200" dirty="0" err="1"/>
              <a:t>virginica</a:t>
            </a:r>
            <a:r>
              <a:rPr lang="en-US" sz="1200" dirty="0"/>
              <a:t> </a:t>
            </a:r>
          </a:p>
          <a:p>
            <a:r>
              <a:rPr lang="en-US" sz="1200" dirty="0"/>
              <a:t>[144] </a:t>
            </a:r>
            <a:r>
              <a:rPr lang="en-US" sz="1200" dirty="0" err="1"/>
              <a:t>virginica</a:t>
            </a:r>
            <a:r>
              <a:rPr lang="en-US" sz="1200" dirty="0"/>
              <a:t>  </a:t>
            </a:r>
            <a:r>
              <a:rPr lang="en-US" sz="1200" dirty="0" err="1"/>
              <a:t>virginica</a:t>
            </a:r>
            <a:r>
              <a:rPr lang="en-US" sz="1200" dirty="0"/>
              <a:t>  </a:t>
            </a:r>
            <a:r>
              <a:rPr lang="en-US" sz="1200" dirty="0" err="1"/>
              <a:t>virginica</a:t>
            </a:r>
            <a:r>
              <a:rPr lang="en-US" sz="1200" dirty="0"/>
              <a:t>  </a:t>
            </a:r>
            <a:r>
              <a:rPr lang="en-US" sz="1200" dirty="0" err="1"/>
              <a:t>virginica</a:t>
            </a:r>
            <a:r>
              <a:rPr lang="en-US" sz="1200" dirty="0"/>
              <a:t>  </a:t>
            </a:r>
            <a:r>
              <a:rPr lang="en-US" sz="1200" dirty="0" err="1"/>
              <a:t>virginica</a:t>
            </a:r>
            <a:r>
              <a:rPr lang="en-US" sz="1200" dirty="0"/>
              <a:t>  </a:t>
            </a:r>
            <a:r>
              <a:rPr lang="en-US" sz="1200" dirty="0" err="1"/>
              <a:t>virginica</a:t>
            </a:r>
            <a:r>
              <a:rPr lang="en-US" sz="1200" dirty="0"/>
              <a:t>  </a:t>
            </a:r>
            <a:r>
              <a:rPr lang="en-US" sz="1200" dirty="0" err="1"/>
              <a:t>virginica</a:t>
            </a:r>
            <a:r>
              <a:rPr lang="en-US" sz="1200" dirty="0"/>
              <a:t> </a:t>
            </a:r>
          </a:p>
          <a:p>
            <a:r>
              <a:rPr lang="en-US" sz="1200" b="1" dirty="0"/>
              <a:t>Levels: </a:t>
            </a:r>
            <a:r>
              <a:rPr lang="en-US" sz="1200" b="1" dirty="0" err="1"/>
              <a:t>setosa</a:t>
            </a:r>
            <a:r>
              <a:rPr lang="en-US" sz="1200" b="1" dirty="0"/>
              <a:t> versicolor </a:t>
            </a:r>
            <a:r>
              <a:rPr lang="en-US" sz="1200" b="1" dirty="0" err="1"/>
              <a:t>virginica</a:t>
            </a:r>
            <a:endParaRPr lang="en-US" sz="1200" b="1" dirty="0"/>
          </a:p>
        </p:txBody>
      </p:sp>
      <p:sp>
        <p:nvSpPr>
          <p:cNvPr id="9" name="TextBox 8"/>
          <p:cNvSpPr txBox="1"/>
          <p:nvPr/>
        </p:nvSpPr>
        <p:spPr>
          <a:xfrm>
            <a:off x="281254" y="2115066"/>
            <a:ext cx="8150951" cy="369332"/>
          </a:xfrm>
          <a:prstGeom prst="rect">
            <a:avLst/>
          </a:prstGeom>
          <a:noFill/>
        </p:spPr>
        <p:txBody>
          <a:bodyPr wrap="square" rtlCol="0">
            <a:spAutoFit/>
          </a:bodyPr>
          <a:lstStyle/>
          <a:p>
            <a:r>
              <a:rPr lang="fr-FR" dirty="0" err="1">
                <a:solidFill>
                  <a:srgbClr val="4F81BD"/>
                </a:solidFill>
                <a:latin typeface="Lucida Console" panose="020B0609040504020204" pitchFamily="49" charset="0"/>
                <a:ea typeface="Courier" charset="0"/>
                <a:cs typeface="Courier" charset="0"/>
              </a:rPr>
              <a:t>iris$Species</a:t>
            </a:r>
            <a:r>
              <a:rPr lang="fr-FR" dirty="0">
                <a:solidFill>
                  <a:srgbClr val="4F81BD"/>
                </a:solidFill>
                <a:latin typeface="Lucida Console" panose="020B0609040504020204" pitchFamily="49" charset="0"/>
                <a:ea typeface="Courier" charset="0"/>
                <a:cs typeface="Courier" charset="0"/>
              </a:rPr>
              <a:t>  </a:t>
            </a:r>
            <a:r>
              <a:rPr lang="fr-FR" dirty="0">
                <a:solidFill>
                  <a:schemeClr val="accent3">
                    <a:lumMod val="50000"/>
                  </a:schemeClr>
                </a:solidFill>
                <a:latin typeface="Lucida Console" panose="020B0609040504020204" pitchFamily="49" charset="0"/>
                <a:ea typeface="Courier" charset="0"/>
                <a:cs typeface="Courier" charset="0"/>
              </a:rPr>
              <a:t>#factor </a:t>
            </a:r>
            <a:r>
              <a:rPr lang="fr-FR" dirty="0" err="1">
                <a:solidFill>
                  <a:schemeClr val="accent3">
                    <a:lumMod val="50000"/>
                  </a:schemeClr>
                </a:solidFill>
                <a:latin typeface="Lucida Console" panose="020B0609040504020204" pitchFamily="49" charset="0"/>
                <a:ea typeface="Courier" charset="0"/>
                <a:cs typeface="Courier" charset="0"/>
              </a:rPr>
              <a:t>with</a:t>
            </a:r>
            <a:r>
              <a:rPr lang="fr-FR" dirty="0">
                <a:solidFill>
                  <a:schemeClr val="accent3">
                    <a:lumMod val="50000"/>
                  </a:schemeClr>
                </a:solidFill>
                <a:latin typeface="Lucida Console" panose="020B0609040504020204" pitchFamily="49" charset="0"/>
                <a:ea typeface="Courier" charset="0"/>
                <a:cs typeface="Courier" charset="0"/>
              </a:rPr>
              <a:t> 3 </a:t>
            </a:r>
            <a:r>
              <a:rPr lang="fr-FR" dirty="0" err="1">
                <a:solidFill>
                  <a:schemeClr val="accent3">
                    <a:lumMod val="50000"/>
                  </a:schemeClr>
                </a:solidFill>
                <a:latin typeface="Lucida Console" panose="020B0609040504020204" pitchFamily="49" charset="0"/>
                <a:ea typeface="Courier" charset="0"/>
                <a:cs typeface="Courier" charset="0"/>
              </a:rPr>
              <a:t>levels</a:t>
            </a:r>
            <a:endParaRPr lang="en-US" dirty="0">
              <a:solidFill>
                <a:schemeClr val="accent3">
                  <a:lumMod val="50000"/>
                </a:schemeClr>
              </a:solidFill>
              <a:latin typeface="Lucida Console" panose="020B0609040504020204" pitchFamily="49" charset="0"/>
              <a:ea typeface="Courier" charset="0"/>
              <a:cs typeface="Courier" charset="0"/>
            </a:endParaRPr>
          </a:p>
        </p:txBody>
      </p:sp>
      <p:sp>
        <p:nvSpPr>
          <p:cNvPr id="10" name="TextBox 9"/>
          <p:cNvSpPr txBox="1"/>
          <p:nvPr/>
        </p:nvSpPr>
        <p:spPr>
          <a:xfrm>
            <a:off x="281254" y="5811115"/>
            <a:ext cx="6056046" cy="830997"/>
          </a:xfrm>
          <a:prstGeom prst="rect">
            <a:avLst/>
          </a:prstGeom>
          <a:noFill/>
        </p:spPr>
        <p:txBody>
          <a:bodyPr wrap="square" rtlCol="0">
            <a:spAutoFit/>
          </a:bodyPr>
          <a:lstStyle/>
          <a:p>
            <a:r>
              <a:rPr lang="en-US" sz="1200" dirty="0"/>
              <a:t>[1] 1 1 1 1 1 1 1 1 1 1 1 1 1 1 1 1 1 1 1 1 1 1 1 1 1 1 1 1 1 1 1 1 1 1 1 1 1 1 1 1 1 1 1</a:t>
            </a:r>
          </a:p>
          <a:p>
            <a:r>
              <a:rPr lang="en-US" sz="1200" dirty="0"/>
              <a:t> [44] 1 1 1 1 1 1 1 2 2 2 2 2 2 2 2 2 2 2 2 2 2 2 2 2 2 2 2 2 2 2 2 2 2 2 2 2 2 2 2 2 2 2 2</a:t>
            </a:r>
          </a:p>
          <a:p>
            <a:r>
              <a:rPr lang="en-US" sz="1200" dirty="0"/>
              <a:t> [87] 2 2 2 2 2 2 2 2 2 2 2 2 2 2 3 3 3 3 3 3 3 3 3 3 3 3 3 3 3 3 3 3 3 3 3 3 3 3 3 3 3 3 3</a:t>
            </a:r>
          </a:p>
          <a:p>
            <a:r>
              <a:rPr lang="en-US" sz="1200" dirty="0"/>
              <a:t>[130] 3 3 3 3 3 3 3 3 3 3 3 3 3 3 3 3 3 3 3 3 3</a:t>
            </a:r>
          </a:p>
        </p:txBody>
      </p:sp>
      <p:sp>
        <p:nvSpPr>
          <p:cNvPr id="7" name="TextBox 6"/>
          <p:cNvSpPr txBox="1"/>
          <p:nvPr/>
        </p:nvSpPr>
        <p:spPr>
          <a:xfrm>
            <a:off x="281254" y="5441783"/>
            <a:ext cx="8693739" cy="369332"/>
          </a:xfrm>
          <a:prstGeom prst="rect">
            <a:avLst/>
          </a:prstGeom>
          <a:noFill/>
        </p:spPr>
        <p:txBody>
          <a:bodyPr wrap="square" rtlCol="0">
            <a:spAutoFit/>
          </a:bodyPr>
          <a:lstStyle/>
          <a:p>
            <a:r>
              <a:rPr lang="fr-FR" dirty="0" err="1">
                <a:solidFill>
                  <a:srgbClr val="4F81BD"/>
                </a:solidFill>
                <a:latin typeface="Lucida Console" panose="020B0609040504020204" pitchFamily="49" charset="0"/>
                <a:ea typeface="Courier" charset="0"/>
                <a:cs typeface="Courier" charset="0"/>
              </a:rPr>
              <a:t>as.numeric</a:t>
            </a:r>
            <a:r>
              <a:rPr lang="fr-FR" dirty="0">
                <a:solidFill>
                  <a:srgbClr val="4F81BD"/>
                </a:solidFill>
                <a:latin typeface="Lucida Console" panose="020B0609040504020204" pitchFamily="49" charset="0"/>
                <a:ea typeface="Courier" charset="0"/>
                <a:cs typeface="Courier" charset="0"/>
              </a:rPr>
              <a:t>(</a:t>
            </a:r>
            <a:r>
              <a:rPr lang="fr-FR" dirty="0" err="1">
                <a:solidFill>
                  <a:srgbClr val="4F81BD"/>
                </a:solidFill>
                <a:latin typeface="Lucida Console" panose="020B0609040504020204" pitchFamily="49" charset="0"/>
                <a:ea typeface="Courier" charset="0"/>
                <a:cs typeface="Courier" charset="0"/>
              </a:rPr>
              <a:t>iris$Species</a:t>
            </a:r>
            <a:r>
              <a:rPr lang="fr-FR" dirty="0">
                <a:solidFill>
                  <a:srgbClr val="4F81BD"/>
                </a:solidFill>
                <a:latin typeface="Lucida Console" panose="020B0609040504020204" pitchFamily="49" charset="0"/>
                <a:ea typeface="Courier" charset="0"/>
                <a:cs typeface="Courier" charset="0"/>
              </a:rPr>
              <a:t>) </a:t>
            </a:r>
            <a:r>
              <a:rPr lang="fr-FR" dirty="0">
                <a:solidFill>
                  <a:schemeClr val="accent3">
                    <a:lumMod val="50000"/>
                  </a:schemeClr>
                </a:solidFill>
                <a:latin typeface="Lucida Console" panose="020B0609040504020204" pitchFamily="49" charset="0"/>
                <a:ea typeface="Courier" charset="0"/>
                <a:cs typeface="Courier" charset="0"/>
              </a:rPr>
              <a:t>#factor </a:t>
            </a:r>
            <a:r>
              <a:rPr lang="fr-FR" dirty="0" err="1">
                <a:solidFill>
                  <a:schemeClr val="accent3">
                    <a:lumMod val="50000"/>
                  </a:schemeClr>
                </a:solidFill>
                <a:latin typeface="Lucida Console" panose="020B0609040504020204" pitchFamily="49" charset="0"/>
                <a:ea typeface="Courier" charset="0"/>
                <a:cs typeface="Courier" charset="0"/>
              </a:rPr>
              <a:t>coerced</a:t>
            </a:r>
            <a:r>
              <a:rPr lang="fr-FR" dirty="0">
                <a:solidFill>
                  <a:schemeClr val="accent3">
                    <a:lumMod val="50000"/>
                  </a:schemeClr>
                </a:solidFill>
                <a:latin typeface="Lucida Console" panose="020B0609040504020204" pitchFamily="49" charset="0"/>
                <a:ea typeface="Courier" charset="0"/>
                <a:cs typeface="Courier" charset="0"/>
              </a:rPr>
              <a:t> to </a:t>
            </a:r>
            <a:r>
              <a:rPr lang="fr-FR" dirty="0" err="1">
                <a:solidFill>
                  <a:schemeClr val="accent3">
                    <a:lumMod val="50000"/>
                  </a:schemeClr>
                </a:solidFill>
                <a:latin typeface="Lucida Console" panose="020B0609040504020204" pitchFamily="49" charset="0"/>
                <a:ea typeface="Courier" charset="0"/>
                <a:cs typeface="Courier" charset="0"/>
              </a:rPr>
              <a:t>numeric</a:t>
            </a:r>
            <a:endParaRPr lang="en-US" dirty="0">
              <a:solidFill>
                <a:schemeClr val="accent3">
                  <a:lumMod val="50000"/>
                </a:schemeClr>
              </a:solidFill>
              <a:latin typeface="Lucida Console" panose="020B0609040504020204" pitchFamily="49" charset="0"/>
              <a:ea typeface="Courier" charset="0"/>
              <a:cs typeface="Courier" charset="0"/>
            </a:endParaRPr>
          </a:p>
        </p:txBody>
      </p:sp>
      <p:sp>
        <p:nvSpPr>
          <p:cNvPr id="22" name="TextBox 21"/>
          <p:cNvSpPr txBox="1"/>
          <p:nvPr/>
        </p:nvSpPr>
        <p:spPr>
          <a:xfrm>
            <a:off x="281254" y="1731662"/>
            <a:ext cx="8405546" cy="400110"/>
          </a:xfrm>
          <a:prstGeom prst="rect">
            <a:avLst/>
          </a:prstGeom>
          <a:noFill/>
        </p:spPr>
        <p:txBody>
          <a:bodyPr wrap="square" rtlCol="0">
            <a:spAutoFit/>
          </a:bodyPr>
          <a:lstStyle/>
          <a:p>
            <a:r>
              <a:rPr lang="en-US" sz="2000" dirty="0"/>
              <a:t>How does this work? </a:t>
            </a:r>
          </a:p>
        </p:txBody>
      </p:sp>
      <p:sp>
        <p:nvSpPr>
          <p:cNvPr id="4" name="TextBox 3"/>
          <p:cNvSpPr txBox="1"/>
          <p:nvPr/>
        </p:nvSpPr>
        <p:spPr>
          <a:xfrm>
            <a:off x="281254" y="1016069"/>
            <a:ext cx="8300771" cy="369332"/>
          </a:xfrm>
          <a:prstGeom prst="rect">
            <a:avLst/>
          </a:prstGeom>
          <a:noFill/>
        </p:spPr>
        <p:txBody>
          <a:bodyPr wrap="square" rtlCol="0">
            <a:spAutoFit/>
          </a:bodyPr>
          <a:lstStyle/>
          <a:p>
            <a:r>
              <a:rPr lang="fr-FR" b="1" dirty="0" err="1">
                <a:solidFill>
                  <a:srgbClr val="4F81BD"/>
                </a:solidFill>
                <a:latin typeface="Lucida Console" panose="020B0609040504020204" pitchFamily="49" charset="0"/>
                <a:ea typeface="Courier" charset="0"/>
                <a:cs typeface="Courier" charset="0"/>
              </a:rPr>
              <a:t>bg</a:t>
            </a:r>
            <a:r>
              <a:rPr lang="fr-FR" b="1" dirty="0">
                <a:solidFill>
                  <a:srgbClr val="4F81BD"/>
                </a:solidFill>
                <a:latin typeface="Lucida Console" panose="020B0609040504020204" pitchFamily="49" charset="0"/>
                <a:ea typeface="Courier" charset="0"/>
                <a:cs typeface="Courier" charset="0"/>
              </a:rPr>
              <a:t>=c("</a:t>
            </a:r>
            <a:r>
              <a:rPr lang="fr-FR" b="1" dirty="0" err="1">
                <a:solidFill>
                  <a:srgbClr val="4F81BD"/>
                </a:solidFill>
                <a:latin typeface="Lucida Console" panose="020B0609040504020204" pitchFamily="49" charset="0"/>
                <a:ea typeface="Courier" charset="0"/>
                <a:cs typeface="Courier" charset="0"/>
              </a:rPr>
              <a:t>red</a:t>
            </a:r>
            <a:r>
              <a:rPr lang="fr-FR" b="1" dirty="0">
                <a:solidFill>
                  <a:srgbClr val="4F81BD"/>
                </a:solidFill>
                <a:latin typeface="Lucida Console" panose="020B0609040504020204" pitchFamily="49" charset="0"/>
                <a:ea typeface="Courier" charset="0"/>
                <a:cs typeface="Courier" charset="0"/>
              </a:rPr>
              <a:t>", "green3", "</a:t>
            </a:r>
            <a:r>
              <a:rPr lang="fr-FR" b="1" dirty="0" err="1">
                <a:solidFill>
                  <a:srgbClr val="4F81BD"/>
                </a:solidFill>
                <a:latin typeface="Lucida Console" panose="020B0609040504020204" pitchFamily="49" charset="0"/>
                <a:ea typeface="Courier" charset="0"/>
                <a:cs typeface="Courier" charset="0"/>
              </a:rPr>
              <a:t>blue</a:t>
            </a:r>
            <a:r>
              <a:rPr lang="fr-FR" b="1" dirty="0">
                <a:solidFill>
                  <a:srgbClr val="4F81BD"/>
                </a:solidFill>
                <a:latin typeface="Lucida Console" panose="020B0609040504020204" pitchFamily="49" charset="0"/>
                <a:ea typeface="Courier" charset="0"/>
                <a:cs typeface="Courier" charset="0"/>
              </a:rPr>
              <a:t>")[</a:t>
            </a:r>
            <a:r>
              <a:rPr lang="fr-FR" b="1" dirty="0" err="1">
                <a:solidFill>
                  <a:srgbClr val="4F81BD"/>
                </a:solidFill>
                <a:latin typeface="Lucida Console" panose="020B0609040504020204" pitchFamily="49" charset="0"/>
                <a:ea typeface="Courier" charset="0"/>
                <a:cs typeface="Courier" charset="0"/>
              </a:rPr>
              <a:t>iris$Species</a:t>
            </a:r>
            <a:r>
              <a:rPr lang="fr-FR" b="1" dirty="0">
                <a:solidFill>
                  <a:srgbClr val="4F81BD"/>
                </a:solidFill>
                <a:latin typeface="Lucida Console" panose="020B0609040504020204" pitchFamily="49" charset="0"/>
                <a:ea typeface="Courier" charset="0"/>
                <a:cs typeface="Courier" charset="0"/>
              </a:rPr>
              <a:t>]  </a:t>
            </a:r>
            <a:r>
              <a:rPr lang="fr-FR" b="1" dirty="0">
                <a:solidFill>
                  <a:schemeClr val="accent3">
                    <a:lumMod val="50000"/>
                  </a:schemeClr>
                </a:solidFill>
                <a:latin typeface="Lucida Console" panose="020B0609040504020204" pitchFamily="49" charset="0"/>
                <a:ea typeface="Courier" charset="0"/>
                <a:cs typeface="Courier" charset="0"/>
              </a:rPr>
              <a:t>#color </a:t>
            </a:r>
            <a:r>
              <a:rPr lang="fr-FR" b="1" dirty="0" err="1">
                <a:solidFill>
                  <a:schemeClr val="accent3">
                    <a:lumMod val="50000"/>
                  </a:schemeClr>
                </a:solidFill>
                <a:latin typeface="Lucida Console" panose="020B0609040504020204" pitchFamily="49" charset="0"/>
                <a:ea typeface="Courier" charset="0"/>
                <a:cs typeface="Courier" charset="0"/>
              </a:rPr>
              <a:t>fill</a:t>
            </a:r>
            <a:endParaRPr lang="en-US" b="1" dirty="0">
              <a:solidFill>
                <a:schemeClr val="accent3">
                  <a:lumMod val="50000"/>
                </a:schemeClr>
              </a:solidFill>
              <a:latin typeface="Lucida Console" panose="020B0609040504020204" pitchFamily="49" charset="0"/>
              <a:ea typeface="Courier" charset="0"/>
              <a:cs typeface="Courier" charset="0"/>
            </a:endParaRPr>
          </a:p>
        </p:txBody>
      </p:sp>
    </p:spTree>
    <p:extLst>
      <p:ext uri="{BB962C8B-B14F-4D97-AF65-F5344CB8AC3E}">
        <p14:creationId xmlns:p14="http://schemas.microsoft.com/office/powerpoint/2010/main" val="365918882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ctrTitle"/>
          </p:nvPr>
        </p:nvSpPr>
        <p:spPr>
          <a:xfrm>
            <a:off x="258500" y="344402"/>
            <a:ext cx="8716493" cy="387798"/>
          </a:xfrm>
        </p:spPr>
        <p:txBody>
          <a:bodyPr/>
          <a:lstStyle/>
          <a:p>
            <a:r>
              <a:rPr lang="fr-FR" sz="2800" dirty="0"/>
              <a:t>Excursus: </a:t>
            </a:r>
            <a:r>
              <a:rPr lang="fr-FR" sz="2800" dirty="0" err="1"/>
              <a:t>Coloring</a:t>
            </a:r>
            <a:r>
              <a:rPr lang="fr-FR" sz="2800" dirty="0"/>
              <a:t> data points in the iris data</a:t>
            </a:r>
          </a:p>
        </p:txBody>
      </p:sp>
      <p:sp>
        <p:nvSpPr>
          <p:cNvPr id="4" name="TextBox 3"/>
          <p:cNvSpPr txBox="1"/>
          <p:nvPr/>
        </p:nvSpPr>
        <p:spPr>
          <a:xfrm>
            <a:off x="258498" y="1994888"/>
            <a:ext cx="8428301" cy="369332"/>
          </a:xfrm>
          <a:prstGeom prst="rect">
            <a:avLst/>
          </a:prstGeom>
          <a:noFill/>
        </p:spPr>
        <p:txBody>
          <a:bodyPr wrap="square" rtlCol="0">
            <a:spAutoFit/>
          </a:bodyPr>
          <a:lstStyle/>
          <a:p>
            <a:r>
              <a:rPr lang="fr-FR" dirty="0" err="1">
                <a:solidFill>
                  <a:srgbClr val="4F81BD"/>
                </a:solidFill>
                <a:latin typeface="Lucida Console" panose="020B0609040504020204" pitchFamily="49" charset="0"/>
                <a:ea typeface="Courier" charset="0"/>
                <a:cs typeface="Courier" charset="0"/>
              </a:rPr>
              <a:t>bg</a:t>
            </a:r>
            <a:r>
              <a:rPr lang="fr-FR" dirty="0">
                <a:solidFill>
                  <a:srgbClr val="4F81BD"/>
                </a:solidFill>
                <a:latin typeface="Lucida Console" panose="020B0609040504020204" pitchFamily="49" charset="0"/>
                <a:ea typeface="Courier" charset="0"/>
                <a:cs typeface="Courier" charset="0"/>
              </a:rPr>
              <a:t>=c("</a:t>
            </a:r>
            <a:r>
              <a:rPr lang="fr-FR" dirty="0" err="1">
                <a:solidFill>
                  <a:srgbClr val="4F81BD"/>
                </a:solidFill>
                <a:latin typeface="Lucida Console" panose="020B0609040504020204" pitchFamily="49" charset="0"/>
                <a:ea typeface="Courier" charset="0"/>
                <a:cs typeface="Courier" charset="0"/>
              </a:rPr>
              <a:t>red</a:t>
            </a:r>
            <a:r>
              <a:rPr lang="fr-FR" dirty="0">
                <a:solidFill>
                  <a:srgbClr val="4F81BD"/>
                </a:solidFill>
                <a:latin typeface="Lucida Console" panose="020B0609040504020204" pitchFamily="49" charset="0"/>
                <a:ea typeface="Courier" charset="0"/>
                <a:cs typeface="Courier" charset="0"/>
              </a:rPr>
              <a:t>", "green3", "blue")[</a:t>
            </a:r>
            <a:r>
              <a:rPr lang="fr-FR" dirty="0" err="1">
                <a:solidFill>
                  <a:srgbClr val="4F81BD"/>
                </a:solidFill>
                <a:latin typeface="Lucida Console" panose="020B0609040504020204" pitchFamily="49" charset="0"/>
                <a:ea typeface="Courier" charset="0"/>
                <a:cs typeface="Courier" charset="0"/>
              </a:rPr>
              <a:t>iris$Species</a:t>
            </a:r>
            <a:r>
              <a:rPr lang="fr-FR" dirty="0">
                <a:solidFill>
                  <a:srgbClr val="4F81BD"/>
                </a:solidFill>
                <a:latin typeface="Lucida Console" panose="020B0609040504020204" pitchFamily="49" charset="0"/>
                <a:ea typeface="Courier" charset="0"/>
                <a:cs typeface="Courier" charset="0"/>
              </a:rPr>
              <a:t>]</a:t>
            </a:r>
            <a:endParaRPr lang="en-US" dirty="0">
              <a:solidFill>
                <a:schemeClr val="accent3">
                  <a:lumMod val="50000"/>
                </a:schemeClr>
              </a:solidFill>
              <a:latin typeface="Lucida Console" panose="020B0609040504020204" pitchFamily="49" charset="0"/>
              <a:ea typeface="Courier" charset="0"/>
              <a:cs typeface="Courier" charset="0"/>
            </a:endParaRPr>
          </a:p>
        </p:txBody>
      </p:sp>
      <p:sp>
        <p:nvSpPr>
          <p:cNvPr id="22" name="TextBox 21"/>
          <p:cNvSpPr txBox="1"/>
          <p:nvPr/>
        </p:nvSpPr>
        <p:spPr>
          <a:xfrm>
            <a:off x="281254" y="938663"/>
            <a:ext cx="8568988" cy="400110"/>
          </a:xfrm>
          <a:prstGeom prst="rect">
            <a:avLst/>
          </a:prstGeom>
          <a:noFill/>
        </p:spPr>
        <p:txBody>
          <a:bodyPr wrap="square" rtlCol="0">
            <a:spAutoFit/>
          </a:bodyPr>
          <a:lstStyle/>
          <a:p>
            <a:r>
              <a:rPr lang="en-US" sz="2000" dirty="0"/>
              <a:t>The coloring strategy in the iris </a:t>
            </a:r>
            <a:r>
              <a:rPr lang="en-US" sz="2000" dirty="0" err="1"/>
              <a:t>draftman's</a:t>
            </a:r>
            <a:r>
              <a:rPr lang="en-US" sz="2000" dirty="0"/>
              <a:t> plot involves </a:t>
            </a:r>
            <a:r>
              <a:rPr lang="en-US" sz="2000" b="1" dirty="0" err="1"/>
              <a:t>subsetting</a:t>
            </a:r>
            <a:r>
              <a:rPr lang="en-US" sz="2000" dirty="0"/>
              <a:t> and </a:t>
            </a:r>
            <a:r>
              <a:rPr lang="en-US" sz="2000" b="1" dirty="0"/>
              <a:t>coercion:</a:t>
            </a:r>
            <a:r>
              <a:rPr lang="en-US" sz="2000" dirty="0"/>
              <a:t> </a:t>
            </a:r>
          </a:p>
        </p:txBody>
      </p:sp>
      <p:sp>
        <p:nvSpPr>
          <p:cNvPr id="27" name="TextBox 26"/>
          <p:cNvSpPr txBox="1"/>
          <p:nvPr/>
        </p:nvSpPr>
        <p:spPr>
          <a:xfrm>
            <a:off x="281254" y="3303084"/>
            <a:ext cx="8716493" cy="369332"/>
          </a:xfrm>
          <a:prstGeom prst="rect">
            <a:avLst/>
          </a:prstGeom>
          <a:noFill/>
        </p:spPr>
        <p:txBody>
          <a:bodyPr wrap="square" rtlCol="0">
            <a:spAutoFit/>
          </a:bodyPr>
          <a:lstStyle/>
          <a:p>
            <a:r>
              <a:rPr lang="fr-FR" dirty="0" err="1">
                <a:solidFill>
                  <a:srgbClr val="4F81BD"/>
                </a:solidFill>
                <a:latin typeface="Lucida Console" panose="020B0609040504020204" pitchFamily="49" charset="0"/>
                <a:ea typeface="Courier" charset="0"/>
                <a:cs typeface="Courier" charset="0"/>
              </a:rPr>
              <a:t>bg</a:t>
            </a:r>
            <a:r>
              <a:rPr lang="fr-FR" dirty="0">
                <a:solidFill>
                  <a:srgbClr val="4F81BD"/>
                </a:solidFill>
                <a:latin typeface="Lucida Console" panose="020B0609040504020204" pitchFamily="49" charset="0"/>
                <a:ea typeface="Courier" charset="0"/>
                <a:cs typeface="Courier" charset="0"/>
              </a:rPr>
              <a:t>=c("</a:t>
            </a:r>
            <a:r>
              <a:rPr lang="fr-FR">
                <a:solidFill>
                  <a:srgbClr val="4F81BD"/>
                </a:solidFill>
                <a:latin typeface="Lucida Console" panose="020B0609040504020204" pitchFamily="49" charset="0"/>
                <a:ea typeface="Courier" charset="0"/>
                <a:cs typeface="Courier" charset="0"/>
              </a:rPr>
              <a:t>red", "green3", "</a:t>
            </a:r>
            <a:r>
              <a:rPr lang="fr-FR" dirty="0">
                <a:solidFill>
                  <a:srgbClr val="4F81BD"/>
                </a:solidFill>
                <a:latin typeface="Lucida Console" panose="020B0609040504020204" pitchFamily="49" charset="0"/>
                <a:ea typeface="Courier" charset="0"/>
                <a:cs typeface="Courier" charset="0"/>
              </a:rPr>
              <a:t>blue")[</a:t>
            </a:r>
            <a:r>
              <a:rPr lang="fr-FR" b="1" dirty="0" err="1">
                <a:solidFill>
                  <a:srgbClr val="4F81BD"/>
                </a:solidFill>
                <a:latin typeface="Lucida Console" panose="020B0609040504020204" pitchFamily="49" charset="0"/>
                <a:ea typeface="Courier" charset="0"/>
                <a:cs typeface="Courier" charset="0"/>
              </a:rPr>
              <a:t>as.numeric</a:t>
            </a:r>
            <a:r>
              <a:rPr lang="fr-FR" b="1" dirty="0">
                <a:solidFill>
                  <a:srgbClr val="4F81BD"/>
                </a:solidFill>
                <a:latin typeface="Lucida Console" panose="020B0609040504020204" pitchFamily="49" charset="0"/>
                <a:ea typeface="Courier" charset="0"/>
                <a:cs typeface="Courier" charset="0"/>
              </a:rPr>
              <a:t>(</a:t>
            </a:r>
            <a:r>
              <a:rPr lang="fr-FR" dirty="0" err="1">
                <a:solidFill>
                  <a:srgbClr val="4F81BD"/>
                </a:solidFill>
                <a:latin typeface="Lucida Console" panose="020B0609040504020204" pitchFamily="49" charset="0"/>
                <a:ea typeface="Courier" charset="0"/>
                <a:cs typeface="Courier" charset="0"/>
              </a:rPr>
              <a:t>iris$Species</a:t>
            </a:r>
            <a:r>
              <a:rPr lang="fr-FR" b="1" dirty="0">
                <a:solidFill>
                  <a:srgbClr val="4F81BD"/>
                </a:solidFill>
                <a:latin typeface="Lucida Console" panose="020B0609040504020204" pitchFamily="49" charset="0"/>
                <a:ea typeface="Courier" charset="0"/>
                <a:cs typeface="Courier" charset="0"/>
              </a:rPr>
              <a:t>)</a:t>
            </a:r>
            <a:r>
              <a:rPr lang="fr-FR" dirty="0">
                <a:solidFill>
                  <a:srgbClr val="4F81BD"/>
                </a:solidFill>
                <a:latin typeface="Lucida Console" panose="020B0609040504020204" pitchFamily="49" charset="0"/>
                <a:ea typeface="Courier" charset="0"/>
                <a:cs typeface="Courier" charset="0"/>
              </a:rPr>
              <a:t>]</a:t>
            </a:r>
            <a:endParaRPr lang="en-US" dirty="0">
              <a:solidFill>
                <a:schemeClr val="accent3">
                  <a:lumMod val="50000"/>
                </a:schemeClr>
              </a:solidFill>
              <a:latin typeface="Lucida Console" panose="020B0609040504020204" pitchFamily="49" charset="0"/>
              <a:ea typeface="Courier" charset="0"/>
              <a:cs typeface="Courier" charset="0"/>
            </a:endParaRPr>
          </a:p>
        </p:txBody>
      </p:sp>
      <p:sp>
        <p:nvSpPr>
          <p:cNvPr id="28" name="TextBox 27"/>
          <p:cNvSpPr txBox="1"/>
          <p:nvPr/>
        </p:nvSpPr>
        <p:spPr>
          <a:xfrm>
            <a:off x="2120900" y="2651003"/>
            <a:ext cx="2057400" cy="369332"/>
          </a:xfrm>
          <a:prstGeom prst="rect">
            <a:avLst/>
          </a:prstGeom>
          <a:noFill/>
        </p:spPr>
        <p:txBody>
          <a:bodyPr wrap="square" rtlCol="0">
            <a:spAutoFit/>
          </a:bodyPr>
          <a:lstStyle/>
          <a:p>
            <a:r>
              <a:rPr lang="en-US" dirty="0"/>
              <a:t>is equivalent to </a:t>
            </a:r>
          </a:p>
        </p:txBody>
      </p:sp>
      <p:sp>
        <p:nvSpPr>
          <p:cNvPr id="29" name="TextBox 28"/>
          <p:cNvSpPr txBox="1"/>
          <p:nvPr/>
        </p:nvSpPr>
        <p:spPr>
          <a:xfrm>
            <a:off x="258498" y="6300203"/>
            <a:ext cx="8739249" cy="400110"/>
          </a:xfrm>
          <a:prstGeom prst="rect">
            <a:avLst/>
          </a:prstGeom>
          <a:noFill/>
        </p:spPr>
        <p:txBody>
          <a:bodyPr wrap="square" rtlCol="0">
            <a:spAutoFit/>
          </a:bodyPr>
          <a:lstStyle/>
          <a:p>
            <a:r>
              <a:rPr lang="en-US" sz="2000" b="1" dirty="0">
                <a:solidFill>
                  <a:srgbClr val="E60003"/>
                </a:solidFill>
              </a:rPr>
              <a:t>Inside the square brackets </a:t>
            </a:r>
            <a:r>
              <a:rPr lang="en-US" sz="2000" b="1" dirty="0">
                <a:solidFill>
                  <a:srgbClr val="4E81BD"/>
                </a:solidFill>
              </a:rPr>
              <a:t>[]</a:t>
            </a:r>
            <a:r>
              <a:rPr lang="en-US" sz="2000" b="1" dirty="0">
                <a:solidFill>
                  <a:srgbClr val="E60003"/>
                </a:solidFill>
              </a:rPr>
              <a:t> , the factor is automatically coerced to a numeric </a:t>
            </a:r>
          </a:p>
        </p:txBody>
      </p:sp>
      <p:sp>
        <p:nvSpPr>
          <p:cNvPr id="30" name="TextBox 29"/>
          <p:cNvSpPr txBox="1"/>
          <p:nvPr/>
        </p:nvSpPr>
        <p:spPr>
          <a:xfrm>
            <a:off x="2222500" y="3815807"/>
            <a:ext cx="2057400" cy="369332"/>
          </a:xfrm>
          <a:prstGeom prst="rect">
            <a:avLst/>
          </a:prstGeom>
          <a:noFill/>
        </p:spPr>
        <p:txBody>
          <a:bodyPr wrap="square" rtlCol="0">
            <a:spAutoFit/>
          </a:bodyPr>
          <a:lstStyle/>
          <a:p>
            <a:r>
              <a:rPr lang="en-US" dirty="0"/>
              <a:t>is equivalent to </a:t>
            </a:r>
          </a:p>
        </p:txBody>
      </p:sp>
      <p:sp>
        <p:nvSpPr>
          <p:cNvPr id="31" name="TextBox 30"/>
          <p:cNvSpPr txBox="1"/>
          <p:nvPr/>
        </p:nvSpPr>
        <p:spPr>
          <a:xfrm>
            <a:off x="281255" y="4328531"/>
            <a:ext cx="8405545" cy="1754326"/>
          </a:xfrm>
          <a:prstGeom prst="rect">
            <a:avLst/>
          </a:prstGeom>
          <a:noFill/>
        </p:spPr>
        <p:txBody>
          <a:bodyPr wrap="square" rtlCol="0">
            <a:spAutoFit/>
          </a:bodyPr>
          <a:lstStyle/>
          <a:p>
            <a:r>
              <a:rPr lang="fr-FR" dirty="0" err="1">
                <a:solidFill>
                  <a:srgbClr val="4F81BD"/>
                </a:solidFill>
                <a:latin typeface="Lucida Console" panose="020B0609040504020204" pitchFamily="49" charset="0"/>
                <a:ea typeface="Courier" charset="0"/>
                <a:cs typeface="Courier" charset="0"/>
              </a:rPr>
              <a:t>bg</a:t>
            </a:r>
            <a:r>
              <a:rPr lang="fr-FR" dirty="0">
                <a:solidFill>
                  <a:srgbClr val="4F81BD"/>
                </a:solidFill>
                <a:latin typeface="Lucida Console" panose="020B0609040504020204" pitchFamily="49" charset="0"/>
                <a:ea typeface="Courier" charset="0"/>
                <a:cs typeface="Courier" charset="0"/>
              </a:rPr>
              <a:t>=c("red","green3",blue")[c(</a:t>
            </a:r>
            <a:r>
              <a:rPr lang="en-US" dirty="0">
                <a:solidFill>
                  <a:srgbClr val="4E81BD"/>
                </a:solidFill>
                <a:latin typeface="Lucida Console" panose="020B0609040504020204" pitchFamily="49" charset="0"/>
              </a:rPr>
              <a:t>1,1,1,1,1,1,1,1,1,1,1,1,1,1,1,1,1,1,1,1,1,1,1,1,1,1,1,1,1,1,1,1,1,1,1,1,1,1,1,1,1,1,1,1,1,1,1,1,1,2,2,2,2,2,2,2,2,2,2,2,2,2,2,2,2,2,2,2,2,2,2,2,2,2,2,2,2,2,2,2,2,2,2,2,2,2,2,2,2,2,2,2,2,2,2,2,2,2,2,3,3,3,3,3,3,3,3,3,3,3,3,3,3,3,3,3,3,3,3,3,3,3,3,3,3,3,3,3,3,3,3,3,3,3,3,3,3,3,3,3,3,3,3,3,3,3,3,3,3)</a:t>
            </a:r>
            <a:r>
              <a:rPr lang="fr-FR" dirty="0">
                <a:solidFill>
                  <a:srgbClr val="4F81BD"/>
                </a:solidFill>
                <a:latin typeface="Lucida Console" panose="020B0609040504020204" pitchFamily="49" charset="0"/>
                <a:ea typeface="Courier" charset="0"/>
                <a:cs typeface="Courier" charset="0"/>
              </a:rPr>
              <a:t>]</a:t>
            </a:r>
            <a:endParaRPr lang="en-US" dirty="0">
              <a:solidFill>
                <a:schemeClr val="accent3">
                  <a:lumMod val="50000"/>
                </a:schemeClr>
              </a:solidFill>
              <a:latin typeface="Lucida Console" panose="020B0609040504020204" pitchFamily="49" charset="0"/>
              <a:ea typeface="Courier" charset="0"/>
              <a:cs typeface="Courier" charset="0"/>
            </a:endParaRPr>
          </a:p>
        </p:txBody>
      </p:sp>
      <p:sp>
        <p:nvSpPr>
          <p:cNvPr id="32" name="Rectangle 31"/>
          <p:cNvSpPr/>
          <p:nvPr/>
        </p:nvSpPr>
        <p:spPr>
          <a:xfrm>
            <a:off x="258499" y="1803401"/>
            <a:ext cx="8591743" cy="4368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6540437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258500" y="2387600"/>
            <a:ext cx="8581488" cy="990600"/>
          </a:xfrm>
        </p:spPr>
        <p:txBody>
          <a:bodyPr/>
          <a:lstStyle/>
          <a:p>
            <a:pPr marL="0" indent="0">
              <a:spcAft>
                <a:spcPts val="1200"/>
              </a:spcAft>
              <a:buNone/>
            </a:pPr>
            <a:r>
              <a:rPr lang="fr-FR" sz="1800" dirty="0">
                <a:solidFill>
                  <a:srgbClr val="4F81BD"/>
                </a:solidFill>
                <a:latin typeface="Lucida Console" panose="020B0609040504020204" pitchFamily="49" charset="0"/>
                <a:ea typeface="Courier" charset="0"/>
                <a:cs typeface="Courier" charset="0"/>
              </a:rPr>
              <a:t>&gt; </a:t>
            </a:r>
            <a:r>
              <a:rPr lang="fr-FR" sz="1800" dirty="0" err="1">
                <a:solidFill>
                  <a:srgbClr val="4F81BD"/>
                </a:solidFill>
                <a:latin typeface="Lucida Console" panose="020B0609040504020204" pitchFamily="49" charset="0"/>
                <a:ea typeface="Courier" charset="0"/>
                <a:cs typeface="Courier" charset="0"/>
              </a:rPr>
              <a:t>bg</a:t>
            </a:r>
            <a:r>
              <a:rPr lang="fr-FR" sz="1800" dirty="0">
                <a:solidFill>
                  <a:srgbClr val="4F81BD"/>
                </a:solidFill>
                <a:latin typeface="Lucida Console" panose="020B0609040504020204" pitchFamily="49" charset="0"/>
                <a:ea typeface="Courier" charset="0"/>
                <a:cs typeface="Courier" charset="0"/>
              </a:rPr>
              <a:t>=c("</a:t>
            </a:r>
            <a:r>
              <a:rPr lang="fr-FR" sz="1800" dirty="0" err="1">
                <a:solidFill>
                  <a:srgbClr val="4F81BD"/>
                </a:solidFill>
                <a:latin typeface="Lucida Console" panose="020B0609040504020204" pitchFamily="49" charset="0"/>
                <a:ea typeface="Courier" charset="0"/>
                <a:cs typeface="Courier" charset="0"/>
              </a:rPr>
              <a:t>red</a:t>
            </a:r>
            <a:r>
              <a:rPr lang="fr-FR" sz="1800" dirty="0">
                <a:solidFill>
                  <a:srgbClr val="4F81BD"/>
                </a:solidFill>
                <a:latin typeface="Lucida Console" panose="020B0609040504020204" pitchFamily="49" charset="0"/>
                <a:ea typeface="Courier" charset="0"/>
                <a:cs typeface="Courier" charset="0"/>
              </a:rPr>
              <a:t>", "green3", "blue")[</a:t>
            </a:r>
            <a:r>
              <a:rPr lang="fr-FR" sz="1800" dirty="0" err="1">
                <a:solidFill>
                  <a:srgbClr val="4F81BD"/>
                </a:solidFill>
                <a:latin typeface="Lucida Console" panose="020B0609040504020204" pitchFamily="49" charset="0"/>
                <a:ea typeface="Courier" charset="0"/>
                <a:cs typeface="Courier" charset="0"/>
              </a:rPr>
              <a:t>iris$Species</a:t>
            </a:r>
            <a:r>
              <a:rPr lang="fr-FR" sz="1800" dirty="0">
                <a:solidFill>
                  <a:srgbClr val="4F81BD"/>
                </a:solidFill>
                <a:latin typeface="Lucida Console" panose="020B0609040504020204" pitchFamily="49" charset="0"/>
                <a:ea typeface="Courier" charset="0"/>
                <a:cs typeface="Courier" charset="0"/>
              </a:rPr>
              <a:t>]  </a:t>
            </a:r>
            <a:r>
              <a:rPr lang="fr-FR" sz="1800" dirty="0">
                <a:solidFill>
                  <a:schemeClr val="accent3">
                    <a:lumMod val="50000"/>
                  </a:schemeClr>
                </a:solidFill>
                <a:latin typeface="Lucida Console" panose="020B0609040504020204" pitchFamily="49" charset="0"/>
                <a:ea typeface="Courier" charset="0"/>
                <a:cs typeface="Courier" charset="0"/>
              </a:rPr>
              <a:t>#</a:t>
            </a:r>
            <a:r>
              <a:rPr lang="fr-FR" sz="1800" dirty="0" err="1">
                <a:solidFill>
                  <a:schemeClr val="accent3">
                    <a:lumMod val="50000"/>
                  </a:schemeClr>
                </a:solidFill>
                <a:latin typeface="Lucida Console" panose="020B0609040504020204" pitchFamily="49" charset="0"/>
                <a:ea typeface="Courier" charset="0"/>
                <a:cs typeface="Courier" charset="0"/>
              </a:rPr>
              <a:t>color</a:t>
            </a:r>
            <a:r>
              <a:rPr lang="fr-FR" sz="1800" dirty="0">
                <a:solidFill>
                  <a:schemeClr val="accent3">
                    <a:lumMod val="50000"/>
                  </a:schemeClr>
                </a:solidFill>
                <a:latin typeface="Lucida Console" panose="020B0609040504020204" pitchFamily="49" charset="0"/>
                <a:ea typeface="Courier" charset="0"/>
                <a:cs typeface="Courier" charset="0"/>
              </a:rPr>
              <a:t> </a:t>
            </a:r>
            <a:r>
              <a:rPr lang="fr-FR" sz="1800" dirty="0" err="1">
                <a:solidFill>
                  <a:schemeClr val="accent3">
                    <a:lumMod val="50000"/>
                  </a:schemeClr>
                </a:solidFill>
                <a:latin typeface="Lucida Console" panose="020B0609040504020204" pitchFamily="49" charset="0"/>
                <a:ea typeface="Courier" charset="0"/>
                <a:cs typeface="Courier" charset="0"/>
              </a:rPr>
              <a:t>fill</a:t>
            </a:r>
            <a:r>
              <a:rPr lang="fr-FR" sz="1800" dirty="0">
                <a:solidFill>
                  <a:schemeClr val="accent3">
                    <a:lumMod val="50000"/>
                  </a:schemeClr>
                </a:solidFill>
                <a:latin typeface="Lucida Console" panose="020B0609040504020204" pitchFamily="49" charset="0"/>
                <a:ea typeface="Courier" charset="0"/>
                <a:cs typeface="Courier" charset="0"/>
              </a:rPr>
              <a:t> </a:t>
            </a:r>
          </a:p>
          <a:p>
            <a:pPr marL="0" indent="0">
              <a:spcAft>
                <a:spcPts val="1200"/>
              </a:spcAft>
              <a:buNone/>
            </a:pPr>
            <a:r>
              <a:rPr lang="fr-FR" sz="1800" dirty="0">
                <a:solidFill>
                  <a:srgbClr val="4F81BD"/>
                </a:solidFill>
                <a:latin typeface="Lucida Console" panose="020B0609040504020204" pitchFamily="49" charset="0"/>
                <a:ea typeface="Courier" charset="0"/>
                <a:cs typeface="Courier" charset="0"/>
              </a:rPr>
              <a:t>&gt; </a:t>
            </a:r>
            <a:r>
              <a:rPr lang="fr-FR" sz="1800" dirty="0" err="1">
                <a:solidFill>
                  <a:srgbClr val="4F81BD"/>
                </a:solidFill>
                <a:latin typeface="Lucida Console" panose="020B0609040504020204" pitchFamily="49" charset="0"/>
                <a:ea typeface="Courier" charset="0"/>
                <a:cs typeface="Courier" charset="0"/>
              </a:rPr>
              <a:t>bg</a:t>
            </a:r>
            <a:endParaRPr lang="fr-FR" sz="1800" dirty="0">
              <a:solidFill>
                <a:srgbClr val="4F81BD"/>
              </a:solidFill>
              <a:latin typeface="Lucida Console" panose="020B0609040504020204" pitchFamily="49" charset="0"/>
              <a:ea typeface="Courier" charset="0"/>
              <a:cs typeface="Courier" charset="0"/>
            </a:endParaRPr>
          </a:p>
          <a:p>
            <a:pPr marL="0" indent="0">
              <a:spcAft>
                <a:spcPts val="1200"/>
              </a:spcAft>
              <a:buNone/>
            </a:pPr>
            <a:r>
              <a:rPr lang="fr-FR" sz="1800" dirty="0">
                <a:solidFill>
                  <a:srgbClr val="4F81BD"/>
                </a:solidFill>
                <a:latin typeface="Lucida Console" panose="020B0609040504020204" pitchFamily="49" charset="0"/>
                <a:ea typeface="Courier" charset="0"/>
                <a:cs typeface="Courier" charset="0"/>
              </a:rPr>
              <a:t>	 </a:t>
            </a:r>
          </a:p>
          <a:p>
            <a:pPr marL="0" indent="0">
              <a:spcAft>
                <a:spcPts val="1200"/>
              </a:spcAft>
              <a:buNone/>
            </a:pPr>
            <a:endParaRPr lang="en-US" sz="1800" dirty="0">
              <a:solidFill>
                <a:srgbClr val="4F81BD"/>
              </a:solidFill>
              <a:latin typeface="Lucida Console" panose="020B0609040504020204" pitchFamily="49" charset="0"/>
              <a:ea typeface="Courier" charset="0"/>
              <a:cs typeface="Courier" charset="0"/>
            </a:endParaRPr>
          </a:p>
        </p:txBody>
      </p:sp>
      <p:sp>
        <p:nvSpPr>
          <p:cNvPr id="11" name="TextBox 10"/>
          <p:cNvSpPr txBox="1"/>
          <p:nvPr/>
        </p:nvSpPr>
        <p:spPr>
          <a:xfrm>
            <a:off x="258500" y="3797300"/>
            <a:ext cx="8331395" cy="2308324"/>
          </a:xfrm>
          <a:prstGeom prst="rect">
            <a:avLst/>
          </a:prstGeom>
          <a:noFill/>
        </p:spPr>
        <p:txBody>
          <a:bodyPr wrap="square" rtlCol="0">
            <a:spAutoFit/>
          </a:bodyPr>
          <a:lstStyle/>
          <a:p>
            <a:r>
              <a:rPr lang="en-US" sz="1200" dirty="0"/>
              <a:t> [1] "red"    "red"    "red"    "red"    "red"    "red"    "red"    "red"    "red"    "red"    "red"    "red"    "red"   </a:t>
            </a:r>
          </a:p>
          <a:p>
            <a:r>
              <a:rPr lang="en-US" sz="1200" dirty="0"/>
              <a:t> [14] "red"    "red"    "red"    "red"    "red"    "red"    "red"    "red"    "red"    "red"    "red"    "red"    "red"   </a:t>
            </a:r>
          </a:p>
          <a:p>
            <a:r>
              <a:rPr lang="en-US" sz="1200" dirty="0"/>
              <a:t> [27] "red"    "red"    "red"    "red"    "red"    "red"    "red"    "red"    "red"    "red"    "red"    "red"    "red"   </a:t>
            </a:r>
          </a:p>
          <a:p>
            <a:r>
              <a:rPr lang="en-US" sz="1200" dirty="0"/>
              <a:t> [40] "red"    "red"    "red"    "red"    "red"    "red"    "red"    "red"    "red"    "red"    "red"    "green3" "green3"</a:t>
            </a:r>
          </a:p>
          <a:p>
            <a:r>
              <a:rPr lang="en-US" sz="1200" dirty="0"/>
              <a:t> [53] "green3" "green3" "green3" "green3" "green3" "green3" "green3" "green3" "green3" "green3" "green3" "green3" "green3"</a:t>
            </a:r>
          </a:p>
          <a:p>
            <a:r>
              <a:rPr lang="en-US" sz="1200" dirty="0"/>
              <a:t> [66] "green3" "green3" "green3" "green3" "green3" "green3" "green3" "green3" "green3" "green3" "green3" "green3" "green3"</a:t>
            </a:r>
          </a:p>
          <a:p>
            <a:r>
              <a:rPr lang="en-US" sz="1200" dirty="0"/>
              <a:t> [79] "green3" "green3" "green3" "green3" "green3" "green3" "green3" "green3" "green3" "green3" "green3" "green3" "green3"</a:t>
            </a:r>
          </a:p>
          <a:p>
            <a:r>
              <a:rPr lang="en-US" sz="1200" dirty="0"/>
              <a:t> [92] "green3" "green3" "green3" "green3" "green3" "green3" "green3" "green3" "green3" "blue"   "blue"   "blue"   "blue"  </a:t>
            </a:r>
          </a:p>
          <a:p>
            <a:r>
              <a:rPr lang="en-US" sz="1200" dirty="0"/>
              <a:t>[105] "blue"   "blue"   "blue"   "blue"   "blue"   "blue"   "blue"   "blue"   "blue"   "blue"   "blue"   "blue"   "blue"  </a:t>
            </a:r>
          </a:p>
          <a:p>
            <a:r>
              <a:rPr lang="en-US" sz="1200" dirty="0"/>
              <a:t>[118] "blue"   "blue"   "blue"   "blue"   "blue"   "blue"   "blue"   "blue"   "blue"   "blue"   "blue"   "blue"   "blue"  </a:t>
            </a:r>
          </a:p>
          <a:p>
            <a:r>
              <a:rPr lang="en-US" sz="1200" dirty="0"/>
              <a:t>[131] "blue"   "blue"   "blue"   "blue"   "blue"   "blue"   "blue"   "blue"   "blue"   "blue"   "blue"   "blue"   "blue"  </a:t>
            </a:r>
          </a:p>
          <a:p>
            <a:r>
              <a:rPr lang="en-US" sz="1200" dirty="0"/>
              <a:t>[144] "blue"   "blue"   "blue"   "blue"   "blue"   "blue"   "blue" </a:t>
            </a:r>
          </a:p>
        </p:txBody>
      </p:sp>
      <p:sp>
        <p:nvSpPr>
          <p:cNvPr id="13" name="Titre 2"/>
          <p:cNvSpPr txBox="1">
            <a:spLocks/>
          </p:cNvSpPr>
          <p:nvPr/>
        </p:nvSpPr>
        <p:spPr>
          <a:xfrm>
            <a:off x="258500" y="344402"/>
            <a:ext cx="8716493" cy="387798"/>
          </a:xfrm>
          <a:prstGeom prst="rect">
            <a:avLst/>
          </a:prstGeom>
        </p:spPr>
        <p:txBody>
          <a:bodyPr wrap="square" lIns="144000" tIns="0" rIns="0" bIns="0" anchor="b" anchorCtr="0">
            <a:spAutoFit/>
          </a:bodyPr>
          <a:lstStyle>
            <a:lvl1pPr algn="l" defTabSz="914400" rtl="0" eaLnBrk="1" latinLnBrk="0" hangingPunct="1">
              <a:lnSpc>
                <a:spcPct val="90000"/>
              </a:lnSpc>
              <a:spcBef>
                <a:spcPct val="0"/>
              </a:spcBef>
              <a:buNone/>
              <a:defRPr sz="4400" b="0" kern="1200">
                <a:solidFill>
                  <a:schemeClr val="accent1"/>
                </a:solidFill>
                <a:effectLst>
                  <a:outerShdw blurRad="50800" dist="38100" dir="2700000" algn="tl" rotWithShape="0">
                    <a:prstClr val="black">
                      <a:alpha val="40000"/>
                    </a:prstClr>
                  </a:outerShdw>
                </a:effectLst>
                <a:latin typeface="+mj-lt"/>
                <a:ea typeface="+mj-ea"/>
                <a:cs typeface="Arial" pitchFamily="34" charset="0"/>
              </a:defRPr>
            </a:lvl1pPr>
          </a:lstStyle>
          <a:p>
            <a:r>
              <a:rPr lang="fr-FR" sz="2800" dirty="0"/>
              <a:t>Excursus: </a:t>
            </a:r>
            <a:r>
              <a:rPr lang="fr-FR" sz="2800" dirty="0" err="1"/>
              <a:t>Coloring</a:t>
            </a:r>
            <a:r>
              <a:rPr lang="fr-FR" sz="2800" dirty="0"/>
              <a:t> data points in the iris data (III)</a:t>
            </a:r>
          </a:p>
        </p:txBody>
      </p:sp>
      <p:sp>
        <p:nvSpPr>
          <p:cNvPr id="14" name="TextBox 13"/>
          <p:cNvSpPr txBox="1"/>
          <p:nvPr/>
        </p:nvSpPr>
        <p:spPr>
          <a:xfrm>
            <a:off x="469899" y="1371600"/>
            <a:ext cx="8119995" cy="369332"/>
          </a:xfrm>
          <a:prstGeom prst="rect">
            <a:avLst/>
          </a:prstGeom>
          <a:noFill/>
        </p:spPr>
        <p:txBody>
          <a:bodyPr wrap="square" rtlCol="0">
            <a:spAutoFit/>
          </a:bodyPr>
          <a:lstStyle/>
          <a:p>
            <a:r>
              <a:rPr lang="en-US" dirty="0"/>
              <a:t>This results in a vector of color terms with 150 entries in the correct order. </a:t>
            </a:r>
          </a:p>
        </p:txBody>
      </p:sp>
    </p:spTree>
    <p:extLst>
      <p:ext uri="{BB962C8B-B14F-4D97-AF65-F5344CB8AC3E}">
        <p14:creationId xmlns:p14="http://schemas.microsoft.com/office/powerpoint/2010/main" val="2710993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393505" y="1010137"/>
            <a:ext cx="8569520" cy="5441463"/>
          </a:xfrm>
        </p:spPr>
        <p:txBody>
          <a:bodyPr/>
          <a:lstStyle/>
          <a:p>
            <a:r>
              <a:rPr lang="en-US" sz="2400" dirty="0" err="1"/>
              <a:t>Barplots</a:t>
            </a:r>
            <a:r>
              <a:rPr lang="en-US" sz="2400" dirty="0"/>
              <a:t> allow simple visualization of counts or numeric data.</a:t>
            </a:r>
          </a:p>
          <a:p>
            <a:r>
              <a:rPr lang="en-US" sz="2400" dirty="0"/>
              <a:t>Optional arguments can be used to customize the plot.</a:t>
            </a:r>
          </a:p>
          <a:p>
            <a:endParaRPr lang="en-US" dirty="0"/>
          </a:p>
          <a:p>
            <a:endParaRPr lang="en-US" dirty="0"/>
          </a:p>
          <a:p>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sz="1800" dirty="0">
                <a:solidFill>
                  <a:srgbClr val="4F81BD"/>
                </a:solidFill>
                <a:latin typeface="Lucida Console" panose="020B0609040504020204" pitchFamily="49" charset="0"/>
                <a:ea typeface="Courier" charset="0"/>
                <a:cs typeface="Courier" charset="0"/>
              </a:rPr>
              <a:t>&gt;</a:t>
            </a:r>
            <a:r>
              <a:rPr lang="en-US" sz="1800" dirty="0" err="1">
                <a:solidFill>
                  <a:srgbClr val="4F81BD"/>
                </a:solidFill>
                <a:latin typeface="Lucida Console" panose="020B0609040504020204" pitchFamily="49" charset="0"/>
                <a:ea typeface="Courier" charset="0"/>
                <a:cs typeface="Courier" charset="0"/>
              </a:rPr>
              <a:t>course_data</a:t>
            </a:r>
            <a:r>
              <a:rPr lang="en-US" sz="1800" dirty="0">
                <a:solidFill>
                  <a:srgbClr val="4F81BD"/>
                </a:solidFill>
                <a:latin typeface="Lucida Console" panose="020B0609040504020204" pitchFamily="49" charset="0"/>
                <a:ea typeface="Courier" charset="0"/>
                <a:cs typeface="Courier" charset="0"/>
              </a:rPr>
              <a:t> &lt;- c(yr2011=25, yr2012=35, yr2013=50, yr2014=100)</a:t>
            </a:r>
          </a:p>
          <a:p>
            <a:pPr marL="0" indent="0">
              <a:buNone/>
            </a:pPr>
            <a:r>
              <a:rPr lang="en-US" sz="1800" dirty="0">
                <a:solidFill>
                  <a:srgbClr val="4F81BD"/>
                </a:solidFill>
                <a:latin typeface="Lucida Console" panose="020B0609040504020204" pitchFamily="49" charset="0"/>
                <a:ea typeface="Courier" charset="0"/>
                <a:cs typeface="Courier" charset="0"/>
              </a:rPr>
              <a:t>&gt;</a:t>
            </a:r>
            <a:r>
              <a:rPr lang="en-US" sz="1800" dirty="0" err="1">
                <a:solidFill>
                  <a:srgbClr val="4F81BD"/>
                </a:solidFill>
                <a:latin typeface="Lucida Console" panose="020B0609040504020204" pitchFamily="49" charset="0"/>
                <a:ea typeface="Courier" charset="0"/>
                <a:cs typeface="Courier" charset="0"/>
              </a:rPr>
              <a:t>barplot</a:t>
            </a:r>
            <a:r>
              <a:rPr lang="en-US" sz="1800" dirty="0">
                <a:solidFill>
                  <a:srgbClr val="4F81BD"/>
                </a:solidFill>
                <a:latin typeface="Lucida Console" panose="020B0609040504020204" pitchFamily="49" charset="0"/>
                <a:ea typeface="Courier" charset="0"/>
                <a:cs typeface="Courier" charset="0"/>
              </a:rPr>
              <a:t>(</a:t>
            </a:r>
            <a:r>
              <a:rPr lang="en-US" sz="1800" dirty="0" err="1">
                <a:solidFill>
                  <a:srgbClr val="4F81BD"/>
                </a:solidFill>
                <a:latin typeface="Lucida Console" panose="020B0609040504020204" pitchFamily="49" charset="0"/>
                <a:ea typeface="Courier" charset="0"/>
                <a:cs typeface="Courier" charset="0"/>
              </a:rPr>
              <a:t>course_data</a:t>
            </a:r>
            <a:r>
              <a:rPr lang="en-US" sz="1800" dirty="0">
                <a:solidFill>
                  <a:srgbClr val="4F81BD"/>
                </a:solidFill>
                <a:latin typeface="Lucida Console" panose="020B0609040504020204" pitchFamily="49" charset="0"/>
                <a:ea typeface="Courier" charset="0"/>
                <a:cs typeface="Courier" charset="0"/>
              </a:rPr>
              <a:t>, main="Number of requests for R courses", </a:t>
            </a:r>
          </a:p>
          <a:p>
            <a:pPr marL="0" indent="0">
              <a:buNone/>
            </a:pPr>
            <a:r>
              <a:rPr lang="en-US" sz="1800" dirty="0">
                <a:solidFill>
                  <a:srgbClr val="4F81BD"/>
                </a:solidFill>
                <a:latin typeface="Lucida Console" panose="020B0609040504020204" pitchFamily="49" charset="0"/>
                <a:ea typeface="Courier" charset="0"/>
                <a:cs typeface="Courier" charset="0"/>
              </a:rPr>
              <a:t>         </a:t>
            </a:r>
            <a:r>
              <a:rPr lang="en-US" sz="1800" dirty="0" err="1">
                <a:solidFill>
                  <a:srgbClr val="4F81BD"/>
                </a:solidFill>
                <a:latin typeface="Lucida Console" panose="020B0609040504020204" pitchFamily="49" charset="0"/>
                <a:ea typeface="Courier" charset="0"/>
                <a:cs typeface="Courier" charset="0"/>
              </a:rPr>
              <a:t>names.arg</a:t>
            </a:r>
            <a:r>
              <a:rPr lang="en-US" sz="1800" dirty="0">
                <a:solidFill>
                  <a:srgbClr val="4F81BD"/>
                </a:solidFill>
                <a:latin typeface="Lucida Console" panose="020B0609040504020204" pitchFamily="49" charset="0"/>
                <a:ea typeface="Courier" charset="0"/>
                <a:cs typeface="Courier" charset="0"/>
              </a:rPr>
              <a:t>=c("2011", "2012","2013", "2014"), </a:t>
            </a:r>
          </a:p>
          <a:p>
            <a:pPr marL="0" indent="0">
              <a:buNone/>
            </a:pPr>
            <a:r>
              <a:rPr lang="en-US" sz="1800" dirty="0">
                <a:solidFill>
                  <a:srgbClr val="4F81BD"/>
                </a:solidFill>
                <a:latin typeface="Lucida Console" panose="020B0609040504020204" pitchFamily="49" charset="0"/>
                <a:ea typeface="Courier" charset="0"/>
                <a:cs typeface="Courier" charset="0"/>
              </a:rPr>
              <a:t>         col=c("yellow", "</a:t>
            </a:r>
            <a:r>
              <a:rPr lang="en-US" sz="1800" dirty="0" err="1">
                <a:solidFill>
                  <a:srgbClr val="4F81BD"/>
                </a:solidFill>
                <a:latin typeface="Lucida Console" panose="020B0609040504020204" pitchFamily="49" charset="0"/>
                <a:ea typeface="Courier" charset="0"/>
                <a:cs typeface="Courier" charset="0"/>
              </a:rPr>
              <a:t>orange","red</a:t>
            </a:r>
            <a:r>
              <a:rPr lang="en-US" sz="1800" dirty="0">
                <a:solidFill>
                  <a:srgbClr val="4F81BD"/>
                </a:solidFill>
                <a:latin typeface="Lucida Console" panose="020B0609040504020204" pitchFamily="49" charset="0"/>
                <a:ea typeface="Courier" charset="0"/>
                <a:cs typeface="Courier" charset="0"/>
              </a:rPr>
              <a:t>", "blue"))</a:t>
            </a:r>
          </a:p>
          <a:p>
            <a:pPr marL="0" indent="0">
              <a:buNone/>
            </a:pPr>
            <a:endParaRPr lang="en-US" dirty="0"/>
          </a:p>
        </p:txBody>
      </p:sp>
      <p:sp>
        <p:nvSpPr>
          <p:cNvPr id="3" name="Titre 2"/>
          <p:cNvSpPr>
            <a:spLocks noGrp="1"/>
          </p:cNvSpPr>
          <p:nvPr>
            <p:ph type="ctrTitle"/>
          </p:nvPr>
        </p:nvSpPr>
        <p:spPr>
          <a:xfrm>
            <a:off x="258501" y="344402"/>
            <a:ext cx="7943178" cy="387798"/>
          </a:xfrm>
        </p:spPr>
        <p:txBody>
          <a:bodyPr/>
          <a:lstStyle/>
          <a:p>
            <a:r>
              <a:rPr lang="en-US" sz="2800"/>
              <a:t>The barplot() function</a:t>
            </a:r>
            <a:endParaRPr lang="en-US" sz="2800" dirty="0"/>
          </a:p>
        </p:txBody>
      </p:sp>
      <p:pic>
        <p:nvPicPr>
          <p:cNvPr id="4" name="Image 3" descr="Capture d’écran 2015-09-01 à 10.21.24.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28596" y="2192398"/>
            <a:ext cx="5458054" cy="2581640"/>
          </a:xfrm>
          <a:prstGeom prst="rect">
            <a:avLst/>
          </a:prstGeom>
        </p:spPr>
      </p:pic>
    </p:spTree>
    <p:extLst>
      <p:ext uri="{BB962C8B-B14F-4D97-AF65-F5344CB8AC3E}">
        <p14:creationId xmlns:p14="http://schemas.microsoft.com/office/powerpoint/2010/main" val="12981078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9" end="9"/>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10" end="1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xEl>
                                              <p:pRg st="11" end="11"/>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re 2"/>
          <p:cNvSpPr>
            <a:spLocks noGrp="1"/>
          </p:cNvSpPr>
          <p:nvPr>
            <p:ph type="ctrTitle"/>
          </p:nvPr>
        </p:nvSpPr>
        <p:spPr>
          <a:xfrm>
            <a:off x="393505" y="383727"/>
            <a:ext cx="7836095" cy="387798"/>
          </a:xfrm>
        </p:spPr>
        <p:txBody>
          <a:bodyPr/>
          <a:lstStyle/>
          <a:p>
            <a:r>
              <a:rPr lang="en-GB" sz="2800"/>
              <a:t>Customized barplot with sd error bars</a:t>
            </a:r>
            <a:endParaRPr lang="en-GB" sz="2800" dirty="0"/>
          </a:p>
        </p:txBody>
      </p:sp>
      <p:pic>
        <p:nvPicPr>
          <p:cNvPr id="8" name="Picture 7"/>
          <p:cNvPicPr>
            <a:picLocks noChangeAspect="1"/>
          </p:cNvPicPr>
          <p:nvPr/>
        </p:nvPicPr>
        <p:blipFill>
          <a:blip r:embed="rId3"/>
          <a:stretch>
            <a:fillRect/>
          </a:stretch>
        </p:blipFill>
        <p:spPr>
          <a:xfrm>
            <a:off x="574288" y="1293541"/>
            <a:ext cx="5129561" cy="5129561"/>
          </a:xfrm>
          <a:prstGeom prst="rect">
            <a:avLst/>
          </a:prstGeom>
        </p:spPr>
      </p:pic>
      <p:sp>
        <p:nvSpPr>
          <p:cNvPr id="9" name="TextBox 8"/>
          <p:cNvSpPr txBox="1"/>
          <p:nvPr/>
        </p:nvSpPr>
        <p:spPr>
          <a:xfrm>
            <a:off x="5965902" y="1661532"/>
            <a:ext cx="2888166" cy="2862322"/>
          </a:xfrm>
          <a:prstGeom prst="rect">
            <a:avLst/>
          </a:prstGeom>
          <a:noFill/>
        </p:spPr>
        <p:txBody>
          <a:bodyPr wrap="square" rtlCol="0">
            <a:spAutoFit/>
          </a:bodyPr>
          <a:lstStyle/>
          <a:p>
            <a:r>
              <a:rPr lang="en-US" dirty="0"/>
              <a:t>Each year, R course requests were counted in 4 cities.</a:t>
            </a:r>
          </a:p>
          <a:p>
            <a:endParaRPr lang="en-US" dirty="0"/>
          </a:p>
          <a:p>
            <a:r>
              <a:rPr lang="en-US" dirty="0"/>
              <a:t>Bar heights: mean across all cities per year</a:t>
            </a:r>
          </a:p>
          <a:p>
            <a:endParaRPr lang="en-US" dirty="0"/>
          </a:p>
          <a:p>
            <a:r>
              <a:rPr lang="en-US" dirty="0"/>
              <a:t>Custom plotting using low level functions:</a:t>
            </a:r>
          </a:p>
          <a:p>
            <a:r>
              <a:rPr lang="en-US" dirty="0"/>
              <a:t>- add error bars (</a:t>
            </a:r>
            <a:r>
              <a:rPr lang="en-US" dirty="0" err="1"/>
              <a:t>std</a:t>
            </a:r>
            <a:r>
              <a:rPr lang="en-US" dirty="0"/>
              <a:t> dev.)</a:t>
            </a:r>
          </a:p>
          <a:p>
            <a:r>
              <a:rPr lang="en-US" dirty="0"/>
              <a:t>- add text to each bar (n=4)</a:t>
            </a:r>
          </a:p>
        </p:txBody>
      </p:sp>
    </p:spTree>
    <p:extLst>
      <p:ext uri="{BB962C8B-B14F-4D97-AF65-F5344CB8AC3E}">
        <p14:creationId xmlns:p14="http://schemas.microsoft.com/office/powerpoint/2010/main" val="368403240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393505" y="942068"/>
            <a:ext cx="8494017" cy="5648302"/>
          </a:xfrm>
        </p:spPr>
        <p:txBody>
          <a:bodyPr/>
          <a:lstStyle/>
          <a:p>
            <a:pPr marL="0" indent="0">
              <a:buNone/>
            </a:pPr>
            <a:r>
              <a:rPr lang="en-US" sz="1800" dirty="0">
                <a:solidFill>
                  <a:srgbClr val="4F6228"/>
                </a:solidFill>
                <a:latin typeface="Lucida Console" panose="020B0609040504020204" pitchFamily="49" charset="0"/>
                <a:ea typeface="Courier" charset="0"/>
                <a:cs typeface="Courier" charset="0"/>
              </a:rPr>
              <a:t># Create a data frame</a:t>
            </a:r>
            <a:endParaRPr lang="en-US" sz="1400" dirty="0">
              <a:solidFill>
                <a:srgbClr val="4F81BD"/>
              </a:solidFill>
              <a:latin typeface="Lucida Console" panose="020B0609040504020204" pitchFamily="49" charset="0"/>
              <a:ea typeface="Courier" charset="0"/>
              <a:cs typeface="Courier" charset="0"/>
            </a:endParaRPr>
          </a:p>
          <a:p>
            <a:pPr marL="0" indent="0">
              <a:buNone/>
            </a:pPr>
            <a:r>
              <a:rPr lang="en-US" sz="1600" dirty="0" err="1">
                <a:solidFill>
                  <a:srgbClr val="4F81BD"/>
                </a:solidFill>
                <a:latin typeface="Lucida Console" panose="020B0609040504020204" pitchFamily="49" charset="0"/>
                <a:ea typeface="Courier" charset="0"/>
                <a:cs typeface="Courier" charset="0"/>
              </a:rPr>
              <a:t>df</a:t>
            </a:r>
            <a:r>
              <a:rPr lang="en-US" sz="1600" dirty="0">
                <a:solidFill>
                  <a:srgbClr val="4F81BD"/>
                </a:solidFill>
                <a:latin typeface="Lucida Console" panose="020B0609040504020204" pitchFamily="49" charset="0"/>
                <a:ea typeface="Courier" charset="0"/>
                <a:cs typeface="Courier" charset="0"/>
              </a:rPr>
              <a:t> &lt;- </a:t>
            </a:r>
            <a:r>
              <a:rPr lang="en-US" sz="1600" dirty="0" err="1">
                <a:solidFill>
                  <a:srgbClr val="4F81BD"/>
                </a:solidFill>
                <a:latin typeface="Lucida Console" panose="020B0609040504020204" pitchFamily="49" charset="0"/>
                <a:ea typeface="Courier" charset="0"/>
                <a:cs typeface="Courier" charset="0"/>
              </a:rPr>
              <a:t>data.frame</a:t>
            </a:r>
            <a:r>
              <a:rPr lang="en-US" sz="1600" dirty="0">
                <a:solidFill>
                  <a:srgbClr val="4F81BD"/>
                </a:solidFill>
                <a:latin typeface="Lucida Console" panose="020B0609040504020204" pitchFamily="49" charset="0"/>
                <a:ea typeface="Courier" charset="0"/>
                <a:cs typeface="Courier" charset="0"/>
              </a:rPr>
              <a:t>(</a:t>
            </a:r>
          </a:p>
          <a:p>
            <a:pPr marL="0" indent="0">
              <a:buNone/>
            </a:pPr>
            <a:r>
              <a:rPr lang="en-US" sz="1600" dirty="0">
                <a:solidFill>
                  <a:srgbClr val="4F81BD"/>
                </a:solidFill>
                <a:latin typeface="Lucida Console" panose="020B0609040504020204" pitchFamily="49" charset="0"/>
                <a:ea typeface="Courier" charset="0"/>
                <a:cs typeface="Courier" charset="0"/>
              </a:rPr>
              <a:t> 	 year = c("2011","2012","2013","2014", </a:t>
            </a:r>
          </a:p>
          <a:p>
            <a:pPr marL="0" indent="0">
              <a:buNone/>
            </a:pPr>
            <a:r>
              <a:rPr lang="en-US" sz="1600" dirty="0">
                <a:solidFill>
                  <a:srgbClr val="4F81BD"/>
                </a:solidFill>
                <a:latin typeface="Lucida Console" panose="020B0609040504020204" pitchFamily="49" charset="0"/>
                <a:ea typeface="Courier" charset="0"/>
                <a:cs typeface="Courier" charset="0"/>
              </a:rPr>
              <a:t>        	  "2011","2012","2013","2014",  </a:t>
            </a:r>
          </a:p>
          <a:p>
            <a:pPr marL="0" indent="0">
              <a:buNone/>
            </a:pPr>
            <a:r>
              <a:rPr lang="en-US" sz="1600" dirty="0">
                <a:solidFill>
                  <a:srgbClr val="4F81BD"/>
                </a:solidFill>
                <a:latin typeface="Lucida Console" panose="020B0609040504020204" pitchFamily="49" charset="0"/>
                <a:ea typeface="Courier" charset="0"/>
                <a:cs typeface="Courier" charset="0"/>
              </a:rPr>
              <a:t>        	  "2011","2012","2013","2014", </a:t>
            </a:r>
          </a:p>
          <a:p>
            <a:pPr marL="0" indent="0">
              <a:buNone/>
            </a:pPr>
            <a:r>
              <a:rPr lang="en-US" sz="1600" dirty="0">
                <a:solidFill>
                  <a:srgbClr val="4F81BD"/>
                </a:solidFill>
                <a:latin typeface="Lucida Console" panose="020B0609040504020204" pitchFamily="49" charset="0"/>
                <a:ea typeface="Courier" charset="0"/>
                <a:cs typeface="Courier" charset="0"/>
              </a:rPr>
              <a:t>        	  "2011","2012","2013","2014"),</a:t>
            </a:r>
          </a:p>
          <a:p>
            <a:pPr marL="0" indent="0">
              <a:buNone/>
            </a:pPr>
            <a:r>
              <a:rPr lang="en-US" sz="1600" dirty="0">
                <a:solidFill>
                  <a:srgbClr val="4F81BD"/>
                </a:solidFill>
                <a:latin typeface="Lucida Console" panose="020B0609040504020204" pitchFamily="49" charset="0"/>
                <a:ea typeface="Courier" charset="0"/>
                <a:cs typeface="Courier" charset="0"/>
              </a:rPr>
              <a:t> 	city =  c("A","A","A","A", "B","B","B","B", </a:t>
            </a:r>
          </a:p>
          <a:p>
            <a:pPr marL="0" indent="0">
              <a:buNone/>
            </a:pPr>
            <a:r>
              <a:rPr lang="en-US" sz="1600" dirty="0">
                <a:solidFill>
                  <a:srgbClr val="4F81BD"/>
                </a:solidFill>
                <a:latin typeface="Lucida Console" panose="020B0609040504020204" pitchFamily="49" charset="0"/>
                <a:ea typeface="Courier" charset="0"/>
                <a:cs typeface="Courier" charset="0"/>
              </a:rPr>
              <a:t>             	  "C","C","C","C", "D","D","D","D"),</a:t>
            </a:r>
          </a:p>
          <a:p>
            <a:pPr marL="0" indent="0">
              <a:buNone/>
            </a:pPr>
            <a:r>
              <a:rPr lang="en-US" sz="1600" dirty="0">
                <a:solidFill>
                  <a:srgbClr val="4F81BD"/>
                </a:solidFill>
                <a:latin typeface="Lucida Console" panose="020B0609040504020204" pitchFamily="49" charset="0"/>
                <a:ea typeface="Courier" charset="0"/>
                <a:cs typeface="Courier" charset="0"/>
              </a:rPr>
              <a:t>	</a:t>
            </a:r>
            <a:r>
              <a:rPr lang="en-US" sz="1600" dirty="0" err="1">
                <a:solidFill>
                  <a:srgbClr val="4F81BD"/>
                </a:solidFill>
                <a:latin typeface="Lucida Console" panose="020B0609040504020204" pitchFamily="49" charset="0"/>
                <a:ea typeface="Courier" charset="0"/>
                <a:cs typeface="Courier" charset="0"/>
              </a:rPr>
              <a:t>nb_requests_courses</a:t>
            </a:r>
            <a:r>
              <a:rPr lang="en-US" sz="1600" dirty="0">
                <a:solidFill>
                  <a:srgbClr val="4F81BD"/>
                </a:solidFill>
                <a:latin typeface="Lucida Console" panose="020B0609040504020204" pitchFamily="49" charset="0"/>
                <a:ea typeface="Courier" charset="0"/>
                <a:cs typeface="Courier" charset="0"/>
              </a:rPr>
              <a:t> = c(30,36,50,98, 26,35,54,101,</a:t>
            </a:r>
          </a:p>
          <a:p>
            <a:pPr marL="0" indent="0">
              <a:buNone/>
            </a:pPr>
            <a:r>
              <a:rPr lang="en-US" sz="1600" dirty="0">
                <a:solidFill>
                  <a:srgbClr val="4F81BD"/>
                </a:solidFill>
                <a:latin typeface="Lucida Console" panose="020B0609040504020204" pitchFamily="49" charset="0"/>
                <a:ea typeface="Courier" charset="0"/>
                <a:cs typeface="Courier" charset="0"/>
              </a:rPr>
              <a:t>                               28,38,51,105, 29,40,55,125))</a:t>
            </a:r>
          </a:p>
          <a:p>
            <a:pPr marL="0" indent="0">
              <a:buNone/>
            </a:pPr>
            <a:r>
              <a:rPr lang="en-US" sz="1800" dirty="0">
                <a:solidFill>
                  <a:srgbClr val="4F6228"/>
                </a:solidFill>
                <a:latin typeface="Lucida Console" panose="020B0609040504020204" pitchFamily="49" charset="0"/>
                <a:ea typeface="Courier" charset="0"/>
                <a:cs typeface="Courier" charset="0"/>
              </a:rPr>
              <a:t># Check what is inside</a:t>
            </a:r>
          </a:p>
          <a:p>
            <a:pPr marL="0" indent="0">
              <a:buNone/>
            </a:pPr>
            <a:r>
              <a:rPr lang="en-US" sz="1800" dirty="0">
                <a:solidFill>
                  <a:srgbClr val="4E81BD"/>
                </a:solidFill>
                <a:latin typeface="Lucida Console" panose="020B0609040504020204" pitchFamily="49" charset="0"/>
                <a:ea typeface="Courier" charset="0"/>
                <a:cs typeface="Courier" charset="0"/>
              </a:rPr>
              <a:t>&gt; head(</a:t>
            </a:r>
            <a:r>
              <a:rPr lang="en-US" sz="1800" dirty="0" err="1">
                <a:solidFill>
                  <a:srgbClr val="4E81BD"/>
                </a:solidFill>
                <a:latin typeface="Lucida Console" panose="020B0609040504020204" pitchFamily="49" charset="0"/>
                <a:ea typeface="Courier" charset="0"/>
                <a:cs typeface="Courier" charset="0"/>
              </a:rPr>
              <a:t>df</a:t>
            </a:r>
            <a:r>
              <a:rPr lang="en-US" sz="1800" dirty="0">
                <a:solidFill>
                  <a:srgbClr val="4E81BD"/>
                </a:solidFill>
                <a:latin typeface="Lucida Console" panose="020B0609040504020204" pitchFamily="49" charset="0"/>
                <a:ea typeface="Courier" charset="0"/>
                <a:cs typeface="Courier" charset="0"/>
              </a:rPr>
              <a:t>)</a:t>
            </a:r>
          </a:p>
          <a:p>
            <a:pPr marL="0" indent="0">
              <a:buNone/>
            </a:pPr>
            <a:r>
              <a:rPr lang="en-US" sz="1800" dirty="0">
                <a:latin typeface="Lucida Console" panose="020B0609040504020204" pitchFamily="49" charset="0"/>
                <a:ea typeface="Courier" charset="0"/>
                <a:cs typeface="Courier" charset="0"/>
              </a:rPr>
              <a:t> year 	     city    </a:t>
            </a:r>
            <a:r>
              <a:rPr lang="en-US" sz="1800" dirty="0" err="1">
                <a:latin typeface="Lucida Console" panose="020B0609040504020204" pitchFamily="49" charset="0"/>
                <a:ea typeface="Courier" charset="0"/>
                <a:cs typeface="Courier" charset="0"/>
              </a:rPr>
              <a:t>nb_requests_courses</a:t>
            </a:r>
            <a:endParaRPr lang="en-US" sz="1800" dirty="0">
              <a:latin typeface="Lucida Console" panose="020B0609040504020204" pitchFamily="49" charset="0"/>
              <a:ea typeface="Courier" charset="0"/>
              <a:cs typeface="Courier" charset="0"/>
            </a:endParaRPr>
          </a:p>
          <a:p>
            <a:pPr marL="0" indent="0">
              <a:buNone/>
            </a:pPr>
            <a:r>
              <a:rPr lang="en-US" sz="1800" dirty="0">
                <a:latin typeface="Lucida Console" panose="020B0609040504020204" pitchFamily="49" charset="0"/>
                <a:ea typeface="Courier" charset="0"/>
                <a:cs typeface="Courier" charset="0"/>
              </a:rPr>
              <a:t>1 2011        A                  30</a:t>
            </a:r>
          </a:p>
          <a:p>
            <a:pPr marL="0" indent="0">
              <a:buNone/>
            </a:pPr>
            <a:r>
              <a:rPr lang="en-US" sz="1800" dirty="0">
                <a:latin typeface="Lucida Console" panose="020B0609040504020204" pitchFamily="49" charset="0"/>
                <a:ea typeface="Courier" charset="0"/>
                <a:cs typeface="Courier" charset="0"/>
              </a:rPr>
              <a:t>2 2012        A                  36</a:t>
            </a:r>
          </a:p>
          <a:p>
            <a:pPr marL="0" indent="0">
              <a:buNone/>
            </a:pPr>
            <a:r>
              <a:rPr lang="en-US" sz="1800" dirty="0">
                <a:latin typeface="Lucida Console" panose="020B0609040504020204" pitchFamily="49" charset="0"/>
                <a:ea typeface="Courier" charset="0"/>
                <a:cs typeface="Courier" charset="0"/>
              </a:rPr>
              <a:t>3 2013        A                  50</a:t>
            </a:r>
          </a:p>
          <a:p>
            <a:pPr marL="0" indent="0">
              <a:buNone/>
            </a:pPr>
            <a:r>
              <a:rPr lang="en-US" sz="1800" dirty="0">
                <a:latin typeface="Lucida Console" panose="020B0609040504020204" pitchFamily="49" charset="0"/>
                <a:ea typeface="Courier" charset="0"/>
                <a:cs typeface="Courier" charset="0"/>
              </a:rPr>
              <a:t>4 2014        A                  98</a:t>
            </a:r>
          </a:p>
          <a:p>
            <a:pPr marL="0" indent="0">
              <a:buNone/>
            </a:pPr>
            <a:r>
              <a:rPr lang="en-US" sz="1800" dirty="0">
                <a:latin typeface="Lucida Console" panose="020B0609040504020204" pitchFamily="49" charset="0"/>
                <a:ea typeface="Courier" charset="0"/>
                <a:cs typeface="Courier" charset="0"/>
              </a:rPr>
              <a:t>5 2011        B                  26</a:t>
            </a:r>
          </a:p>
          <a:p>
            <a:pPr marL="0" indent="0">
              <a:buNone/>
            </a:pPr>
            <a:endParaRPr lang="en-US" sz="1600" dirty="0">
              <a:solidFill>
                <a:srgbClr val="4F81BD"/>
              </a:solidFill>
              <a:latin typeface="Lucida Console" panose="020B0609040504020204" pitchFamily="49" charset="0"/>
              <a:ea typeface="Courier" charset="0"/>
              <a:cs typeface="Courier" charset="0"/>
            </a:endParaRPr>
          </a:p>
          <a:p>
            <a:pPr marL="0" indent="0">
              <a:buNone/>
            </a:pPr>
            <a:endParaRPr lang="en-US" sz="1600" dirty="0">
              <a:solidFill>
                <a:srgbClr val="4F81BD"/>
              </a:solidFill>
              <a:latin typeface="Lucida Console" panose="020B0609040504020204" pitchFamily="49" charset="0"/>
              <a:ea typeface="Courier" charset="0"/>
              <a:cs typeface="Courier" charset="0"/>
            </a:endParaRPr>
          </a:p>
        </p:txBody>
      </p:sp>
      <p:sp>
        <p:nvSpPr>
          <p:cNvPr id="3" name="Titre 2"/>
          <p:cNvSpPr>
            <a:spLocks noGrp="1"/>
          </p:cNvSpPr>
          <p:nvPr>
            <p:ph type="ctrTitle"/>
          </p:nvPr>
        </p:nvSpPr>
        <p:spPr>
          <a:xfrm>
            <a:off x="393505" y="383727"/>
            <a:ext cx="8054926" cy="387798"/>
          </a:xfrm>
        </p:spPr>
        <p:txBody>
          <a:bodyPr/>
          <a:lstStyle/>
          <a:p>
            <a:r>
              <a:rPr lang="en-GB" sz="2800" dirty="0"/>
              <a:t>Customized </a:t>
            </a:r>
            <a:r>
              <a:rPr lang="en-GB" sz="2800" dirty="0" err="1"/>
              <a:t>barplot</a:t>
            </a:r>
            <a:r>
              <a:rPr lang="en-GB" sz="2800" dirty="0"/>
              <a:t> </a:t>
            </a:r>
            <a:r>
              <a:rPr lang="en-GB" sz="2800" dirty="0">
                <a:solidFill>
                  <a:srgbClr val="4F81BD"/>
                </a:solidFill>
              </a:rPr>
              <a:t>with </a:t>
            </a:r>
            <a:r>
              <a:rPr lang="en-GB" sz="2800" dirty="0" err="1">
                <a:solidFill>
                  <a:srgbClr val="4F81BD"/>
                </a:solidFill>
              </a:rPr>
              <a:t>sd</a:t>
            </a:r>
            <a:r>
              <a:rPr lang="en-GB" sz="2800" dirty="0">
                <a:solidFill>
                  <a:srgbClr val="4F81BD"/>
                </a:solidFill>
              </a:rPr>
              <a:t> </a:t>
            </a:r>
            <a:r>
              <a:rPr lang="en-GB" sz="2800" dirty="0"/>
              <a:t>error bars (I)</a:t>
            </a:r>
          </a:p>
        </p:txBody>
      </p:sp>
    </p:spTree>
    <p:extLst>
      <p:ext uri="{BB962C8B-B14F-4D97-AF65-F5344CB8AC3E}">
        <p14:creationId xmlns:p14="http://schemas.microsoft.com/office/powerpoint/2010/main" val="3910734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
                                            <p:txEl>
                                              <p:pRg st="9" end="9"/>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
                                            <p:txEl>
                                              <p:pRg st="10" end="1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
                                            <p:txEl>
                                              <p:pRg st="11" end="11"/>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
                                            <p:txEl>
                                              <p:pRg st="12" end="12"/>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
                                            <p:txEl>
                                              <p:pRg st="13" end="13"/>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
                                            <p:txEl>
                                              <p:pRg st="14" end="14"/>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
                                            <p:txEl>
                                              <p:pRg st="15" end="15"/>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
                                            <p:txEl>
                                              <p:pRg st="16" end="16"/>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
                                            <p:txEl>
                                              <p:pRg st="17" end="1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281992" y="1196078"/>
            <a:ext cx="8661286" cy="4993491"/>
          </a:xfrm>
        </p:spPr>
        <p:txBody>
          <a:bodyPr/>
          <a:lstStyle/>
          <a:p>
            <a:pPr marL="0" indent="0">
              <a:buNone/>
            </a:pPr>
            <a:endParaRPr lang="en-US" sz="1600" dirty="0">
              <a:solidFill>
                <a:srgbClr val="4F81BD"/>
              </a:solidFill>
              <a:latin typeface="Lucida Console" panose="020B0609040504020204" pitchFamily="49" charset="0"/>
              <a:ea typeface="Courier" charset="0"/>
              <a:cs typeface="Courier" charset="0"/>
            </a:endParaRPr>
          </a:p>
          <a:p>
            <a:pPr marL="0" indent="0">
              <a:buNone/>
            </a:pPr>
            <a:r>
              <a:rPr lang="en-US" sz="1800" dirty="0">
                <a:solidFill>
                  <a:srgbClr val="4F6228"/>
                </a:solidFill>
                <a:latin typeface="Lucida Console" panose="020B0609040504020204" pitchFamily="49" charset="0"/>
                <a:ea typeface="Courier" charset="0"/>
                <a:cs typeface="Courier" charset="0"/>
              </a:rPr>
              <a:t># Compute mean, </a:t>
            </a:r>
            <a:r>
              <a:rPr lang="en-US" sz="1800" dirty="0" err="1">
                <a:solidFill>
                  <a:srgbClr val="4F6228"/>
                </a:solidFill>
                <a:latin typeface="Lucida Console" panose="020B0609040504020204" pitchFamily="49" charset="0"/>
                <a:ea typeface="Courier" charset="0"/>
                <a:cs typeface="Courier" charset="0"/>
              </a:rPr>
              <a:t>sd</a:t>
            </a:r>
            <a:r>
              <a:rPr lang="en-US" sz="1800" dirty="0">
                <a:solidFill>
                  <a:srgbClr val="4F6228"/>
                </a:solidFill>
                <a:latin typeface="Lucida Console" panose="020B0609040504020204" pitchFamily="49" charset="0"/>
                <a:ea typeface="Courier" charset="0"/>
                <a:cs typeface="Courier" charset="0"/>
              </a:rPr>
              <a:t>, number of observations per year</a:t>
            </a:r>
          </a:p>
          <a:p>
            <a:pPr marL="0" indent="0">
              <a:buNone/>
            </a:pPr>
            <a:r>
              <a:rPr lang="en-GB" sz="1800" dirty="0" err="1">
                <a:solidFill>
                  <a:srgbClr val="4F81BD"/>
                </a:solidFill>
                <a:latin typeface="Lucida Console" panose="020B0609040504020204" pitchFamily="49" charset="0"/>
                <a:ea typeface="Courier" charset="0"/>
                <a:cs typeface="Courier" charset="0"/>
              </a:rPr>
              <a:t>mean_nb</a:t>
            </a:r>
            <a:r>
              <a:rPr lang="en-GB" sz="1800" dirty="0">
                <a:solidFill>
                  <a:srgbClr val="4F81BD"/>
                </a:solidFill>
                <a:latin typeface="Lucida Console" panose="020B0609040504020204" pitchFamily="49" charset="0"/>
                <a:ea typeface="Courier" charset="0"/>
                <a:cs typeface="Courier" charset="0"/>
              </a:rPr>
              <a:t>  &lt;- </a:t>
            </a:r>
            <a:r>
              <a:rPr lang="en-GB" sz="1800" dirty="0" err="1">
                <a:solidFill>
                  <a:srgbClr val="4F81BD"/>
                </a:solidFill>
                <a:latin typeface="Lucida Console" panose="020B0609040504020204" pitchFamily="49" charset="0"/>
                <a:ea typeface="Courier" charset="0"/>
                <a:cs typeface="Courier" charset="0"/>
              </a:rPr>
              <a:t>tapply</a:t>
            </a:r>
            <a:r>
              <a:rPr lang="en-GB" sz="1800" dirty="0">
                <a:solidFill>
                  <a:srgbClr val="4F81BD"/>
                </a:solidFill>
                <a:latin typeface="Lucida Console" panose="020B0609040504020204" pitchFamily="49" charset="0"/>
                <a:ea typeface="Courier" charset="0"/>
                <a:cs typeface="Courier" charset="0"/>
              </a:rPr>
              <a:t>(</a:t>
            </a:r>
            <a:r>
              <a:rPr lang="en-GB" sz="1800" dirty="0" err="1">
                <a:solidFill>
                  <a:srgbClr val="4F81BD"/>
                </a:solidFill>
                <a:latin typeface="Lucida Console" panose="020B0609040504020204" pitchFamily="49" charset="0"/>
                <a:ea typeface="Courier" charset="0"/>
                <a:cs typeface="Courier" charset="0"/>
              </a:rPr>
              <a:t>df$nb_requests_courses</a:t>
            </a:r>
            <a:r>
              <a:rPr lang="en-GB" sz="1800" dirty="0">
                <a:solidFill>
                  <a:srgbClr val="4F81BD"/>
                </a:solidFill>
                <a:latin typeface="Lucida Console" panose="020B0609040504020204" pitchFamily="49" charset="0"/>
                <a:ea typeface="Courier" charset="0"/>
                <a:cs typeface="Courier" charset="0"/>
              </a:rPr>
              <a:t>, </a:t>
            </a:r>
            <a:r>
              <a:rPr lang="en-GB" sz="1800" dirty="0" err="1">
                <a:solidFill>
                  <a:srgbClr val="4F81BD"/>
                </a:solidFill>
                <a:latin typeface="Lucida Console" panose="020B0609040504020204" pitchFamily="49" charset="0"/>
                <a:ea typeface="Courier" charset="0"/>
                <a:cs typeface="Courier" charset="0"/>
              </a:rPr>
              <a:t>df$year</a:t>
            </a:r>
            <a:r>
              <a:rPr lang="en-GB" sz="1800" dirty="0">
                <a:solidFill>
                  <a:srgbClr val="4F81BD"/>
                </a:solidFill>
                <a:latin typeface="Lucida Console" panose="020B0609040504020204" pitchFamily="49" charset="0"/>
                <a:ea typeface="Courier" charset="0"/>
                <a:cs typeface="Courier" charset="0"/>
              </a:rPr>
              <a:t>, mean)</a:t>
            </a:r>
          </a:p>
          <a:p>
            <a:pPr marL="0" indent="0">
              <a:buNone/>
            </a:pPr>
            <a:r>
              <a:rPr lang="en-GB" sz="1800" b="1" dirty="0" err="1">
                <a:solidFill>
                  <a:srgbClr val="4F81BD"/>
                </a:solidFill>
                <a:latin typeface="Lucida Console" panose="020B0609040504020204" pitchFamily="49" charset="0"/>
                <a:ea typeface="Courier" charset="0"/>
                <a:cs typeface="Courier" charset="0"/>
              </a:rPr>
              <a:t>sd_nb</a:t>
            </a:r>
            <a:r>
              <a:rPr lang="en-GB" sz="1800" b="1" dirty="0">
                <a:solidFill>
                  <a:srgbClr val="4F81BD"/>
                </a:solidFill>
                <a:latin typeface="Lucida Console" panose="020B0609040504020204" pitchFamily="49" charset="0"/>
                <a:ea typeface="Courier" charset="0"/>
                <a:cs typeface="Courier" charset="0"/>
              </a:rPr>
              <a:t>    &lt;- </a:t>
            </a:r>
            <a:r>
              <a:rPr lang="en-GB" sz="1800" b="1" dirty="0" err="1">
                <a:solidFill>
                  <a:srgbClr val="4F81BD"/>
                </a:solidFill>
                <a:latin typeface="Lucida Console" panose="020B0609040504020204" pitchFamily="49" charset="0"/>
                <a:ea typeface="Courier" charset="0"/>
                <a:cs typeface="Courier" charset="0"/>
              </a:rPr>
              <a:t>tapply</a:t>
            </a:r>
            <a:r>
              <a:rPr lang="en-GB" sz="1800" b="1" dirty="0">
                <a:solidFill>
                  <a:srgbClr val="4F81BD"/>
                </a:solidFill>
                <a:latin typeface="Lucida Console" panose="020B0609040504020204" pitchFamily="49" charset="0"/>
                <a:ea typeface="Courier" charset="0"/>
                <a:cs typeface="Courier" charset="0"/>
              </a:rPr>
              <a:t>(</a:t>
            </a:r>
            <a:r>
              <a:rPr lang="en-GB" sz="1800" b="1" dirty="0" err="1">
                <a:solidFill>
                  <a:srgbClr val="4F81BD"/>
                </a:solidFill>
                <a:latin typeface="Lucida Console" panose="020B0609040504020204" pitchFamily="49" charset="0"/>
                <a:ea typeface="Courier" charset="0"/>
                <a:cs typeface="Courier" charset="0"/>
              </a:rPr>
              <a:t>df$nb_requests_courses</a:t>
            </a:r>
            <a:r>
              <a:rPr lang="en-GB" sz="1800" b="1" dirty="0">
                <a:solidFill>
                  <a:srgbClr val="4F81BD"/>
                </a:solidFill>
                <a:latin typeface="Lucida Console" panose="020B0609040504020204" pitchFamily="49" charset="0"/>
                <a:ea typeface="Courier" charset="0"/>
                <a:cs typeface="Courier" charset="0"/>
              </a:rPr>
              <a:t>, </a:t>
            </a:r>
            <a:r>
              <a:rPr lang="en-GB" sz="1800" b="1" dirty="0" err="1">
                <a:solidFill>
                  <a:srgbClr val="4F81BD"/>
                </a:solidFill>
                <a:latin typeface="Lucida Console" panose="020B0609040504020204" pitchFamily="49" charset="0"/>
                <a:ea typeface="Courier" charset="0"/>
                <a:cs typeface="Courier" charset="0"/>
              </a:rPr>
              <a:t>df$year</a:t>
            </a:r>
            <a:r>
              <a:rPr lang="en-GB" sz="1800" b="1" dirty="0">
                <a:solidFill>
                  <a:srgbClr val="4F81BD"/>
                </a:solidFill>
                <a:latin typeface="Lucida Console" panose="020B0609040504020204" pitchFamily="49" charset="0"/>
                <a:ea typeface="Courier" charset="0"/>
                <a:cs typeface="Courier" charset="0"/>
              </a:rPr>
              <a:t>, </a:t>
            </a:r>
            <a:r>
              <a:rPr lang="en-GB" sz="1800" b="1" dirty="0" err="1">
                <a:solidFill>
                  <a:srgbClr val="4F81BD"/>
                </a:solidFill>
                <a:latin typeface="Lucida Console" panose="020B0609040504020204" pitchFamily="49" charset="0"/>
                <a:ea typeface="Courier" charset="0"/>
                <a:cs typeface="Courier" charset="0"/>
              </a:rPr>
              <a:t>sd</a:t>
            </a:r>
            <a:r>
              <a:rPr lang="en-GB" sz="1800" b="1" dirty="0">
                <a:solidFill>
                  <a:srgbClr val="4F81BD"/>
                </a:solidFill>
                <a:latin typeface="Lucida Console" panose="020B0609040504020204" pitchFamily="49" charset="0"/>
                <a:ea typeface="Courier" charset="0"/>
                <a:cs typeface="Courier" charset="0"/>
              </a:rPr>
              <a:t>)</a:t>
            </a:r>
          </a:p>
          <a:p>
            <a:pPr marL="0" indent="0">
              <a:buNone/>
            </a:pPr>
            <a:r>
              <a:rPr lang="en-GB" sz="1800" dirty="0" err="1">
                <a:solidFill>
                  <a:srgbClr val="4F81BD"/>
                </a:solidFill>
                <a:latin typeface="Lucida Console" panose="020B0609040504020204" pitchFamily="49" charset="0"/>
                <a:ea typeface="Courier" charset="0"/>
                <a:cs typeface="Courier" charset="0"/>
              </a:rPr>
              <a:t>n_values</a:t>
            </a:r>
            <a:r>
              <a:rPr lang="en-GB" sz="1800" dirty="0">
                <a:solidFill>
                  <a:srgbClr val="4F81BD"/>
                </a:solidFill>
                <a:latin typeface="Lucida Console" panose="020B0609040504020204" pitchFamily="49" charset="0"/>
                <a:ea typeface="Courier" charset="0"/>
                <a:cs typeface="Courier" charset="0"/>
              </a:rPr>
              <a:t> &lt;- </a:t>
            </a:r>
            <a:r>
              <a:rPr lang="en-GB" sz="1800" dirty="0" err="1">
                <a:solidFill>
                  <a:srgbClr val="4F81BD"/>
                </a:solidFill>
                <a:latin typeface="Lucida Console" panose="020B0609040504020204" pitchFamily="49" charset="0"/>
                <a:ea typeface="Courier" charset="0"/>
                <a:cs typeface="Courier" charset="0"/>
              </a:rPr>
              <a:t>tapply</a:t>
            </a:r>
            <a:r>
              <a:rPr lang="en-GB" sz="1800" dirty="0">
                <a:solidFill>
                  <a:srgbClr val="4F81BD"/>
                </a:solidFill>
                <a:latin typeface="Lucida Console" panose="020B0609040504020204" pitchFamily="49" charset="0"/>
                <a:ea typeface="Courier" charset="0"/>
                <a:cs typeface="Courier" charset="0"/>
              </a:rPr>
              <a:t>(</a:t>
            </a:r>
            <a:r>
              <a:rPr lang="en-GB" sz="1800" dirty="0" err="1">
                <a:solidFill>
                  <a:srgbClr val="4F81BD"/>
                </a:solidFill>
                <a:latin typeface="Lucida Console" panose="020B0609040504020204" pitchFamily="49" charset="0"/>
                <a:ea typeface="Courier" charset="0"/>
                <a:cs typeface="Courier" charset="0"/>
              </a:rPr>
              <a:t>df$nb_requests_courses</a:t>
            </a:r>
            <a:r>
              <a:rPr lang="en-GB" sz="1800" dirty="0">
                <a:solidFill>
                  <a:srgbClr val="4F81BD"/>
                </a:solidFill>
                <a:latin typeface="Lucida Console" panose="020B0609040504020204" pitchFamily="49" charset="0"/>
                <a:ea typeface="Courier" charset="0"/>
                <a:cs typeface="Courier" charset="0"/>
              </a:rPr>
              <a:t>, </a:t>
            </a:r>
            <a:r>
              <a:rPr lang="en-GB" sz="1800" dirty="0" err="1">
                <a:solidFill>
                  <a:srgbClr val="4F81BD"/>
                </a:solidFill>
                <a:latin typeface="Lucida Console" panose="020B0609040504020204" pitchFamily="49" charset="0"/>
                <a:ea typeface="Courier" charset="0"/>
                <a:cs typeface="Courier" charset="0"/>
              </a:rPr>
              <a:t>df$year</a:t>
            </a:r>
            <a:r>
              <a:rPr lang="en-GB" sz="1800" dirty="0">
                <a:solidFill>
                  <a:srgbClr val="4F81BD"/>
                </a:solidFill>
                <a:latin typeface="Lucida Console" panose="020B0609040504020204" pitchFamily="49" charset="0"/>
                <a:ea typeface="Courier" charset="0"/>
                <a:cs typeface="Courier" charset="0"/>
              </a:rPr>
              <a:t>, length)</a:t>
            </a:r>
          </a:p>
          <a:p>
            <a:pPr marL="0" indent="0">
              <a:buNone/>
            </a:pPr>
            <a:r>
              <a:rPr lang="en-GB" sz="1800" dirty="0">
                <a:solidFill>
                  <a:srgbClr val="4F81BD"/>
                </a:solidFill>
                <a:latin typeface="Lucida Console" panose="020B0609040504020204" pitchFamily="49" charset="0"/>
                <a:ea typeface="Courier" charset="0"/>
                <a:cs typeface="Courier" charset="0"/>
              </a:rPr>
              <a:t> </a:t>
            </a:r>
          </a:p>
        </p:txBody>
      </p:sp>
      <p:sp>
        <p:nvSpPr>
          <p:cNvPr id="3" name="Titre 2"/>
          <p:cNvSpPr>
            <a:spLocks noGrp="1"/>
          </p:cNvSpPr>
          <p:nvPr>
            <p:ph type="ctrTitle"/>
          </p:nvPr>
        </p:nvSpPr>
        <p:spPr>
          <a:xfrm>
            <a:off x="393505" y="383727"/>
            <a:ext cx="6807395" cy="387798"/>
          </a:xfrm>
        </p:spPr>
        <p:txBody>
          <a:bodyPr/>
          <a:lstStyle/>
          <a:p>
            <a:r>
              <a:rPr lang="en-GB" sz="2800" dirty="0"/>
              <a:t>Customized </a:t>
            </a:r>
            <a:r>
              <a:rPr lang="en-GB" sz="2800" dirty="0" err="1"/>
              <a:t>barplots</a:t>
            </a:r>
            <a:r>
              <a:rPr lang="en-GB" sz="2800" dirty="0"/>
              <a:t> </a:t>
            </a:r>
            <a:r>
              <a:rPr lang="en-GB" sz="2800" dirty="0">
                <a:solidFill>
                  <a:srgbClr val="4F81BD"/>
                </a:solidFill>
              </a:rPr>
              <a:t>with </a:t>
            </a:r>
            <a:r>
              <a:rPr lang="en-GB" sz="2800" dirty="0" err="1">
                <a:solidFill>
                  <a:srgbClr val="4F81BD"/>
                </a:solidFill>
              </a:rPr>
              <a:t>sd</a:t>
            </a:r>
            <a:r>
              <a:rPr lang="en-GB" sz="2800" dirty="0">
                <a:solidFill>
                  <a:srgbClr val="4F81BD"/>
                </a:solidFill>
              </a:rPr>
              <a:t> </a:t>
            </a:r>
            <a:r>
              <a:rPr lang="en-GB" sz="2800" dirty="0"/>
              <a:t>error bars (II) </a:t>
            </a:r>
          </a:p>
        </p:txBody>
      </p:sp>
      <p:sp>
        <p:nvSpPr>
          <p:cNvPr id="5" name="Rectangle 4"/>
          <p:cNvSpPr/>
          <p:nvPr/>
        </p:nvSpPr>
        <p:spPr>
          <a:xfrm>
            <a:off x="393504" y="3441031"/>
            <a:ext cx="6807396" cy="3139321"/>
          </a:xfrm>
          <a:prstGeom prst="rect">
            <a:avLst/>
          </a:prstGeom>
        </p:spPr>
        <p:txBody>
          <a:bodyPr wrap="square">
            <a:spAutoFit/>
          </a:bodyPr>
          <a:lstStyle/>
          <a:p>
            <a:r>
              <a:rPr lang="en-US" dirty="0">
                <a:solidFill>
                  <a:srgbClr val="4E81BD"/>
                </a:solidFill>
                <a:latin typeface="Lucida Console" panose="020B0609040504020204" pitchFamily="49" charset="0"/>
              </a:rPr>
              <a:t>&gt; </a:t>
            </a:r>
            <a:r>
              <a:rPr lang="en-US" dirty="0" err="1">
                <a:solidFill>
                  <a:srgbClr val="4E81BD"/>
                </a:solidFill>
                <a:latin typeface="Lucida Console" panose="020B0609040504020204" pitchFamily="49" charset="0"/>
              </a:rPr>
              <a:t>mean_nb</a:t>
            </a:r>
            <a:r>
              <a:rPr lang="en-US" dirty="0">
                <a:latin typeface="Lucida Console" panose="020B0609040504020204" pitchFamily="49" charset="0"/>
              </a:rPr>
              <a:t>  </a:t>
            </a:r>
          </a:p>
          <a:p>
            <a:r>
              <a:rPr lang="en-US" dirty="0">
                <a:latin typeface="Lucida Console" panose="020B0609040504020204" pitchFamily="49" charset="0"/>
              </a:rPr>
              <a:t>  2011   2012   2013   2014 </a:t>
            </a:r>
          </a:p>
          <a:p>
            <a:r>
              <a:rPr lang="en-US" dirty="0">
                <a:latin typeface="Lucida Console" panose="020B0609040504020204" pitchFamily="49" charset="0"/>
              </a:rPr>
              <a:t>  28.25  37.25  52.50  107.25</a:t>
            </a:r>
          </a:p>
          <a:p>
            <a:r>
              <a:rPr lang="en-US" dirty="0">
                <a:latin typeface="Lucida Console" panose="020B0609040504020204" pitchFamily="49" charset="0"/>
              </a:rPr>
              <a:t> </a:t>
            </a:r>
          </a:p>
          <a:p>
            <a:r>
              <a:rPr lang="en-US" dirty="0">
                <a:solidFill>
                  <a:srgbClr val="4E81BD"/>
                </a:solidFill>
                <a:latin typeface="Lucida Console" panose="020B0609040504020204" pitchFamily="49" charset="0"/>
              </a:rPr>
              <a:t>&gt; </a:t>
            </a:r>
            <a:r>
              <a:rPr lang="en-US" dirty="0" err="1">
                <a:solidFill>
                  <a:srgbClr val="4E81BD"/>
                </a:solidFill>
                <a:latin typeface="Lucida Console" panose="020B0609040504020204" pitchFamily="49" charset="0"/>
              </a:rPr>
              <a:t>sd_nb</a:t>
            </a:r>
            <a:endParaRPr lang="en-US" dirty="0">
              <a:solidFill>
                <a:srgbClr val="4E81BD"/>
              </a:solidFill>
              <a:latin typeface="Lucida Console" panose="020B0609040504020204" pitchFamily="49" charset="0"/>
            </a:endParaRPr>
          </a:p>
          <a:p>
            <a:r>
              <a:rPr lang="en-US" dirty="0">
                <a:latin typeface="Lucida Console" panose="020B0609040504020204" pitchFamily="49" charset="0"/>
              </a:rPr>
              <a:t>  2011      2012      2013      2014 </a:t>
            </a:r>
          </a:p>
          <a:p>
            <a:r>
              <a:rPr lang="en-US" dirty="0">
                <a:latin typeface="Lucida Console" panose="020B0609040504020204" pitchFamily="49" charset="0"/>
              </a:rPr>
              <a:t>  1.707825  2.217356  2.380476  12.175796</a:t>
            </a:r>
          </a:p>
          <a:p>
            <a:r>
              <a:rPr lang="en-US" dirty="0">
                <a:latin typeface="Lucida Console" panose="020B0609040504020204" pitchFamily="49" charset="0"/>
              </a:rPr>
              <a:t> </a:t>
            </a:r>
          </a:p>
          <a:p>
            <a:r>
              <a:rPr lang="en-US" dirty="0">
                <a:solidFill>
                  <a:srgbClr val="4E81BD"/>
                </a:solidFill>
                <a:latin typeface="Lucida Console" panose="020B0609040504020204" pitchFamily="49" charset="0"/>
              </a:rPr>
              <a:t>&gt; </a:t>
            </a:r>
            <a:r>
              <a:rPr lang="en-US" dirty="0" err="1">
                <a:solidFill>
                  <a:srgbClr val="4E81BD"/>
                </a:solidFill>
                <a:latin typeface="Lucida Console" panose="020B0609040504020204" pitchFamily="49" charset="0"/>
              </a:rPr>
              <a:t>n_values</a:t>
            </a:r>
            <a:endParaRPr lang="en-US" dirty="0">
              <a:solidFill>
                <a:srgbClr val="4E81BD"/>
              </a:solidFill>
              <a:latin typeface="Lucida Console" panose="020B0609040504020204" pitchFamily="49" charset="0"/>
            </a:endParaRPr>
          </a:p>
          <a:p>
            <a:r>
              <a:rPr lang="en-US" dirty="0">
                <a:latin typeface="Lucida Console" panose="020B0609040504020204" pitchFamily="49" charset="0"/>
              </a:rPr>
              <a:t>  2011 2012 2013 2014 </a:t>
            </a:r>
          </a:p>
          <a:p>
            <a:r>
              <a:rPr lang="en-US" dirty="0">
                <a:latin typeface="Lucida Console" panose="020B0609040504020204" pitchFamily="49" charset="0"/>
              </a:rPr>
              <a:t>  4    4    4    4</a:t>
            </a:r>
          </a:p>
        </p:txBody>
      </p:sp>
      <p:sp>
        <p:nvSpPr>
          <p:cNvPr id="4" name="TextBox 3"/>
          <p:cNvSpPr txBox="1"/>
          <p:nvPr/>
        </p:nvSpPr>
        <p:spPr>
          <a:xfrm>
            <a:off x="281991" y="930031"/>
            <a:ext cx="4739714" cy="400110"/>
          </a:xfrm>
          <a:prstGeom prst="rect">
            <a:avLst/>
          </a:prstGeom>
          <a:noFill/>
        </p:spPr>
        <p:txBody>
          <a:bodyPr wrap="square" rtlCol="0">
            <a:spAutoFit/>
          </a:bodyPr>
          <a:lstStyle/>
          <a:p>
            <a:r>
              <a:rPr lang="en-US" sz="2000" dirty="0"/>
              <a:t>Compute summary statistics</a:t>
            </a:r>
          </a:p>
        </p:txBody>
      </p:sp>
    </p:spTree>
    <p:extLst>
      <p:ext uri="{BB962C8B-B14F-4D97-AF65-F5344CB8AC3E}">
        <p14:creationId xmlns:p14="http://schemas.microsoft.com/office/powerpoint/2010/main" val="1821998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rved Up Arrow 1"/>
          <p:cNvSpPr/>
          <p:nvPr/>
        </p:nvSpPr>
        <p:spPr>
          <a:xfrm rot="13238110">
            <a:off x="2719789" y="2608453"/>
            <a:ext cx="929795" cy="685102"/>
          </a:xfrm>
          <a:prstGeom prst="curvedUpArrow">
            <a:avLst>
              <a:gd name="adj1" fmla="val 15475"/>
              <a:gd name="adj2" fmla="val 53339"/>
              <a:gd name="adj3" fmla="val 25000"/>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solidFill>
                <a:schemeClr val="tx1"/>
              </a:solidFill>
            </a:endParaRPr>
          </a:p>
        </p:txBody>
      </p:sp>
      <p:graphicFrame>
        <p:nvGraphicFramePr>
          <p:cNvPr id="29" name="Diagram 28"/>
          <p:cNvGraphicFramePr/>
          <p:nvPr/>
        </p:nvGraphicFramePr>
        <p:xfrm>
          <a:off x="173696" y="1502171"/>
          <a:ext cx="8695677" cy="41819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itre 2"/>
          <p:cNvSpPr txBox="1">
            <a:spLocks/>
          </p:cNvSpPr>
          <p:nvPr/>
        </p:nvSpPr>
        <p:spPr>
          <a:xfrm>
            <a:off x="313029" y="186213"/>
            <a:ext cx="8556344" cy="620683"/>
          </a:xfrm>
          <a:prstGeom prst="rect">
            <a:avLst/>
          </a:prstGeom>
        </p:spPr>
        <p:txBody>
          <a:bodyPr wrap="square" lIns="144000" tIns="0" rIns="0" bIns="0" anchor="b" anchorCtr="0">
            <a:spAutoFit/>
          </a:bodyPr>
          <a:lstStyle>
            <a:lvl1pPr algn="l" defTabSz="914400" rtl="0" eaLnBrk="1" latinLnBrk="0" hangingPunct="1">
              <a:lnSpc>
                <a:spcPct val="90000"/>
              </a:lnSpc>
              <a:spcBef>
                <a:spcPct val="0"/>
              </a:spcBef>
              <a:buNone/>
              <a:defRPr sz="4400" b="0" kern="1200">
                <a:solidFill>
                  <a:schemeClr val="accent1"/>
                </a:solidFill>
                <a:effectLst>
                  <a:outerShdw blurRad="50800" dist="38100" dir="2700000" algn="tl" rotWithShape="0">
                    <a:prstClr val="black">
                      <a:alpha val="40000"/>
                    </a:prstClr>
                  </a:outerShdw>
                </a:effectLst>
                <a:latin typeface="+mj-lt"/>
                <a:ea typeface="+mj-ea"/>
                <a:cs typeface="Arial" pitchFamily="34" charset="0"/>
              </a:defRPr>
            </a:lvl1pPr>
          </a:lstStyle>
          <a:p>
            <a:r>
              <a:rPr lang="en-US" dirty="0"/>
              <a:t>Taking advantage of R for your work</a:t>
            </a:r>
          </a:p>
        </p:txBody>
      </p:sp>
      <p:sp>
        <p:nvSpPr>
          <p:cNvPr id="6" name="TextBox 5"/>
          <p:cNvSpPr txBox="1"/>
          <p:nvPr/>
        </p:nvSpPr>
        <p:spPr>
          <a:xfrm>
            <a:off x="2608805" y="2146169"/>
            <a:ext cx="1497171" cy="523220"/>
          </a:xfrm>
          <a:prstGeom prst="rect">
            <a:avLst/>
          </a:prstGeom>
          <a:noFill/>
        </p:spPr>
        <p:txBody>
          <a:bodyPr wrap="square" rtlCol="0">
            <a:spAutoFit/>
          </a:bodyPr>
          <a:lstStyle/>
          <a:p>
            <a:r>
              <a:rPr lang="en-US" sz="1400"/>
              <a:t>Tidying &amp; data manipulation</a:t>
            </a:r>
            <a:endParaRPr lang="en-US" sz="1400" dirty="0"/>
          </a:p>
        </p:txBody>
      </p:sp>
      <p:sp>
        <p:nvSpPr>
          <p:cNvPr id="8" name="Bent Arrow 7"/>
          <p:cNvSpPr/>
          <p:nvPr/>
        </p:nvSpPr>
        <p:spPr>
          <a:xfrm>
            <a:off x="4391732" y="2486802"/>
            <a:ext cx="3038604" cy="587576"/>
          </a:xfrm>
          <a:prstGeom prst="bentArrow">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solidFill>
                <a:schemeClr val="tx1"/>
              </a:solidFill>
            </a:endParaRPr>
          </a:p>
        </p:txBody>
      </p:sp>
      <p:sp>
        <p:nvSpPr>
          <p:cNvPr id="36" name="Rectangle 35"/>
          <p:cNvSpPr/>
          <p:nvPr/>
        </p:nvSpPr>
        <p:spPr>
          <a:xfrm>
            <a:off x="3104638" y="4108277"/>
            <a:ext cx="1287094" cy="369332"/>
          </a:xfrm>
          <a:prstGeom prst="rect">
            <a:avLst/>
          </a:prstGeom>
        </p:spPr>
        <p:txBody>
          <a:bodyPr wrap="none">
            <a:spAutoFit/>
          </a:bodyPr>
          <a:lstStyle/>
          <a:p>
            <a:r>
              <a:rPr lang="en-GB" b="1" dirty="0">
                <a:solidFill>
                  <a:srgbClr val="FF0000"/>
                </a:solidFill>
              </a:rPr>
              <a:t>Exploration</a:t>
            </a:r>
          </a:p>
        </p:txBody>
      </p:sp>
      <p:sp>
        <p:nvSpPr>
          <p:cNvPr id="37" name="Rectangle 36"/>
          <p:cNvSpPr/>
          <p:nvPr/>
        </p:nvSpPr>
        <p:spPr>
          <a:xfrm>
            <a:off x="4805808" y="4108277"/>
            <a:ext cx="1159292" cy="369332"/>
          </a:xfrm>
          <a:prstGeom prst="rect">
            <a:avLst/>
          </a:prstGeom>
        </p:spPr>
        <p:txBody>
          <a:bodyPr wrap="none">
            <a:spAutoFit/>
          </a:bodyPr>
          <a:lstStyle/>
          <a:p>
            <a:r>
              <a:rPr lang="en-GB" b="1" dirty="0">
                <a:solidFill>
                  <a:srgbClr val="FF0000"/>
                </a:solidFill>
              </a:rPr>
              <a:t>Modelling</a:t>
            </a:r>
          </a:p>
        </p:txBody>
      </p:sp>
      <p:sp>
        <p:nvSpPr>
          <p:cNvPr id="39" name="Rectangle 38"/>
          <p:cNvSpPr/>
          <p:nvPr/>
        </p:nvSpPr>
        <p:spPr>
          <a:xfrm>
            <a:off x="6765993" y="4108277"/>
            <a:ext cx="813369" cy="369332"/>
          </a:xfrm>
          <a:prstGeom prst="rect">
            <a:avLst/>
          </a:prstGeom>
        </p:spPr>
        <p:txBody>
          <a:bodyPr wrap="none">
            <a:spAutoFit/>
          </a:bodyPr>
          <a:lstStyle/>
          <a:p>
            <a:r>
              <a:rPr lang="en-GB" b="1" dirty="0">
                <a:solidFill>
                  <a:srgbClr val="FF0000"/>
                </a:solidFill>
              </a:rPr>
              <a:t>Export</a:t>
            </a:r>
          </a:p>
        </p:txBody>
      </p:sp>
      <p:sp>
        <p:nvSpPr>
          <p:cNvPr id="10" name="Rectangle 9"/>
          <p:cNvSpPr/>
          <p:nvPr/>
        </p:nvSpPr>
        <p:spPr>
          <a:xfrm>
            <a:off x="1099515" y="4108277"/>
            <a:ext cx="1261884" cy="369332"/>
          </a:xfrm>
          <a:prstGeom prst="rect">
            <a:avLst/>
          </a:prstGeom>
        </p:spPr>
        <p:txBody>
          <a:bodyPr wrap="none">
            <a:spAutoFit/>
          </a:bodyPr>
          <a:lstStyle/>
          <a:p>
            <a:r>
              <a:rPr lang="en-GB" b="1">
                <a:solidFill>
                  <a:srgbClr val="FF0000"/>
                </a:solidFill>
              </a:rPr>
              <a:t>Import in R</a:t>
            </a:r>
            <a:endParaRPr lang="en-GB" b="1" dirty="0">
              <a:solidFill>
                <a:srgbClr val="FF0000"/>
              </a:solidFill>
            </a:endParaRPr>
          </a:p>
        </p:txBody>
      </p:sp>
    </p:spTree>
    <p:extLst>
      <p:ext uri="{BB962C8B-B14F-4D97-AF65-F5344CB8AC3E}">
        <p14:creationId xmlns:p14="http://schemas.microsoft.com/office/powerpoint/2010/main" val="62381526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re 2"/>
          <p:cNvSpPr>
            <a:spLocks noGrp="1"/>
          </p:cNvSpPr>
          <p:nvPr>
            <p:ph type="ctrTitle"/>
          </p:nvPr>
        </p:nvSpPr>
        <p:spPr>
          <a:xfrm>
            <a:off x="393505" y="383727"/>
            <a:ext cx="6807395" cy="387798"/>
          </a:xfrm>
        </p:spPr>
        <p:txBody>
          <a:bodyPr/>
          <a:lstStyle/>
          <a:p>
            <a:r>
              <a:rPr lang="en-GB" sz="2800"/>
              <a:t>Customized barplots </a:t>
            </a:r>
            <a:r>
              <a:rPr lang="en-GB" sz="2800">
                <a:solidFill>
                  <a:srgbClr val="4F81BD"/>
                </a:solidFill>
              </a:rPr>
              <a:t>with sd </a:t>
            </a:r>
            <a:r>
              <a:rPr lang="en-GB" sz="2800"/>
              <a:t>error bars (</a:t>
            </a:r>
            <a:r>
              <a:rPr lang="en-GB" sz="2800" dirty="0"/>
              <a:t>III)</a:t>
            </a:r>
          </a:p>
        </p:txBody>
      </p:sp>
      <p:sp>
        <p:nvSpPr>
          <p:cNvPr id="4" name="Rectangle 3"/>
          <p:cNvSpPr/>
          <p:nvPr/>
        </p:nvSpPr>
        <p:spPr>
          <a:xfrm>
            <a:off x="152781" y="1549455"/>
            <a:ext cx="8764858" cy="4801314"/>
          </a:xfrm>
          <a:prstGeom prst="rect">
            <a:avLst/>
          </a:prstGeom>
        </p:spPr>
        <p:txBody>
          <a:bodyPr wrap="square">
            <a:spAutoFit/>
          </a:bodyPr>
          <a:lstStyle/>
          <a:p>
            <a:r>
              <a:rPr lang="en-GB" dirty="0">
                <a:solidFill>
                  <a:srgbClr val="4F6228"/>
                </a:solidFill>
                <a:latin typeface="Lucida Console" panose="020B0609040504020204" pitchFamily="49" charset="0"/>
                <a:ea typeface="Courier" charset="0"/>
                <a:cs typeface="Courier" charset="0"/>
              </a:rPr>
              <a:t># Make a </a:t>
            </a:r>
            <a:r>
              <a:rPr lang="en-GB" dirty="0" err="1">
                <a:solidFill>
                  <a:srgbClr val="4F6228"/>
                </a:solidFill>
                <a:latin typeface="Lucida Console" panose="020B0609040504020204" pitchFamily="49" charset="0"/>
                <a:ea typeface="Courier" charset="0"/>
                <a:cs typeface="Courier" charset="0"/>
              </a:rPr>
              <a:t>barplot</a:t>
            </a:r>
            <a:r>
              <a:rPr lang="en-GB" dirty="0">
                <a:solidFill>
                  <a:srgbClr val="4F6228"/>
                </a:solidFill>
                <a:latin typeface="Lucida Console" panose="020B0609040504020204" pitchFamily="49" charset="0"/>
                <a:ea typeface="Courier" charset="0"/>
                <a:cs typeface="Courier" charset="0"/>
              </a:rPr>
              <a:t> using the means returned by </a:t>
            </a:r>
            <a:r>
              <a:rPr lang="en-GB" dirty="0" err="1">
                <a:solidFill>
                  <a:srgbClr val="4F6228"/>
                </a:solidFill>
                <a:latin typeface="Lucida Console" panose="020B0609040504020204" pitchFamily="49" charset="0"/>
                <a:ea typeface="Courier" charset="0"/>
                <a:cs typeface="Courier" charset="0"/>
              </a:rPr>
              <a:t>tapply</a:t>
            </a:r>
            <a:endParaRPr lang="en-GB" dirty="0">
              <a:solidFill>
                <a:srgbClr val="4F6228"/>
              </a:solidFill>
              <a:latin typeface="Lucida Console" panose="020B0609040504020204" pitchFamily="49" charset="0"/>
              <a:ea typeface="Courier" charset="0"/>
              <a:cs typeface="Courier" charset="0"/>
            </a:endParaRPr>
          </a:p>
          <a:p>
            <a:r>
              <a:rPr lang="en-GB" b="1" dirty="0" err="1">
                <a:solidFill>
                  <a:srgbClr val="4F81BD"/>
                </a:solidFill>
                <a:latin typeface="Lucida Console" panose="020B0609040504020204" pitchFamily="49" charset="0"/>
                <a:ea typeface="Courier" charset="0"/>
                <a:cs typeface="Courier" charset="0"/>
              </a:rPr>
              <a:t>mids</a:t>
            </a:r>
            <a:r>
              <a:rPr lang="en-GB" dirty="0">
                <a:solidFill>
                  <a:srgbClr val="4F81BD"/>
                </a:solidFill>
                <a:latin typeface="Lucida Console" panose="020B0609040504020204" pitchFamily="49" charset="0"/>
                <a:ea typeface="Courier" charset="0"/>
                <a:cs typeface="Courier" charset="0"/>
              </a:rPr>
              <a:t> &lt;- </a:t>
            </a:r>
            <a:r>
              <a:rPr lang="en-GB" b="1" dirty="0" err="1">
                <a:solidFill>
                  <a:srgbClr val="4F81BD"/>
                </a:solidFill>
                <a:latin typeface="Lucida Console" panose="020B0609040504020204" pitchFamily="49" charset="0"/>
                <a:ea typeface="Courier" charset="0"/>
                <a:cs typeface="Courier" charset="0"/>
              </a:rPr>
              <a:t>barplot</a:t>
            </a:r>
            <a:r>
              <a:rPr lang="en-GB" dirty="0">
                <a:solidFill>
                  <a:srgbClr val="4F81BD"/>
                </a:solidFill>
                <a:latin typeface="Lucida Console" panose="020B0609040504020204" pitchFamily="49" charset="0"/>
                <a:ea typeface="Courier" charset="0"/>
                <a:cs typeface="Courier" charset="0"/>
              </a:rPr>
              <a:t>(</a:t>
            </a:r>
            <a:r>
              <a:rPr lang="en-GB" b="1" dirty="0" err="1">
                <a:solidFill>
                  <a:schemeClr val="accent1"/>
                </a:solidFill>
                <a:latin typeface="Lucida Console" panose="020B0609040504020204" pitchFamily="49" charset="0"/>
                <a:ea typeface="Courier" charset="0"/>
                <a:cs typeface="Courier" charset="0"/>
              </a:rPr>
              <a:t>mean_nb</a:t>
            </a:r>
            <a:r>
              <a:rPr lang="en-GB" dirty="0">
                <a:solidFill>
                  <a:schemeClr val="accent1"/>
                </a:solidFill>
                <a:latin typeface="Lucida Console" panose="020B0609040504020204" pitchFamily="49" charset="0"/>
                <a:ea typeface="Courier" charset="0"/>
                <a:cs typeface="Courier" charset="0"/>
              </a:rPr>
              <a:t>, </a:t>
            </a:r>
          </a:p>
          <a:p>
            <a:r>
              <a:rPr lang="en-GB" dirty="0">
                <a:solidFill>
                  <a:schemeClr val="accent1"/>
                </a:solidFill>
                <a:latin typeface="Lucida Console" panose="020B0609040504020204" pitchFamily="49" charset="0"/>
                <a:ea typeface="Courier" charset="0"/>
                <a:cs typeface="Courier" charset="0"/>
              </a:rPr>
              <a:t>	    </a:t>
            </a:r>
            <a:r>
              <a:rPr lang="en-GB" dirty="0" err="1">
                <a:solidFill>
                  <a:schemeClr val="accent1"/>
                </a:solidFill>
                <a:latin typeface="Lucida Console" panose="020B0609040504020204" pitchFamily="49" charset="0"/>
                <a:ea typeface="Courier" charset="0"/>
                <a:cs typeface="Courier" charset="0"/>
              </a:rPr>
              <a:t>xlab</a:t>
            </a:r>
            <a:r>
              <a:rPr lang="en-GB" dirty="0">
                <a:solidFill>
                  <a:schemeClr val="accent1"/>
                </a:solidFill>
                <a:latin typeface="Lucida Console" panose="020B0609040504020204" pitchFamily="49" charset="0"/>
                <a:ea typeface="Courier" charset="0"/>
                <a:cs typeface="Courier" charset="0"/>
              </a:rPr>
              <a:t>="year",</a:t>
            </a:r>
            <a:r>
              <a:rPr lang="en-GB" dirty="0" err="1">
                <a:solidFill>
                  <a:schemeClr val="accent1"/>
                </a:solidFill>
                <a:latin typeface="Lucida Console" panose="020B0609040504020204" pitchFamily="49" charset="0"/>
                <a:ea typeface="Courier" charset="0"/>
                <a:cs typeface="Courier" charset="0"/>
              </a:rPr>
              <a:t>ylab</a:t>
            </a:r>
            <a:r>
              <a:rPr lang="en-GB" dirty="0">
                <a:solidFill>
                  <a:schemeClr val="accent1"/>
                </a:solidFill>
                <a:latin typeface="Lucida Console" panose="020B0609040504020204" pitchFamily="49" charset="0"/>
                <a:ea typeface="Courier" charset="0"/>
                <a:cs typeface="Courier" charset="0"/>
              </a:rPr>
              <a:t>="Number of requests for courses", </a:t>
            </a:r>
          </a:p>
          <a:p>
            <a:r>
              <a:rPr lang="en-GB" dirty="0">
                <a:solidFill>
                  <a:schemeClr val="accent1"/>
                </a:solidFill>
                <a:latin typeface="Lucida Console" panose="020B0609040504020204" pitchFamily="49" charset="0"/>
                <a:ea typeface="Courier" charset="0"/>
                <a:cs typeface="Courier" charset="0"/>
              </a:rPr>
              <a:t>	    </a:t>
            </a:r>
            <a:r>
              <a:rPr lang="en-GB" dirty="0" err="1">
                <a:solidFill>
                  <a:schemeClr val="accent1"/>
                </a:solidFill>
                <a:latin typeface="Lucida Console" panose="020B0609040504020204" pitchFamily="49" charset="0"/>
                <a:ea typeface="Courier" charset="0"/>
                <a:cs typeface="Courier" charset="0"/>
              </a:rPr>
              <a:t>ylim</a:t>
            </a:r>
            <a:r>
              <a:rPr lang="en-GB" dirty="0">
                <a:solidFill>
                  <a:schemeClr val="accent1"/>
                </a:solidFill>
                <a:latin typeface="Lucida Console" panose="020B0609040504020204" pitchFamily="49" charset="0"/>
                <a:ea typeface="Courier" charset="0"/>
                <a:cs typeface="Courier" charset="0"/>
              </a:rPr>
              <a:t>=c(0,120),</a:t>
            </a:r>
          </a:p>
          <a:p>
            <a:r>
              <a:rPr lang="en-GB" dirty="0">
                <a:solidFill>
                  <a:schemeClr val="accent1"/>
                </a:solidFill>
                <a:latin typeface="Lucida Console" panose="020B0609040504020204" pitchFamily="49" charset="0"/>
                <a:ea typeface="Courier" charset="0"/>
                <a:cs typeface="Courier" charset="0"/>
              </a:rPr>
              <a:t>           col=c("yellow", "</a:t>
            </a:r>
            <a:r>
              <a:rPr lang="en-GB" dirty="0" err="1">
                <a:solidFill>
                  <a:schemeClr val="accent1"/>
                </a:solidFill>
                <a:latin typeface="Lucida Console" panose="020B0609040504020204" pitchFamily="49" charset="0"/>
                <a:ea typeface="Courier" charset="0"/>
                <a:cs typeface="Courier" charset="0"/>
              </a:rPr>
              <a:t>orange","red</a:t>
            </a:r>
            <a:r>
              <a:rPr lang="en-GB" dirty="0">
                <a:solidFill>
                  <a:schemeClr val="accent1"/>
                </a:solidFill>
                <a:latin typeface="Lucida Console" panose="020B0609040504020204" pitchFamily="49" charset="0"/>
                <a:ea typeface="Courier" charset="0"/>
                <a:cs typeface="Courier" charset="0"/>
              </a:rPr>
              <a:t>", "blue"),</a:t>
            </a:r>
          </a:p>
          <a:p>
            <a:r>
              <a:rPr lang="en-GB" dirty="0">
                <a:solidFill>
                  <a:schemeClr val="accent1"/>
                </a:solidFill>
                <a:latin typeface="Lucida Console" panose="020B0609040504020204" pitchFamily="49" charset="0"/>
                <a:ea typeface="Courier" charset="0"/>
                <a:cs typeface="Courier" charset="0"/>
              </a:rPr>
              <a:t>           </a:t>
            </a:r>
            <a:r>
              <a:rPr lang="en-GB" dirty="0" err="1">
                <a:solidFill>
                  <a:schemeClr val="accent1"/>
                </a:solidFill>
                <a:latin typeface="Lucida Console" panose="020B0609040504020204" pitchFamily="49" charset="0"/>
                <a:ea typeface="Courier" charset="0"/>
                <a:cs typeface="Courier" charset="0"/>
              </a:rPr>
              <a:t>cex</a:t>
            </a:r>
            <a:r>
              <a:rPr lang="en-GB" dirty="0">
                <a:solidFill>
                  <a:schemeClr val="accent1"/>
                </a:solidFill>
                <a:latin typeface="Lucida Console" panose="020B0609040504020204" pitchFamily="49" charset="0"/>
                <a:ea typeface="Courier" charset="0"/>
                <a:cs typeface="Courier" charset="0"/>
              </a:rPr>
              <a:t>=1.5, </a:t>
            </a:r>
            <a:r>
              <a:rPr lang="en-GB" dirty="0" err="1">
                <a:solidFill>
                  <a:schemeClr val="accent1"/>
                </a:solidFill>
                <a:latin typeface="Lucida Console" panose="020B0609040504020204" pitchFamily="49" charset="0"/>
                <a:ea typeface="Courier" charset="0"/>
                <a:cs typeface="Courier" charset="0"/>
              </a:rPr>
              <a:t>cex.axis</a:t>
            </a:r>
            <a:r>
              <a:rPr lang="en-GB" dirty="0">
                <a:solidFill>
                  <a:schemeClr val="accent1"/>
                </a:solidFill>
                <a:latin typeface="Lucida Console" panose="020B0609040504020204" pitchFamily="49" charset="0"/>
                <a:ea typeface="Courier" charset="0"/>
                <a:cs typeface="Courier" charset="0"/>
              </a:rPr>
              <a:t>=1.5, </a:t>
            </a:r>
            <a:r>
              <a:rPr lang="en-GB" dirty="0" err="1">
                <a:solidFill>
                  <a:schemeClr val="accent1"/>
                </a:solidFill>
                <a:latin typeface="Lucida Console" panose="020B0609040504020204" pitchFamily="49" charset="0"/>
                <a:ea typeface="Courier" charset="0"/>
                <a:cs typeface="Courier" charset="0"/>
              </a:rPr>
              <a:t>cex.main</a:t>
            </a:r>
            <a:r>
              <a:rPr lang="en-GB" dirty="0">
                <a:solidFill>
                  <a:schemeClr val="accent1"/>
                </a:solidFill>
                <a:latin typeface="Lucida Console" panose="020B0609040504020204" pitchFamily="49" charset="0"/>
                <a:ea typeface="Courier" charset="0"/>
                <a:cs typeface="Courier" charset="0"/>
              </a:rPr>
              <a:t>=1.5, </a:t>
            </a:r>
            <a:r>
              <a:rPr lang="en-GB" dirty="0" err="1">
                <a:solidFill>
                  <a:schemeClr val="accent1"/>
                </a:solidFill>
                <a:latin typeface="Lucida Console" panose="020B0609040504020204" pitchFamily="49" charset="0"/>
                <a:ea typeface="Courier" charset="0"/>
                <a:cs typeface="Courier" charset="0"/>
              </a:rPr>
              <a:t>cex.names</a:t>
            </a:r>
            <a:r>
              <a:rPr lang="en-GB" dirty="0">
                <a:solidFill>
                  <a:schemeClr val="accent1"/>
                </a:solidFill>
                <a:latin typeface="Lucida Console" panose="020B0609040504020204" pitchFamily="49" charset="0"/>
                <a:ea typeface="Courier" charset="0"/>
                <a:cs typeface="Courier" charset="0"/>
              </a:rPr>
              <a:t>=1.5,</a:t>
            </a:r>
          </a:p>
          <a:p>
            <a:r>
              <a:rPr lang="en-US" dirty="0">
                <a:solidFill>
                  <a:schemeClr val="accent1"/>
                </a:solidFill>
                <a:latin typeface="Lucida Console" panose="020B0609040504020204" pitchFamily="49" charset="0"/>
                <a:ea typeface="Courier" charset="0"/>
                <a:cs typeface="Courier" charset="0"/>
              </a:rPr>
              <a:t>	    main= "Number of requests for R")</a:t>
            </a:r>
            <a:r>
              <a:rPr lang="en-GB" dirty="0">
                <a:solidFill>
                  <a:schemeClr val="accent1"/>
                </a:solidFill>
                <a:latin typeface="Lucida Console" panose="020B0609040504020204" pitchFamily="49" charset="0"/>
                <a:ea typeface="Courier" charset="0"/>
                <a:cs typeface="Courier" charset="0"/>
              </a:rPr>
              <a:t> </a:t>
            </a:r>
          </a:p>
          <a:p>
            <a:endParaRPr lang="en-GB" dirty="0">
              <a:solidFill>
                <a:schemeClr val="accent1"/>
              </a:solidFill>
              <a:latin typeface="Lucida Console" panose="020B0609040504020204" pitchFamily="49" charset="0"/>
              <a:ea typeface="Courier" charset="0"/>
              <a:cs typeface="Courier" charset="0"/>
            </a:endParaRPr>
          </a:p>
          <a:p>
            <a:r>
              <a:rPr lang="en-GB" dirty="0">
                <a:solidFill>
                  <a:srgbClr val="4F6228"/>
                </a:solidFill>
                <a:latin typeface="Lucida Console" panose="020B0609040504020204" pitchFamily="49" charset="0"/>
                <a:ea typeface="Courier" charset="0"/>
                <a:cs typeface="Courier" charset="0"/>
              </a:rPr>
              <a:t># </a:t>
            </a:r>
            <a:r>
              <a:rPr lang="en-GB" dirty="0" err="1">
                <a:solidFill>
                  <a:srgbClr val="4F6228"/>
                </a:solidFill>
                <a:latin typeface="Lucida Console" panose="020B0609040504020204" pitchFamily="49" charset="0"/>
                <a:ea typeface="Courier" charset="0"/>
                <a:cs typeface="Courier" charset="0"/>
              </a:rPr>
              <a:t>mids</a:t>
            </a:r>
            <a:r>
              <a:rPr lang="en-GB" dirty="0">
                <a:solidFill>
                  <a:srgbClr val="4F6228"/>
                </a:solidFill>
                <a:latin typeface="Lucida Console" panose="020B0609040504020204" pitchFamily="49" charset="0"/>
                <a:ea typeface="Courier" charset="0"/>
                <a:cs typeface="Courier" charset="0"/>
              </a:rPr>
              <a:t> contains the location of the middle </a:t>
            </a:r>
          </a:p>
          <a:p>
            <a:r>
              <a:rPr lang="en-GB" dirty="0">
                <a:solidFill>
                  <a:srgbClr val="4F6228"/>
                </a:solidFill>
                <a:latin typeface="Lucida Console" panose="020B0609040504020204" pitchFamily="49" charset="0"/>
                <a:ea typeface="Courier" charset="0"/>
                <a:cs typeface="Courier" charset="0"/>
              </a:rPr>
              <a:t>of the bars on the x-axis</a:t>
            </a:r>
            <a:endParaRPr lang="en-GB" dirty="0">
              <a:solidFill>
                <a:schemeClr val="accent1"/>
              </a:solidFill>
              <a:latin typeface="Lucida Console" panose="020B0609040504020204" pitchFamily="49" charset="0"/>
              <a:ea typeface="Courier" charset="0"/>
              <a:cs typeface="Courier" charset="0"/>
            </a:endParaRPr>
          </a:p>
          <a:p>
            <a:endParaRPr lang="en-GB" dirty="0">
              <a:solidFill>
                <a:srgbClr val="4F6228"/>
              </a:solidFill>
              <a:latin typeface="Lucida Console" panose="020B0609040504020204" pitchFamily="49" charset="0"/>
              <a:ea typeface="Courier" charset="0"/>
              <a:cs typeface="Courier" charset="0"/>
            </a:endParaRPr>
          </a:p>
          <a:p>
            <a:r>
              <a:rPr lang="en-GB" dirty="0">
                <a:solidFill>
                  <a:schemeClr val="accent1"/>
                </a:solidFill>
                <a:latin typeface="Lucida Console" panose="020B0609040504020204" pitchFamily="49" charset="0"/>
                <a:ea typeface="Courier" charset="0"/>
                <a:cs typeface="Courier" charset="0"/>
              </a:rPr>
              <a:t>&gt; </a:t>
            </a:r>
            <a:r>
              <a:rPr lang="en-GB" dirty="0" err="1">
                <a:solidFill>
                  <a:schemeClr val="accent1"/>
                </a:solidFill>
                <a:latin typeface="Lucida Console" panose="020B0609040504020204" pitchFamily="49" charset="0"/>
                <a:ea typeface="Courier" charset="0"/>
                <a:cs typeface="Courier" charset="0"/>
              </a:rPr>
              <a:t>mids</a:t>
            </a:r>
            <a:endParaRPr lang="en-GB" dirty="0">
              <a:solidFill>
                <a:schemeClr val="accent1"/>
              </a:solidFill>
              <a:latin typeface="Lucida Console" panose="020B0609040504020204" pitchFamily="49" charset="0"/>
              <a:ea typeface="Courier" charset="0"/>
              <a:cs typeface="Courier" charset="0"/>
            </a:endParaRPr>
          </a:p>
          <a:p>
            <a:r>
              <a:rPr lang="en-GB" dirty="0">
                <a:solidFill>
                  <a:schemeClr val="tx1">
                    <a:lumMod val="85000"/>
                    <a:lumOff val="15000"/>
                  </a:schemeClr>
                </a:solidFill>
                <a:latin typeface="Lucida Console" panose="020B0609040504020204" pitchFamily="49" charset="0"/>
                <a:ea typeface="Courier" charset="0"/>
                <a:cs typeface="Courier" charset="0"/>
              </a:rPr>
              <a:t>     [,1]</a:t>
            </a:r>
          </a:p>
          <a:p>
            <a:r>
              <a:rPr lang="en-GB" dirty="0">
                <a:solidFill>
                  <a:schemeClr val="tx1">
                    <a:lumMod val="85000"/>
                    <a:lumOff val="15000"/>
                  </a:schemeClr>
                </a:solidFill>
                <a:latin typeface="Lucida Console" panose="020B0609040504020204" pitchFamily="49" charset="0"/>
                <a:ea typeface="Courier" charset="0"/>
                <a:cs typeface="Courier" charset="0"/>
              </a:rPr>
              <a:t>[1,]  0.7</a:t>
            </a:r>
          </a:p>
          <a:p>
            <a:r>
              <a:rPr lang="en-GB" dirty="0">
                <a:solidFill>
                  <a:schemeClr val="tx1">
                    <a:lumMod val="85000"/>
                    <a:lumOff val="15000"/>
                  </a:schemeClr>
                </a:solidFill>
                <a:latin typeface="Lucida Console" panose="020B0609040504020204" pitchFamily="49" charset="0"/>
                <a:ea typeface="Courier" charset="0"/>
                <a:cs typeface="Courier" charset="0"/>
              </a:rPr>
              <a:t>[2,]  1.9</a:t>
            </a:r>
          </a:p>
          <a:p>
            <a:r>
              <a:rPr lang="en-GB" dirty="0">
                <a:solidFill>
                  <a:schemeClr val="tx1">
                    <a:lumMod val="85000"/>
                    <a:lumOff val="15000"/>
                  </a:schemeClr>
                </a:solidFill>
                <a:latin typeface="Lucida Console" panose="020B0609040504020204" pitchFamily="49" charset="0"/>
                <a:ea typeface="Courier" charset="0"/>
                <a:cs typeface="Courier" charset="0"/>
              </a:rPr>
              <a:t>[3,]  3.1</a:t>
            </a:r>
          </a:p>
          <a:p>
            <a:r>
              <a:rPr lang="en-GB" dirty="0">
                <a:solidFill>
                  <a:schemeClr val="tx1">
                    <a:lumMod val="85000"/>
                    <a:lumOff val="15000"/>
                  </a:schemeClr>
                </a:solidFill>
                <a:latin typeface="Lucida Console" panose="020B0609040504020204" pitchFamily="49" charset="0"/>
                <a:ea typeface="Courier" charset="0"/>
                <a:cs typeface="Courier" charset="0"/>
              </a:rPr>
              <a:t>[4,]  4.3</a:t>
            </a:r>
          </a:p>
        </p:txBody>
      </p:sp>
      <p:sp>
        <p:nvSpPr>
          <p:cNvPr id="5" name="TextBox 4"/>
          <p:cNvSpPr txBox="1"/>
          <p:nvPr/>
        </p:nvSpPr>
        <p:spPr>
          <a:xfrm>
            <a:off x="152781" y="960435"/>
            <a:ext cx="3883609" cy="400110"/>
          </a:xfrm>
          <a:prstGeom prst="rect">
            <a:avLst/>
          </a:prstGeom>
          <a:noFill/>
        </p:spPr>
        <p:txBody>
          <a:bodyPr wrap="square" rtlCol="0">
            <a:spAutoFit/>
          </a:bodyPr>
          <a:lstStyle/>
          <a:p>
            <a:r>
              <a:rPr lang="en-US" sz="2000" dirty="0"/>
              <a:t>High-level: Generate plot</a:t>
            </a:r>
          </a:p>
        </p:txBody>
      </p:sp>
      <p:pic>
        <p:nvPicPr>
          <p:cNvPr id="2" name="Picture 1"/>
          <p:cNvPicPr>
            <a:picLocks noChangeAspect="1"/>
          </p:cNvPicPr>
          <p:nvPr/>
        </p:nvPicPr>
        <p:blipFill>
          <a:blip r:embed="rId3"/>
          <a:stretch>
            <a:fillRect/>
          </a:stretch>
        </p:blipFill>
        <p:spPr>
          <a:xfrm>
            <a:off x="6361402" y="3750834"/>
            <a:ext cx="2485614" cy="2844363"/>
          </a:xfrm>
          <a:prstGeom prst="rect">
            <a:avLst/>
          </a:prstGeom>
        </p:spPr>
      </p:pic>
    </p:spTree>
    <p:extLst>
      <p:ext uri="{BB962C8B-B14F-4D97-AF65-F5344CB8AC3E}">
        <p14:creationId xmlns:p14="http://schemas.microsoft.com/office/powerpoint/2010/main" val="275443598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393505" y="1596292"/>
            <a:ext cx="8560924" cy="4874848"/>
          </a:xfrm>
        </p:spPr>
        <p:txBody>
          <a:bodyPr/>
          <a:lstStyle/>
          <a:p>
            <a:pPr marL="0" indent="0">
              <a:buNone/>
            </a:pPr>
            <a:r>
              <a:rPr lang="en-GB" sz="1800" dirty="0">
                <a:solidFill>
                  <a:srgbClr val="4F6228"/>
                </a:solidFill>
                <a:latin typeface="Lucida Console" panose="020B0609040504020204" pitchFamily="49" charset="0"/>
                <a:ea typeface="Courier" charset="0"/>
                <a:cs typeface="Courier" charset="0"/>
              </a:rPr>
              <a:t># Use arrows() to put </a:t>
            </a:r>
            <a:r>
              <a:rPr lang="en-GB" sz="1800" b="1" dirty="0" err="1">
                <a:solidFill>
                  <a:srgbClr val="4F6228"/>
                </a:solidFill>
                <a:latin typeface="Lucida Console" panose="020B0609040504020204" pitchFamily="49" charset="0"/>
                <a:ea typeface="Courier" charset="0"/>
                <a:cs typeface="Courier" charset="0"/>
              </a:rPr>
              <a:t>sd</a:t>
            </a:r>
            <a:r>
              <a:rPr lang="en-GB" sz="1800" b="1" dirty="0">
                <a:solidFill>
                  <a:srgbClr val="4F6228"/>
                </a:solidFill>
                <a:latin typeface="Lucida Console" panose="020B0609040504020204" pitchFamily="49" charset="0"/>
                <a:ea typeface="Courier" charset="0"/>
                <a:cs typeface="Courier" charset="0"/>
              </a:rPr>
              <a:t> error bars </a:t>
            </a:r>
            <a:r>
              <a:rPr lang="en-GB" sz="1800" dirty="0">
                <a:solidFill>
                  <a:srgbClr val="4F6228"/>
                </a:solidFill>
                <a:latin typeface="Lucida Console" panose="020B0609040504020204" pitchFamily="49" charset="0"/>
                <a:ea typeface="Courier" charset="0"/>
                <a:cs typeface="Courier" charset="0"/>
              </a:rPr>
              <a:t>on the plot</a:t>
            </a:r>
          </a:p>
          <a:p>
            <a:pPr marL="0" indent="0">
              <a:buNone/>
            </a:pPr>
            <a:endParaRPr lang="en-GB" sz="1800" dirty="0">
              <a:solidFill>
                <a:srgbClr val="4F6228"/>
              </a:solidFill>
              <a:latin typeface="Lucida Console" panose="020B0609040504020204" pitchFamily="49" charset="0"/>
              <a:ea typeface="Courier" charset="0"/>
              <a:cs typeface="Courier" charset="0"/>
            </a:endParaRPr>
          </a:p>
          <a:p>
            <a:pPr marL="0" indent="0">
              <a:buNone/>
            </a:pPr>
            <a:endParaRPr lang="en-GB" sz="1800" dirty="0">
              <a:solidFill>
                <a:srgbClr val="4F6228"/>
              </a:solidFill>
              <a:latin typeface="Lucida Console" panose="020B0609040504020204" pitchFamily="49" charset="0"/>
              <a:ea typeface="Courier" charset="0"/>
              <a:cs typeface="Courier" charset="0"/>
            </a:endParaRPr>
          </a:p>
          <a:p>
            <a:pPr marL="0" indent="0">
              <a:buNone/>
            </a:pPr>
            <a:endParaRPr lang="en-GB" sz="1800" dirty="0">
              <a:solidFill>
                <a:srgbClr val="4F6228"/>
              </a:solidFill>
              <a:latin typeface="Lucida Console" panose="020B0609040504020204" pitchFamily="49" charset="0"/>
              <a:ea typeface="Courier" charset="0"/>
              <a:cs typeface="Courier" charset="0"/>
            </a:endParaRPr>
          </a:p>
          <a:p>
            <a:pPr marL="0" indent="0">
              <a:buNone/>
            </a:pPr>
            <a:endParaRPr lang="en-GB" sz="1800" dirty="0">
              <a:solidFill>
                <a:srgbClr val="4F81BD"/>
              </a:solidFill>
              <a:latin typeface="Lucida Console" panose="020B0609040504020204" pitchFamily="49" charset="0"/>
              <a:ea typeface="Courier" charset="0"/>
              <a:cs typeface="Courier" charset="0"/>
            </a:endParaRPr>
          </a:p>
          <a:p>
            <a:pPr marL="0" indent="0">
              <a:buNone/>
            </a:pPr>
            <a:r>
              <a:rPr lang="en-GB" sz="1800" dirty="0">
                <a:solidFill>
                  <a:srgbClr val="4F81BD"/>
                </a:solidFill>
                <a:latin typeface="Lucida Console" panose="020B0609040504020204" pitchFamily="49" charset="0"/>
                <a:ea typeface="Courier" charset="0"/>
                <a:cs typeface="Courier" charset="0"/>
              </a:rPr>
              <a:t>arrows(</a:t>
            </a:r>
            <a:r>
              <a:rPr lang="en-GB" sz="1800" dirty="0" err="1">
                <a:solidFill>
                  <a:srgbClr val="4F81BD"/>
                </a:solidFill>
                <a:latin typeface="Lucida Console" panose="020B0609040504020204" pitchFamily="49" charset="0"/>
                <a:ea typeface="Courier" charset="0"/>
                <a:cs typeface="Courier" charset="0"/>
              </a:rPr>
              <a:t>mids</a:t>
            </a:r>
            <a:r>
              <a:rPr lang="en-GB" sz="1800" dirty="0">
                <a:solidFill>
                  <a:srgbClr val="4F81BD"/>
                </a:solidFill>
                <a:latin typeface="Lucida Console" panose="020B0609040504020204" pitchFamily="49" charset="0"/>
                <a:ea typeface="Courier" charset="0"/>
                <a:cs typeface="Courier" charset="0"/>
              </a:rPr>
              <a:t>, </a:t>
            </a:r>
            <a:r>
              <a:rPr lang="en-GB" sz="1800" dirty="0" err="1">
                <a:solidFill>
                  <a:srgbClr val="4F81BD"/>
                </a:solidFill>
                <a:latin typeface="Lucida Console" panose="020B0609040504020204" pitchFamily="49" charset="0"/>
                <a:ea typeface="Courier" charset="0"/>
                <a:cs typeface="Courier" charset="0"/>
              </a:rPr>
              <a:t>mean_nb-sd_nb</a:t>
            </a:r>
            <a:r>
              <a:rPr lang="en-GB" sz="1800" dirty="0">
                <a:solidFill>
                  <a:srgbClr val="4F81BD"/>
                </a:solidFill>
                <a:latin typeface="Lucida Console" panose="020B0609040504020204" pitchFamily="49" charset="0"/>
                <a:ea typeface="Courier" charset="0"/>
                <a:cs typeface="Courier" charset="0"/>
              </a:rPr>
              <a:t>, </a:t>
            </a:r>
            <a:r>
              <a:rPr lang="en-GB" sz="1800" dirty="0">
                <a:solidFill>
                  <a:srgbClr val="4F6228"/>
                </a:solidFill>
                <a:latin typeface="Lucida Console" panose="020B0609040504020204" pitchFamily="49" charset="0"/>
                <a:ea typeface="Courier" charset="0"/>
                <a:cs typeface="Courier" charset="0"/>
              </a:rPr>
              <a:t># coordinates of lower point</a:t>
            </a:r>
          </a:p>
          <a:p>
            <a:pPr marL="0" indent="0">
              <a:buNone/>
            </a:pPr>
            <a:r>
              <a:rPr lang="en-GB" sz="1800" dirty="0">
                <a:solidFill>
                  <a:srgbClr val="4F81BD"/>
                </a:solidFill>
                <a:latin typeface="Lucida Console" panose="020B0609040504020204" pitchFamily="49" charset="0"/>
                <a:ea typeface="Courier" charset="0"/>
                <a:cs typeface="Courier" charset="0"/>
              </a:rPr>
              <a:t>	</a:t>
            </a:r>
            <a:r>
              <a:rPr lang="en-GB" sz="1800" dirty="0" err="1">
                <a:solidFill>
                  <a:srgbClr val="4F81BD"/>
                </a:solidFill>
                <a:latin typeface="Lucida Console" panose="020B0609040504020204" pitchFamily="49" charset="0"/>
                <a:ea typeface="Courier" charset="0"/>
                <a:cs typeface="Courier" charset="0"/>
              </a:rPr>
              <a:t>mids</a:t>
            </a:r>
            <a:r>
              <a:rPr lang="en-GB" sz="1800" dirty="0">
                <a:solidFill>
                  <a:srgbClr val="4F81BD"/>
                </a:solidFill>
                <a:latin typeface="Lucida Console" panose="020B0609040504020204" pitchFamily="49" charset="0"/>
                <a:ea typeface="Courier" charset="0"/>
                <a:cs typeface="Courier" charset="0"/>
              </a:rPr>
              <a:t>, </a:t>
            </a:r>
            <a:r>
              <a:rPr lang="en-GB" sz="1800" dirty="0" err="1">
                <a:solidFill>
                  <a:srgbClr val="4F81BD"/>
                </a:solidFill>
                <a:latin typeface="Lucida Console" panose="020B0609040504020204" pitchFamily="49" charset="0"/>
                <a:ea typeface="Courier" charset="0"/>
                <a:cs typeface="Courier" charset="0"/>
              </a:rPr>
              <a:t>mean_nb+sd_nb</a:t>
            </a:r>
            <a:r>
              <a:rPr lang="en-GB" sz="1800" dirty="0">
                <a:solidFill>
                  <a:srgbClr val="4F81BD"/>
                </a:solidFill>
                <a:latin typeface="Lucida Console" panose="020B0609040504020204" pitchFamily="49" charset="0"/>
                <a:ea typeface="Courier" charset="0"/>
                <a:cs typeface="Courier" charset="0"/>
              </a:rPr>
              <a:t>, </a:t>
            </a:r>
            <a:r>
              <a:rPr lang="en-GB" sz="1800" dirty="0">
                <a:solidFill>
                  <a:srgbClr val="4F6228"/>
                </a:solidFill>
                <a:latin typeface="Lucida Console" panose="020B0609040504020204" pitchFamily="49" charset="0"/>
                <a:ea typeface="Courier" charset="0"/>
                <a:cs typeface="Courier" charset="0"/>
              </a:rPr>
              <a:t># coordinates of upper point</a:t>
            </a:r>
          </a:p>
          <a:p>
            <a:pPr marL="0" indent="0">
              <a:buNone/>
            </a:pPr>
            <a:r>
              <a:rPr lang="en-GB" sz="1800" dirty="0">
                <a:solidFill>
                  <a:srgbClr val="4F81BD"/>
                </a:solidFill>
                <a:latin typeface="Lucida Console" panose="020B0609040504020204" pitchFamily="49" charset="0"/>
                <a:ea typeface="Courier" charset="0"/>
                <a:cs typeface="Courier" charset="0"/>
              </a:rPr>
              <a:t>       code=3,      </a:t>
            </a:r>
            <a:r>
              <a:rPr lang="en-GB" sz="1800" dirty="0">
                <a:solidFill>
                  <a:srgbClr val="4F6228"/>
                </a:solidFill>
                <a:latin typeface="Lucida Console" panose="020B0609040504020204" pitchFamily="49" charset="0"/>
                <a:ea typeface="Courier" charset="0"/>
                <a:cs typeface="Courier" charset="0"/>
              </a:rPr>
              <a:t># type of arrow: "head at both ends"</a:t>
            </a:r>
            <a:r>
              <a:rPr lang="en-GB" sz="1800" dirty="0">
                <a:solidFill>
                  <a:srgbClr val="4F81BD"/>
                </a:solidFill>
                <a:latin typeface="Lucida Console" panose="020B0609040504020204" pitchFamily="49" charset="0"/>
                <a:ea typeface="Courier" charset="0"/>
                <a:cs typeface="Courier" charset="0"/>
              </a:rPr>
              <a:t>	angle=90,    </a:t>
            </a:r>
            <a:r>
              <a:rPr lang="en-GB" sz="1800" dirty="0">
                <a:solidFill>
                  <a:srgbClr val="4F6228"/>
                </a:solidFill>
                <a:latin typeface="Lucida Console" panose="020B0609040504020204" pitchFamily="49" charset="0"/>
                <a:ea typeface="Courier" charset="0"/>
                <a:cs typeface="Courier" charset="0"/>
              </a:rPr>
              <a:t># angle between shaft and head of arrow</a:t>
            </a:r>
          </a:p>
          <a:p>
            <a:pPr marL="0" indent="0">
              <a:buNone/>
            </a:pPr>
            <a:r>
              <a:rPr lang="en-GB" sz="1800" dirty="0">
                <a:solidFill>
                  <a:srgbClr val="4F81BD"/>
                </a:solidFill>
                <a:latin typeface="Lucida Console" panose="020B0609040504020204" pitchFamily="49" charset="0"/>
                <a:ea typeface="Courier" charset="0"/>
                <a:cs typeface="Courier" charset="0"/>
              </a:rPr>
              <a:t>	length=0.1,  </a:t>
            </a:r>
            <a:r>
              <a:rPr lang="en-GB" sz="1800" dirty="0">
                <a:solidFill>
                  <a:srgbClr val="4F6228"/>
                </a:solidFill>
                <a:latin typeface="Lucida Console" panose="020B0609040504020204" pitchFamily="49" charset="0"/>
                <a:ea typeface="Courier" charset="0"/>
                <a:cs typeface="Courier" charset="0"/>
              </a:rPr>
              <a:t># length of edges of arrow head</a:t>
            </a:r>
          </a:p>
          <a:p>
            <a:pPr marL="0" indent="0">
              <a:buNone/>
            </a:pPr>
            <a:r>
              <a:rPr lang="en-GB" sz="1800" dirty="0">
                <a:solidFill>
                  <a:srgbClr val="4F81BD"/>
                </a:solidFill>
                <a:latin typeface="Lucida Console" panose="020B0609040504020204" pitchFamily="49" charset="0"/>
                <a:ea typeface="Courier" charset="0"/>
                <a:cs typeface="Courier" charset="0"/>
              </a:rPr>
              <a:t>       </a:t>
            </a:r>
            <a:r>
              <a:rPr lang="en-GB" sz="1800" dirty="0" err="1">
                <a:solidFill>
                  <a:srgbClr val="4F81BD"/>
                </a:solidFill>
                <a:latin typeface="Lucida Console" panose="020B0609040504020204" pitchFamily="49" charset="0"/>
                <a:ea typeface="Courier" charset="0"/>
                <a:cs typeface="Courier" charset="0"/>
              </a:rPr>
              <a:t>lwd</a:t>
            </a:r>
            <a:r>
              <a:rPr lang="en-GB" sz="1800" dirty="0">
                <a:solidFill>
                  <a:srgbClr val="4F81BD"/>
                </a:solidFill>
                <a:latin typeface="Lucida Console" panose="020B0609040504020204" pitchFamily="49" charset="0"/>
                <a:ea typeface="Courier" charset="0"/>
                <a:cs typeface="Courier" charset="0"/>
              </a:rPr>
              <a:t>=2)       </a:t>
            </a:r>
            <a:r>
              <a:rPr lang="en-GB" sz="1800" dirty="0">
                <a:solidFill>
                  <a:srgbClr val="4F6228"/>
                </a:solidFill>
                <a:latin typeface="Lucida Console" panose="020B0609040504020204" pitchFamily="49" charset="0"/>
                <a:ea typeface="Courier" charset="0"/>
                <a:cs typeface="Courier" charset="0"/>
              </a:rPr>
              <a:t># line width</a:t>
            </a:r>
          </a:p>
          <a:p>
            <a:pPr marL="0" indent="0">
              <a:buNone/>
            </a:pPr>
            <a:endParaRPr lang="en-GB" sz="1800" dirty="0">
              <a:solidFill>
                <a:srgbClr val="4F6228"/>
              </a:solidFill>
              <a:latin typeface="Lucida Console" panose="020B0609040504020204" pitchFamily="49" charset="0"/>
              <a:ea typeface="Courier" charset="0"/>
              <a:cs typeface="Courier" charset="0"/>
            </a:endParaRPr>
          </a:p>
          <a:p>
            <a:pPr marL="0" indent="0">
              <a:buNone/>
            </a:pPr>
            <a:r>
              <a:rPr lang="en-GB" sz="1800" dirty="0">
                <a:solidFill>
                  <a:srgbClr val="4F6228"/>
                </a:solidFill>
                <a:latin typeface="Lucida Console" panose="020B0609040504020204" pitchFamily="49" charset="0"/>
                <a:ea typeface="Courier" charset="0"/>
                <a:cs typeface="Courier" charset="0"/>
              </a:rPr>
              <a:t># Add text at the midpoints and at height 5 on the y-axis: number of observations</a:t>
            </a:r>
          </a:p>
          <a:p>
            <a:pPr marL="0" indent="0">
              <a:buNone/>
            </a:pPr>
            <a:r>
              <a:rPr lang="pt-BR" sz="1800" dirty="0">
                <a:solidFill>
                  <a:srgbClr val="4F81BD"/>
                </a:solidFill>
                <a:latin typeface="Lucida Console" panose="020B0609040504020204" pitchFamily="49" charset="0"/>
                <a:ea typeface="Courier" charset="0"/>
                <a:cs typeface="Courier" charset="0"/>
              </a:rPr>
              <a:t>text(x=mids, y=5, paste("n =",n_values), cex=2)</a:t>
            </a:r>
            <a:endParaRPr lang="en-GB" sz="1800" dirty="0">
              <a:solidFill>
                <a:srgbClr val="4F81BD"/>
              </a:solidFill>
              <a:latin typeface="Lucida Console" panose="020B0609040504020204" pitchFamily="49" charset="0"/>
              <a:ea typeface="Courier" charset="0"/>
              <a:cs typeface="Courier" charset="0"/>
            </a:endParaRPr>
          </a:p>
        </p:txBody>
      </p:sp>
      <p:sp>
        <p:nvSpPr>
          <p:cNvPr id="3" name="Titre 2"/>
          <p:cNvSpPr>
            <a:spLocks noGrp="1"/>
          </p:cNvSpPr>
          <p:nvPr>
            <p:ph type="ctrTitle"/>
          </p:nvPr>
        </p:nvSpPr>
        <p:spPr>
          <a:xfrm>
            <a:off x="393505" y="383727"/>
            <a:ext cx="7007420" cy="387798"/>
          </a:xfrm>
        </p:spPr>
        <p:txBody>
          <a:bodyPr/>
          <a:lstStyle/>
          <a:p>
            <a:r>
              <a:rPr lang="en-GB" sz="2800"/>
              <a:t>Customized barplots </a:t>
            </a:r>
            <a:r>
              <a:rPr lang="en-GB" sz="2800">
                <a:solidFill>
                  <a:srgbClr val="4F81BD"/>
                </a:solidFill>
              </a:rPr>
              <a:t>with sd </a:t>
            </a:r>
            <a:r>
              <a:rPr lang="en-GB" sz="2800"/>
              <a:t>error bars (</a:t>
            </a:r>
            <a:r>
              <a:rPr lang="en-GB" sz="2800" dirty="0"/>
              <a:t>IV)</a:t>
            </a:r>
          </a:p>
        </p:txBody>
      </p:sp>
      <p:grpSp>
        <p:nvGrpSpPr>
          <p:cNvPr id="23" name="Group 22"/>
          <p:cNvGrpSpPr/>
          <p:nvPr/>
        </p:nvGrpSpPr>
        <p:grpSpPr>
          <a:xfrm>
            <a:off x="2207307" y="1979164"/>
            <a:ext cx="4776693" cy="820285"/>
            <a:chOff x="646769" y="3509651"/>
            <a:chExt cx="4917689" cy="820285"/>
          </a:xfrm>
        </p:grpSpPr>
        <p:grpSp>
          <p:nvGrpSpPr>
            <p:cNvPr id="10" name="Group 9"/>
            <p:cNvGrpSpPr/>
            <p:nvPr/>
          </p:nvGrpSpPr>
          <p:grpSpPr>
            <a:xfrm>
              <a:off x="646769" y="3694317"/>
              <a:ext cx="245327" cy="635619"/>
              <a:chOff x="7895063" y="2787805"/>
              <a:chExt cx="245327" cy="635619"/>
            </a:xfrm>
          </p:grpSpPr>
          <p:cxnSp>
            <p:nvCxnSpPr>
              <p:cNvPr id="5" name="Straight Connector 4"/>
              <p:cNvCxnSpPr/>
              <p:nvPr/>
            </p:nvCxnSpPr>
            <p:spPr>
              <a:xfrm>
                <a:off x="8017727" y="2787805"/>
                <a:ext cx="11151" cy="635619"/>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7895063" y="2787805"/>
                <a:ext cx="223025" cy="0"/>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7917365" y="3423424"/>
                <a:ext cx="223025" cy="0"/>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pSp>
        <p:sp>
          <p:nvSpPr>
            <p:cNvPr id="12" name="TextBox 11"/>
            <p:cNvSpPr txBox="1"/>
            <p:nvPr/>
          </p:nvSpPr>
          <p:spPr>
            <a:xfrm>
              <a:off x="1123057" y="3509651"/>
              <a:ext cx="4441401" cy="369332"/>
            </a:xfrm>
            <a:prstGeom prst="rect">
              <a:avLst/>
            </a:prstGeom>
            <a:noFill/>
          </p:spPr>
          <p:txBody>
            <a:bodyPr wrap="square" rtlCol="0">
              <a:spAutoFit/>
            </a:bodyPr>
            <a:lstStyle/>
            <a:p>
              <a:r>
                <a:rPr lang="en-US" dirty="0"/>
                <a:t>"arrow head"</a:t>
              </a:r>
            </a:p>
          </p:txBody>
        </p:sp>
        <p:sp>
          <p:nvSpPr>
            <p:cNvPr id="13" name="TextBox 12"/>
            <p:cNvSpPr txBox="1"/>
            <p:nvPr/>
          </p:nvSpPr>
          <p:spPr>
            <a:xfrm>
              <a:off x="1156512" y="3865519"/>
              <a:ext cx="1494263" cy="369332"/>
            </a:xfrm>
            <a:prstGeom prst="rect">
              <a:avLst/>
            </a:prstGeom>
            <a:noFill/>
          </p:spPr>
          <p:txBody>
            <a:bodyPr wrap="square" rtlCol="0">
              <a:spAutoFit/>
            </a:bodyPr>
            <a:lstStyle/>
            <a:p>
              <a:r>
                <a:rPr lang="en-US" dirty="0"/>
                <a:t>"arrow shaft"</a:t>
              </a:r>
            </a:p>
          </p:txBody>
        </p:sp>
        <p:cxnSp>
          <p:nvCxnSpPr>
            <p:cNvPr id="15" name="Straight Connector 14"/>
            <p:cNvCxnSpPr>
              <a:endCxn id="12" idx="1"/>
            </p:cNvCxnSpPr>
            <p:nvPr/>
          </p:nvCxnSpPr>
          <p:spPr>
            <a:xfrm>
              <a:off x="892096" y="3694317"/>
              <a:ext cx="23096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892096" y="4047872"/>
              <a:ext cx="264416"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14" name="TextBox 13"/>
          <p:cNvSpPr txBox="1"/>
          <p:nvPr/>
        </p:nvSpPr>
        <p:spPr>
          <a:xfrm>
            <a:off x="289806" y="1013530"/>
            <a:ext cx="6525209" cy="400110"/>
          </a:xfrm>
          <a:prstGeom prst="rect">
            <a:avLst/>
          </a:prstGeom>
          <a:noFill/>
        </p:spPr>
        <p:txBody>
          <a:bodyPr wrap="square" rtlCol="0">
            <a:spAutoFit/>
          </a:bodyPr>
          <a:lstStyle/>
          <a:p>
            <a:r>
              <a:rPr lang="en-US" sz="2000" dirty="0"/>
              <a:t>Low-level: Add elements (error bars and text)</a:t>
            </a:r>
          </a:p>
        </p:txBody>
      </p:sp>
    </p:spTree>
    <p:extLst>
      <p:ext uri="{BB962C8B-B14F-4D97-AF65-F5344CB8AC3E}">
        <p14:creationId xmlns:p14="http://schemas.microsoft.com/office/powerpoint/2010/main" val="1691041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re 2"/>
          <p:cNvSpPr>
            <a:spLocks noGrp="1"/>
          </p:cNvSpPr>
          <p:nvPr>
            <p:ph type="ctrTitle"/>
          </p:nvPr>
        </p:nvSpPr>
        <p:spPr>
          <a:xfrm>
            <a:off x="393505" y="383727"/>
            <a:ext cx="7836095" cy="387798"/>
          </a:xfrm>
        </p:spPr>
        <p:txBody>
          <a:bodyPr/>
          <a:lstStyle/>
          <a:p>
            <a:r>
              <a:rPr lang="en-GB" sz="2800"/>
              <a:t>Customized barplot with sd error bars</a:t>
            </a:r>
            <a:endParaRPr lang="en-GB" sz="2800" dirty="0"/>
          </a:p>
        </p:txBody>
      </p:sp>
      <p:pic>
        <p:nvPicPr>
          <p:cNvPr id="8" name="Picture 7"/>
          <p:cNvPicPr>
            <a:picLocks noChangeAspect="1"/>
          </p:cNvPicPr>
          <p:nvPr/>
        </p:nvPicPr>
        <p:blipFill>
          <a:blip r:embed="rId3"/>
          <a:stretch>
            <a:fillRect/>
          </a:stretch>
        </p:blipFill>
        <p:spPr>
          <a:xfrm>
            <a:off x="574288" y="1293541"/>
            <a:ext cx="5129561" cy="5129561"/>
          </a:xfrm>
          <a:prstGeom prst="rect">
            <a:avLst/>
          </a:prstGeom>
        </p:spPr>
      </p:pic>
    </p:spTree>
    <p:extLst>
      <p:ext uri="{BB962C8B-B14F-4D97-AF65-F5344CB8AC3E}">
        <p14:creationId xmlns:p14="http://schemas.microsoft.com/office/powerpoint/2010/main" val="349466782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GB" sz="2400" dirty="0"/>
              <a:t>Bar plots with error bars are widely used in biology</a:t>
            </a:r>
          </a:p>
          <a:p>
            <a:r>
              <a:rPr lang="en-GB" sz="2400" dirty="0"/>
              <a:t>Be aware: different ways of calculating error bars (</a:t>
            </a:r>
            <a:r>
              <a:rPr lang="en-GB" sz="2400" dirty="0" err="1"/>
              <a:t>sd</a:t>
            </a:r>
            <a:r>
              <a:rPr lang="en-GB" sz="2400" dirty="0"/>
              <a:t> or </a:t>
            </a:r>
            <a:r>
              <a:rPr lang="en-GB" sz="2400" dirty="0" err="1"/>
              <a:t>sem</a:t>
            </a:r>
            <a:r>
              <a:rPr lang="en-GB" sz="2400" dirty="0"/>
              <a:t>*)</a:t>
            </a:r>
          </a:p>
          <a:p>
            <a:pPr marL="0" indent="0">
              <a:spcBef>
                <a:spcPts val="24"/>
              </a:spcBef>
              <a:buNone/>
            </a:pPr>
            <a:r>
              <a:rPr lang="en-GB" sz="2400" dirty="0"/>
              <a:t>   (standard deviation or standard error of the mean)</a:t>
            </a:r>
          </a:p>
          <a:p>
            <a:r>
              <a:rPr lang="en-GB" sz="2400" dirty="0"/>
              <a:t>Often not the most informative way to look at the data, combine them with other plots </a:t>
            </a:r>
            <a:r>
              <a:rPr lang="en-US" sz="2400" spc="-1" dirty="0">
                <a:solidFill>
                  <a:srgbClr val="262626"/>
                </a:solidFill>
                <a:ea typeface="DejaVu Sans"/>
              </a:rPr>
              <a:t>(box plot, violin plots, scatter plot) </a:t>
            </a:r>
            <a:endParaRPr lang="en-GB" sz="2400" dirty="0"/>
          </a:p>
          <a:p>
            <a:endParaRPr lang="en-GB" sz="2400" dirty="0"/>
          </a:p>
          <a:p>
            <a:r>
              <a:rPr lang="en-GB" sz="2400" dirty="0">
                <a:hlinkClick r:id="rId3"/>
              </a:rPr>
              <a:t>https://stekhoven.shinyapps.io/barplotNonsense/</a:t>
            </a:r>
            <a:endParaRPr lang="en-GB" sz="2400" dirty="0"/>
          </a:p>
          <a:p>
            <a:endParaRPr lang="en-US" dirty="0"/>
          </a:p>
        </p:txBody>
      </p:sp>
      <p:sp>
        <p:nvSpPr>
          <p:cNvPr id="3" name="Title 2"/>
          <p:cNvSpPr>
            <a:spLocks noGrp="1"/>
          </p:cNvSpPr>
          <p:nvPr>
            <p:ph type="ctrTitle"/>
          </p:nvPr>
        </p:nvSpPr>
        <p:spPr>
          <a:xfrm>
            <a:off x="258501" y="344402"/>
            <a:ext cx="7943178" cy="387798"/>
          </a:xfrm>
        </p:spPr>
        <p:txBody>
          <a:bodyPr/>
          <a:lstStyle/>
          <a:p>
            <a:r>
              <a:rPr lang="en-US" sz="2800"/>
              <a:t>Barplot digression</a:t>
            </a:r>
            <a:r>
              <a:rPr lang="is-IS" sz="2800"/>
              <a:t>… </a:t>
            </a:r>
            <a:endParaRPr lang="en-US" sz="2800" dirty="0"/>
          </a:p>
        </p:txBody>
      </p:sp>
      <p:sp>
        <p:nvSpPr>
          <p:cNvPr id="5" name="TextBox 4"/>
          <p:cNvSpPr txBox="1"/>
          <p:nvPr/>
        </p:nvSpPr>
        <p:spPr>
          <a:xfrm>
            <a:off x="5458690" y="5958399"/>
            <a:ext cx="3685310" cy="646331"/>
          </a:xfrm>
          <a:prstGeom prst="rect">
            <a:avLst/>
          </a:prstGeom>
          <a:noFill/>
        </p:spPr>
        <p:txBody>
          <a:bodyPr wrap="square" rtlCol="0">
            <a:spAutoFit/>
          </a:bodyPr>
          <a:lstStyle/>
          <a:p>
            <a:r>
              <a:rPr lang="en-US" dirty="0"/>
              <a:t>*</a:t>
            </a:r>
            <a:r>
              <a:rPr lang="en-US" dirty="0" err="1"/>
              <a:t>sd</a:t>
            </a:r>
            <a:r>
              <a:rPr lang="en-US" dirty="0"/>
              <a:t>: standard deviation</a:t>
            </a:r>
          </a:p>
          <a:p>
            <a:r>
              <a:rPr lang="en-US" dirty="0"/>
              <a:t>  </a:t>
            </a:r>
            <a:r>
              <a:rPr lang="en-US" dirty="0" err="1"/>
              <a:t>sem</a:t>
            </a:r>
            <a:r>
              <a:rPr lang="en-US" dirty="0"/>
              <a:t>: standard error of the mean</a:t>
            </a:r>
          </a:p>
        </p:txBody>
      </p:sp>
    </p:spTree>
    <p:extLst>
      <p:ext uri="{BB962C8B-B14F-4D97-AF65-F5344CB8AC3E}">
        <p14:creationId xmlns:p14="http://schemas.microsoft.com/office/powerpoint/2010/main" val="50466559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CustomShape 1"/>
          <p:cNvSpPr/>
          <p:nvPr/>
        </p:nvSpPr>
        <p:spPr>
          <a:xfrm>
            <a:off x="367560" y="1084269"/>
            <a:ext cx="8351280" cy="5360074"/>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marL="0" marR="0" lvl="0" indent="0" algn="l" defTabSz="914400" rtl="0" eaLnBrk="1" fontAlgn="auto" latinLnBrk="0" hangingPunct="1">
              <a:lnSpc>
                <a:spcPct val="100000"/>
              </a:lnSpc>
              <a:spcBef>
                <a:spcPts val="561"/>
              </a:spcBef>
              <a:spcAft>
                <a:spcPts val="0"/>
              </a:spcAft>
              <a:buClrTx/>
              <a:buSzTx/>
              <a:buFontTx/>
              <a:buNone/>
              <a:tabLst/>
              <a:defRPr/>
            </a:pPr>
            <a:r>
              <a:rPr kumimoji="0" lang="en-US" sz="1800" b="0" i="0" u="none" strike="noStrike" kern="1200" cap="none" spc="-1" normalizeH="0" baseline="0" noProof="0" dirty="0">
                <a:ln>
                  <a:noFill/>
                </a:ln>
                <a:solidFill>
                  <a:srgbClr val="262626"/>
                </a:solidFill>
                <a:effectLst/>
                <a:uLnTx/>
                <a:uFillTx/>
                <a:latin typeface="Calibri"/>
                <a:ea typeface="DejaVu Sans"/>
              </a:rPr>
              <a:t>Import the mouse data from the file mice_data_mod.csv. This files contains the same data as mice_data.csv and in addition, two more columns.</a:t>
            </a:r>
          </a:p>
          <a:p>
            <a:pPr marL="266760" marR="0" lvl="0" indent="-261000" algn="l" defTabSz="914400" rtl="0" eaLnBrk="1" fontAlgn="auto" latinLnBrk="0" hangingPunct="1">
              <a:lnSpc>
                <a:spcPct val="100000"/>
              </a:lnSpc>
              <a:spcBef>
                <a:spcPts val="723"/>
              </a:spcBef>
              <a:spcAft>
                <a:spcPts val="283"/>
              </a:spcAft>
              <a:buClr>
                <a:srgbClr val="262626"/>
              </a:buClr>
              <a:buSzTx/>
              <a:buFont typeface="Arial"/>
              <a:buAutoNum type="arabicParenR"/>
              <a:tabLst/>
              <a:defRPr/>
            </a:pPr>
            <a:r>
              <a:rPr kumimoji="0" lang="en-US" sz="1800" b="0" i="0" u="none" strike="noStrike" kern="1200" cap="none" spc="-1" normalizeH="0" baseline="0" noProof="0" dirty="0">
                <a:ln>
                  <a:noFill/>
                </a:ln>
                <a:solidFill>
                  <a:srgbClr val="262626"/>
                </a:solidFill>
                <a:effectLst/>
                <a:uLnTx/>
                <a:uFillTx/>
                <a:latin typeface="Calibri"/>
                <a:ea typeface="DejaVu Sans"/>
              </a:rPr>
              <a:t>Run </a:t>
            </a:r>
            <a:r>
              <a:rPr kumimoji="0" lang="en-US" sz="1800" b="1" i="0" u="none" strike="noStrike" kern="1200" cap="none" spc="-1" normalizeH="0" baseline="0" noProof="0" dirty="0">
                <a:ln>
                  <a:noFill/>
                </a:ln>
                <a:solidFill>
                  <a:srgbClr val="4E81BD"/>
                </a:solidFill>
                <a:effectLst/>
                <a:uLnTx/>
                <a:uFillTx/>
                <a:latin typeface="Calibri"/>
                <a:ea typeface="DejaVu Sans"/>
              </a:rPr>
              <a:t>str() </a:t>
            </a:r>
            <a:r>
              <a:rPr kumimoji="0" lang="en-US" sz="1800" b="0" i="0" u="none" strike="noStrike" kern="1200" cap="none" spc="-1" normalizeH="0" baseline="0" noProof="0" dirty="0">
                <a:ln>
                  <a:noFill/>
                </a:ln>
                <a:solidFill>
                  <a:srgbClr val="262626"/>
                </a:solidFill>
                <a:effectLst/>
                <a:uLnTx/>
                <a:uFillTx/>
                <a:latin typeface="Calibri"/>
                <a:ea typeface="DejaVu Sans"/>
              </a:rPr>
              <a:t>to check your data frame: did it load correctly? </a:t>
            </a:r>
          </a:p>
          <a:p>
            <a:pPr marL="266760" marR="0" lvl="0" indent="-261000" algn="l" defTabSz="914400" rtl="0" eaLnBrk="1" fontAlgn="auto" latinLnBrk="0" hangingPunct="1">
              <a:lnSpc>
                <a:spcPct val="100000"/>
              </a:lnSpc>
              <a:spcBef>
                <a:spcPts val="723"/>
              </a:spcBef>
              <a:spcAft>
                <a:spcPts val="283"/>
              </a:spcAft>
              <a:buClr>
                <a:srgbClr val="262626"/>
              </a:buClr>
              <a:buSzTx/>
              <a:buFont typeface="Arial"/>
              <a:buAutoNum type="arabicParenR"/>
              <a:tabLst/>
              <a:defRPr/>
            </a:pPr>
            <a:r>
              <a:rPr kumimoji="0" lang="en-US" sz="1800" b="0" i="0" u="none" strike="noStrike" kern="1200" cap="none" spc="-1" normalizeH="0" baseline="0" noProof="0" dirty="0">
                <a:ln>
                  <a:noFill/>
                </a:ln>
                <a:solidFill>
                  <a:srgbClr val="262626"/>
                </a:solidFill>
                <a:effectLst/>
                <a:uLnTx/>
                <a:uFillTx/>
                <a:latin typeface="Calibri"/>
                <a:ea typeface="DejaVu Sans"/>
              </a:rPr>
              <a:t>Convert </a:t>
            </a:r>
            <a:r>
              <a:rPr lang="en-US" spc="-1" dirty="0">
                <a:solidFill>
                  <a:srgbClr val="262626"/>
                </a:solidFill>
                <a:latin typeface="Calibri"/>
                <a:ea typeface="DejaVu Sans"/>
              </a:rPr>
              <a:t>genotype and diet to </a:t>
            </a:r>
            <a:r>
              <a:rPr kumimoji="0" lang="en-US" sz="1800" b="0" i="0" u="none" strike="noStrike" kern="1200" cap="none" spc="-1" normalizeH="0" baseline="0" noProof="0" dirty="0">
                <a:ln>
                  <a:noFill/>
                </a:ln>
                <a:solidFill>
                  <a:srgbClr val="262626"/>
                </a:solidFill>
                <a:effectLst/>
                <a:uLnTx/>
                <a:uFillTx/>
                <a:latin typeface="Calibri"/>
                <a:ea typeface="DejaVu Sans"/>
              </a:rPr>
              <a:t>factor variables. </a:t>
            </a:r>
          </a:p>
          <a:p>
            <a:pPr marL="266760" marR="0" lvl="0" indent="-261000" algn="l" defTabSz="914400" rtl="0" eaLnBrk="1" fontAlgn="auto" latinLnBrk="0" hangingPunct="1">
              <a:lnSpc>
                <a:spcPct val="100000"/>
              </a:lnSpc>
              <a:spcBef>
                <a:spcPts val="723"/>
              </a:spcBef>
              <a:spcAft>
                <a:spcPts val="283"/>
              </a:spcAft>
              <a:buClr>
                <a:srgbClr val="262626"/>
              </a:buClr>
              <a:buSzTx/>
              <a:buFont typeface="Arial"/>
              <a:buAutoNum type="arabicParenR"/>
              <a:tabLst/>
              <a:defRPr/>
            </a:pPr>
            <a:r>
              <a:rPr kumimoji="0" lang="en-US" sz="1800" b="0" i="0" u="none" strike="noStrike" kern="1200" cap="none" spc="-1" normalizeH="0" baseline="0" noProof="0" dirty="0">
                <a:ln>
                  <a:noFill/>
                </a:ln>
                <a:solidFill>
                  <a:srgbClr val="262626"/>
                </a:solidFill>
                <a:effectLst/>
                <a:uLnTx/>
                <a:uFillTx/>
                <a:latin typeface="Calibri"/>
                <a:ea typeface="DejaVu Sans"/>
              </a:rPr>
              <a:t>Plot a </a:t>
            </a:r>
            <a:r>
              <a:rPr kumimoji="0" lang="en-US" sz="1800" b="1" i="0" u="none" strike="noStrike" kern="1200" cap="none" spc="-1" normalizeH="0" baseline="0" noProof="0" dirty="0">
                <a:ln>
                  <a:noFill/>
                </a:ln>
                <a:solidFill>
                  <a:srgbClr val="262626"/>
                </a:solidFill>
                <a:effectLst/>
                <a:uLnTx/>
                <a:uFillTx/>
                <a:latin typeface="Calibri"/>
                <a:ea typeface="DejaVu Sans"/>
              </a:rPr>
              <a:t>histogram</a:t>
            </a:r>
            <a:r>
              <a:rPr kumimoji="0" lang="en-US" sz="1800" b="0" i="0" u="none" strike="noStrike" kern="1200" cap="none" spc="-1" normalizeH="0" baseline="0" noProof="0" dirty="0">
                <a:ln>
                  <a:noFill/>
                </a:ln>
                <a:solidFill>
                  <a:srgbClr val="262626"/>
                </a:solidFill>
                <a:effectLst/>
                <a:uLnTx/>
                <a:uFillTx/>
                <a:latin typeface="Calibri"/>
                <a:ea typeface="DejaVu Sans"/>
              </a:rPr>
              <a:t> of mouse weight and customize it with title, labels,  </a:t>
            </a:r>
            <a:r>
              <a:rPr lang="en-US" spc="-1" dirty="0">
                <a:solidFill>
                  <a:srgbClr val="262626"/>
                </a:solidFill>
                <a:latin typeface="Calibri"/>
                <a:ea typeface="DejaVu Sans"/>
              </a:rPr>
              <a:t>colors</a:t>
            </a:r>
            <a:r>
              <a:rPr kumimoji="0" lang="en-US" sz="1800" b="0" i="0" u="none" strike="noStrike" kern="1200" cap="none" spc="-1" normalizeH="0" baseline="0" noProof="0" dirty="0">
                <a:ln>
                  <a:noFill/>
                </a:ln>
                <a:solidFill>
                  <a:srgbClr val="262626"/>
                </a:solidFill>
                <a:effectLst/>
                <a:uLnTx/>
                <a:uFillTx/>
                <a:latin typeface="Calibri"/>
                <a:ea typeface="DejaVu Sans"/>
              </a:rPr>
              <a:t>.</a:t>
            </a:r>
            <a:br>
              <a:rPr kumimoji="0" lang="en-US" sz="1800" b="0" i="0" u="none" strike="noStrike" kern="1200" cap="none" spc="-1" normalizeH="0" baseline="0" noProof="0" dirty="0">
                <a:ln>
                  <a:noFill/>
                </a:ln>
                <a:solidFill>
                  <a:srgbClr val="262626"/>
                </a:solidFill>
                <a:effectLst/>
                <a:uLnTx/>
                <a:uFillTx/>
                <a:latin typeface="Calibri"/>
                <a:ea typeface="DejaVu Sans"/>
              </a:rPr>
            </a:br>
            <a:r>
              <a:rPr lang="en-US" spc="-1" dirty="0">
                <a:solidFill>
                  <a:srgbClr val="262626"/>
                </a:solidFill>
                <a:latin typeface="Calibri"/>
                <a:ea typeface="DejaVu Sans"/>
              </a:rPr>
              <a:t>R</a:t>
            </a:r>
            <a:r>
              <a:rPr kumimoji="0" lang="en-US" sz="1800" b="0" i="0" u="none" strike="noStrike" kern="1200" cap="none" spc="-1" normalizeH="0" baseline="0" noProof="0" dirty="0" err="1">
                <a:ln>
                  <a:noFill/>
                </a:ln>
                <a:solidFill>
                  <a:srgbClr val="262626"/>
                </a:solidFill>
                <a:effectLst/>
                <a:uLnTx/>
                <a:uFillTx/>
                <a:latin typeface="Calibri"/>
                <a:ea typeface="DejaVu Sans"/>
              </a:rPr>
              <a:t>epresent</a:t>
            </a:r>
            <a:r>
              <a:rPr kumimoji="0" lang="en-US" sz="1800" b="0" i="0" u="none" strike="noStrike" kern="1200" cap="none" spc="-1" normalizeH="0" baseline="0" noProof="0" dirty="0">
                <a:ln>
                  <a:noFill/>
                </a:ln>
                <a:solidFill>
                  <a:srgbClr val="262626"/>
                </a:solidFill>
                <a:effectLst/>
                <a:uLnTx/>
                <a:uFillTx/>
                <a:latin typeface="Calibri"/>
                <a:ea typeface="DejaVu Sans"/>
              </a:rPr>
              <a:t> the density line on top.</a:t>
            </a:r>
            <a:endParaRPr kumimoji="0" lang="en-US" sz="1800" b="0" i="0" u="none" strike="noStrike" kern="1200" cap="none" spc="-1" normalizeH="0" baseline="0" noProof="0" dirty="0">
              <a:ln>
                <a:noFill/>
              </a:ln>
              <a:solidFill>
                <a:prstClr val="black"/>
              </a:solidFill>
              <a:effectLst/>
              <a:uLnTx/>
              <a:uFillTx/>
              <a:latin typeface="Arial"/>
            </a:endParaRPr>
          </a:p>
          <a:p>
            <a:pPr marL="5760" marR="0" lvl="0" algn="l" defTabSz="914400" rtl="0" eaLnBrk="1" fontAlgn="auto" latinLnBrk="0" hangingPunct="1">
              <a:lnSpc>
                <a:spcPct val="100000"/>
              </a:lnSpc>
              <a:buClr>
                <a:srgbClr val="000000"/>
              </a:buClr>
              <a:buSzTx/>
              <a:tabLst/>
              <a:defRPr/>
            </a:pPr>
            <a:r>
              <a:rPr kumimoji="0" lang="en-US" sz="1800" b="0" i="0" u="none" strike="noStrike" kern="1200" cap="none" spc="-1" normalizeH="0" baseline="0" noProof="0" dirty="0">
                <a:ln>
                  <a:noFill/>
                </a:ln>
                <a:solidFill>
                  <a:srgbClr val="262626"/>
                </a:solidFill>
                <a:effectLst/>
                <a:uLnTx/>
                <a:uFillTx/>
                <a:latin typeface="Calibri"/>
                <a:ea typeface="DejaVu Sans"/>
              </a:rPr>
              <a:t>4) Make a </a:t>
            </a:r>
            <a:r>
              <a:rPr kumimoji="0" lang="en-US" sz="1800" b="1" i="0" u="none" strike="noStrike" kern="1200" cap="none" spc="-1" normalizeH="0" baseline="0" noProof="0" dirty="0">
                <a:ln>
                  <a:noFill/>
                </a:ln>
                <a:solidFill>
                  <a:srgbClr val="262626"/>
                </a:solidFill>
                <a:effectLst/>
                <a:uLnTx/>
                <a:uFillTx/>
                <a:latin typeface="Calibri"/>
                <a:ea typeface="DejaVu Sans"/>
              </a:rPr>
              <a:t>scatter plot </a:t>
            </a:r>
            <a:r>
              <a:rPr kumimoji="0" lang="en-US" sz="1800" b="0" i="0" u="none" strike="noStrike" kern="1200" cap="none" spc="-1" normalizeH="0" baseline="0" noProof="0" dirty="0">
                <a:ln>
                  <a:noFill/>
                </a:ln>
                <a:solidFill>
                  <a:srgbClr val="262626"/>
                </a:solidFill>
                <a:effectLst/>
                <a:uLnTx/>
                <a:uFillTx/>
                <a:latin typeface="Calibri"/>
                <a:ea typeface="DejaVu Sans"/>
              </a:rPr>
              <a:t>of respiratory rate against mouse weights using the function plot().</a:t>
            </a:r>
          </a:p>
          <a:p>
            <a:pPr marL="5760" marR="0" lvl="0" algn="l" defTabSz="914400" rtl="0" eaLnBrk="1" fontAlgn="auto" latinLnBrk="0" hangingPunct="1">
              <a:lnSpc>
                <a:spcPct val="100000"/>
              </a:lnSpc>
              <a:buClr>
                <a:srgbClr val="000000"/>
              </a:buClr>
              <a:buSzTx/>
              <a:tabLst/>
              <a:defRPr/>
            </a:pPr>
            <a:r>
              <a:rPr lang="en-US" spc="-1" dirty="0">
                <a:solidFill>
                  <a:srgbClr val="262626"/>
                </a:solidFill>
                <a:latin typeface="Calibri"/>
                <a:ea typeface="DejaVu Sans"/>
              </a:rPr>
              <a:t>Function arguments:</a:t>
            </a:r>
            <a:endParaRPr kumimoji="0" lang="en-US" sz="1800" b="0" i="0" u="none" strike="noStrike" kern="1200" cap="none" spc="-1" normalizeH="0" baseline="0" noProof="0" dirty="0">
              <a:ln>
                <a:noFill/>
              </a:ln>
              <a:solidFill>
                <a:srgbClr val="262626"/>
              </a:solidFill>
              <a:effectLst/>
              <a:uLnTx/>
              <a:uFillTx/>
              <a:latin typeface="Calibri"/>
              <a:ea typeface="DejaVu Sans"/>
            </a:endParaRPr>
          </a:p>
          <a:p>
            <a:pPr marL="5760" marR="0" lvl="0" algn="l" defTabSz="914400" rtl="0" eaLnBrk="1" fontAlgn="auto" latinLnBrk="0" hangingPunct="1">
              <a:lnSpc>
                <a:spcPct val="100000"/>
              </a:lnSpc>
              <a:buClr>
                <a:srgbClr val="000000"/>
              </a:buClr>
              <a:buSzTx/>
              <a:tabLst/>
              <a:defRPr/>
            </a:pPr>
            <a:r>
              <a:rPr kumimoji="0" lang="en-US" sz="1800" b="0" i="0" u="none" strike="noStrike" kern="1200" cap="none" spc="-1" normalizeH="0" baseline="0" noProof="0" dirty="0">
                <a:ln>
                  <a:noFill/>
                </a:ln>
                <a:solidFill>
                  <a:srgbClr val="262626"/>
                </a:solidFill>
                <a:effectLst/>
                <a:uLnTx/>
                <a:uFillTx/>
                <a:latin typeface="Calibri"/>
                <a:ea typeface="DejaVu Sans"/>
              </a:rPr>
              <a:t>	- use solid circles as plotting symbol</a:t>
            </a:r>
          </a:p>
          <a:p>
            <a:pPr marL="5760">
              <a:buClr>
                <a:srgbClr val="000000"/>
              </a:buClr>
            </a:pPr>
            <a:r>
              <a:rPr kumimoji="0" lang="en-US" sz="1800" b="0" i="0" u="none" strike="noStrike" kern="1200" cap="none" spc="-1" normalizeH="0" baseline="0" noProof="0" dirty="0">
                <a:ln>
                  <a:noFill/>
                </a:ln>
                <a:solidFill>
                  <a:srgbClr val="262626"/>
                </a:solidFill>
                <a:effectLst/>
                <a:uLnTx/>
                <a:uFillTx/>
                <a:latin typeface="Calibri"/>
                <a:ea typeface="DejaVu Sans"/>
              </a:rPr>
              <a:t>	- add a title</a:t>
            </a:r>
            <a:endParaRPr lang="en-US" spc="-1" dirty="0">
              <a:solidFill>
                <a:srgbClr val="262626"/>
              </a:solidFill>
              <a:latin typeface="Calibri"/>
              <a:ea typeface="DejaVu Sans"/>
            </a:endParaRPr>
          </a:p>
          <a:p>
            <a:pPr marL="5760" marR="0" lvl="0" algn="l" defTabSz="914400" rtl="0" eaLnBrk="1" fontAlgn="auto" latinLnBrk="0" hangingPunct="1">
              <a:lnSpc>
                <a:spcPct val="100000"/>
              </a:lnSpc>
              <a:buClr>
                <a:srgbClr val="000000"/>
              </a:buClr>
              <a:buSzTx/>
              <a:tabLst/>
              <a:defRPr/>
            </a:pPr>
            <a:r>
              <a:rPr kumimoji="0" lang="en-US" sz="1800" b="0" i="0" u="none" strike="noStrike" kern="1200" cap="none" spc="-1" normalizeH="0" baseline="0" noProof="0" dirty="0">
                <a:ln>
                  <a:noFill/>
                </a:ln>
                <a:solidFill>
                  <a:srgbClr val="262626"/>
                </a:solidFill>
                <a:effectLst/>
                <a:uLnTx/>
                <a:uFillTx/>
                <a:latin typeface="Calibri"/>
                <a:ea typeface="DejaVu Sans"/>
              </a:rPr>
              <a:t>	 - customize the axis labels  (“Weight [g]”, “Respiratory Rate [bpm]”)</a:t>
            </a:r>
          </a:p>
          <a:p>
            <a:pPr marL="5760" marR="0" lvl="0" algn="l" defTabSz="914400" rtl="0" eaLnBrk="1" fontAlgn="auto" latinLnBrk="0" hangingPunct="1">
              <a:lnSpc>
                <a:spcPct val="100000"/>
              </a:lnSpc>
              <a:buClr>
                <a:srgbClr val="000000"/>
              </a:buClr>
              <a:buSzTx/>
              <a:tabLst/>
              <a:defRPr/>
            </a:pPr>
            <a:r>
              <a:rPr kumimoji="0" lang="en-US" sz="1800" b="0" i="0" u="none" strike="noStrike" kern="1200" cap="none" spc="-1" normalizeH="0" baseline="0" noProof="0" dirty="0">
                <a:ln>
                  <a:noFill/>
                </a:ln>
                <a:solidFill>
                  <a:srgbClr val="262626"/>
                </a:solidFill>
                <a:effectLst/>
                <a:uLnTx/>
                <a:uFillTx/>
                <a:latin typeface="Calibri"/>
                <a:ea typeface="DejaVu Sans"/>
              </a:rPr>
              <a:t>	 - color the points </a:t>
            </a:r>
            <a:r>
              <a:rPr kumimoji="0" lang="en-US" sz="1800" b="1" i="0" u="none" strike="noStrike" kern="1200" cap="none" spc="-1" normalizeH="0" baseline="0" noProof="0" dirty="0">
                <a:ln>
                  <a:noFill/>
                </a:ln>
                <a:solidFill>
                  <a:srgbClr val="262626"/>
                </a:solidFill>
                <a:effectLst/>
                <a:uLnTx/>
                <a:uFillTx/>
                <a:latin typeface="Calibri"/>
                <a:ea typeface="DejaVu Sans"/>
              </a:rPr>
              <a:t>by genotype. </a:t>
            </a:r>
            <a:endParaRPr kumimoji="0" lang="en-US" sz="1800" b="0" i="0" u="none" strike="noStrike" kern="1200" cap="none" spc="-1" normalizeH="0" baseline="0" noProof="0" dirty="0">
              <a:ln>
                <a:noFill/>
              </a:ln>
              <a:solidFill>
                <a:srgbClr val="262626"/>
              </a:solidFill>
              <a:effectLst/>
              <a:uLnTx/>
              <a:uFillTx/>
              <a:latin typeface="Calibri"/>
              <a:ea typeface="DejaVu Sans"/>
            </a:endParaRPr>
          </a:p>
          <a:p>
            <a:pPr marL="5760" marR="0" lvl="0" algn="l" defTabSz="914400" rtl="0" eaLnBrk="1" fontAlgn="auto" latinLnBrk="0" hangingPunct="1">
              <a:lnSpc>
                <a:spcPct val="100000"/>
              </a:lnSpc>
              <a:spcBef>
                <a:spcPts val="723"/>
              </a:spcBef>
              <a:spcAft>
                <a:spcPts val="283"/>
              </a:spcAft>
              <a:buClr>
                <a:srgbClr val="000000"/>
              </a:buClr>
              <a:buSzTx/>
              <a:tabLst/>
              <a:defRPr/>
            </a:pPr>
            <a:r>
              <a:rPr kumimoji="0" lang="en-US" sz="1800" b="0" i="0" u="none" strike="noStrike" kern="1200" cap="none" spc="-1" normalizeH="0" baseline="0" noProof="0" dirty="0">
                <a:ln>
                  <a:noFill/>
                </a:ln>
                <a:solidFill>
                  <a:srgbClr val="262626"/>
                </a:solidFill>
                <a:effectLst/>
                <a:uLnTx/>
                <a:uFillTx/>
                <a:latin typeface="Calibri"/>
                <a:ea typeface="DejaVu Sans"/>
              </a:rPr>
              <a:t>Add a </a:t>
            </a:r>
            <a:r>
              <a:rPr kumimoji="0" lang="en-US" sz="1800" b="1" i="0" u="none" strike="noStrike" kern="1200" cap="none" spc="-1" normalizeH="0" baseline="0" noProof="0" dirty="0">
                <a:ln>
                  <a:noFill/>
                </a:ln>
                <a:solidFill>
                  <a:srgbClr val="262626"/>
                </a:solidFill>
                <a:effectLst/>
                <a:uLnTx/>
                <a:uFillTx/>
                <a:latin typeface="Calibri"/>
                <a:ea typeface="DejaVu Sans"/>
              </a:rPr>
              <a:t>legend</a:t>
            </a:r>
            <a:r>
              <a:rPr kumimoji="0" lang="en-US" sz="1800" b="0" i="0" u="none" strike="noStrike" kern="1200" cap="none" spc="-1" normalizeH="0" baseline="0" noProof="0" dirty="0">
                <a:ln>
                  <a:noFill/>
                </a:ln>
                <a:solidFill>
                  <a:srgbClr val="262626"/>
                </a:solidFill>
                <a:effectLst/>
                <a:uLnTx/>
                <a:uFillTx/>
                <a:latin typeface="Calibri"/>
                <a:ea typeface="DejaVu Sans"/>
              </a:rPr>
              <a:t> for the genotype. </a:t>
            </a:r>
            <a:r>
              <a:rPr lang="en-US" spc="-1" dirty="0">
                <a:solidFill>
                  <a:srgbClr val="262626"/>
                </a:solidFill>
                <a:latin typeface="Calibri"/>
              </a:rPr>
              <a:t>Fit a </a:t>
            </a:r>
            <a:r>
              <a:rPr lang="en-US" b="1" spc="-1" dirty="0">
                <a:solidFill>
                  <a:srgbClr val="262626"/>
                </a:solidFill>
                <a:latin typeface="Calibri"/>
              </a:rPr>
              <a:t>trend line </a:t>
            </a:r>
            <a:r>
              <a:rPr lang="en-US" spc="-1" dirty="0">
                <a:solidFill>
                  <a:srgbClr val="262626"/>
                </a:solidFill>
                <a:latin typeface="Calibri"/>
              </a:rPr>
              <a:t>using the function </a:t>
            </a:r>
            <a:r>
              <a:rPr lang="en-US" spc="-1" dirty="0" err="1">
                <a:solidFill>
                  <a:srgbClr val="262626"/>
                </a:solidFill>
                <a:latin typeface="Calibri"/>
              </a:rPr>
              <a:t>abline</a:t>
            </a:r>
            <a:r>
              <a:rPr lang="en-US" spc="-1" dirty="0">
                <a:solidFill>
                  <a:srgbClr val="262626"/>
                </a:solidFill>
                <a:latin typeface="Calibri"/>
              </a:rPr>
              <a:t>().</a:t>
            </a:r>
          </a:p>
          <a:p>
            <a:pPr marL="5760">
              <a:spcBef>
                <a:spcPts val="723"/>
              </a:spcBef>
              <a:spcAft>
                <a:spcPts val="283"/>
              </a:spcAft>
              <a:buClr>
                <a:srgbClr val="000000"/>
              </a:buClr>
            </a:pPr>
            <a:r>
              <a:rPr lang="en-US" sz="1800" b="0" strike="noStrike" spc="-1" dirty="0">
                <a:solidFill>
                  <a:srgbClr val="262626"/>
                </a:solidFill>
                <a:latin typeface="Calibri"/>
                <a:ea typeface="DejaVu Sans"/>
              </a:rPr>
              <a:t>5) Make </a:t>
            </a:r>
            <a:r>
              <a:rPr lang="en-US" sz="1800" b="1" strike="noStrike" spc="-1" dirty="0">
                <a:solidFill>
                  <a:srgbClr val="262626"/>
                </a:solidFill>
                <a:latin typeface="Calibri"/>
                <a:ea typeface="DejaVu Sans"/>
              </a:rPr>
              <a:t>boxplots</a:t>
            </a:r>
            <a:r>
              <a:rPr lang="en-US" sz="1800" b="0" strike="noStrike" spc="-1" dirty="0">
                <a:solidFill>
                  <a:srgbClr val="262626"/>
                </a:solidFill>
                <a:latin typeface="Calibri"/>
                <a:ea typeface="DejaVu Sans"/>
              </a:rPr>
              <a:t> of weights from WT and KO mice. Customize with title, labels, colors.</a:t>
            </a:r>
          </a:p>
          <a:p>
            <a:pPr marL="5760" marR="0" lvl="0" algn="l" defTabSz="914400" rtl="0" eaLnBrk="1" fontAlgn="auto" latinLnBrk="0" hangingPunct="1">
              <a:lnSpc>
                <a:spcPct val="100000"/>
              </a:lnSpc>
              <a:spcBef>
                <a:spcPts val="723"/>
              </a:spcBef>
              <a:spcAft>
                <a:spcPts val="283"/>
              </a:spcAft>
              <a:buClr>
                <a:srgbClr val="000000"/>
              </a:buClr>
              <a:buSzTx/>
              <a:tabLst/>
              <a:defRPr/>
            </a:pPr>
            <a:r>
              <a:rPr lang="en-US" spc="-1" dirty="0">
                <a:solidFill>
                  <a:srgbClr val="262626"/>
                </a:solidFill>
                <a:latin typeface="Calibri"/>
              </a:rPr>
              <a:t>6) + 7) </a:t>
            </a:r>
            <a:r>
              <a:rPr lang="en-US" i="1" spc="-1" dirty="0">
                <a:solidFill>
                  <a:srgbClr val="262626"/>
                </a:solidFill>
                <a:latin typeface="Calibri"/>
              </a:rPr>
              <a:t>Optional: </a:t>
            </a:r>
            <a:r>
              <a:rPr lang="en-US" spc="-1" dirty="0">
                <a:solidFill>
                  <a:srgbClr val="262626"/>
                </a:solidFill>
                <a:latin typeface="Calibri"/>
              </a:rPr>
              <a:t>Repeat 4 and 5 with diet instead of genotype.</a:t>
            </a:r>
          </a:p>
        </p:txBody>
      </p:sp>
      <p:sp>
        <p:nvSpPr>
          <p:cNvPr id="122" name="CustomShape 2"/>
          <p:cNvSpPr/>
          <p:nvPr/>
        </p:nvSpPr>
        <p:spPr>
          <a:xfrm>
            <a:off x="258480" y="111600"/>
            <a:ext cx="7937280" cy="614880"/>
          </a:xfrm>
          <a:prstGeom prst="rect">
            <a:avLst/>
          </a:prstGeom>
          <a:noFill/>
          <a:ln>
            <a:noFill/>
          </a:ln>
        </p:spPr>
        <p:style>
          <a:lnRef idx="0">
            <a:scrgbClr r="0" g="0" b="0"/>
          </a:lnRef>
          <a:fillRef idx="0">
            <a:scrgbClr r="0" g="0" b="0"/>
          </a:fillRef>
          <a:effectRef idx="0">
            <a:scrgbClr r="0" g="0" b="0"/>
          </a:effectRef>
          <a:fontRef idx="minor"/>
        </p:style>
        <p:txBody>
          <a:bodyPr lIns="144000" tIns="0" rIns="0" bIns="0" anchor="b"/>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4000" b="0" i="0" u="none" strike="noStrike" kern="1200" cap="none" spc="-1" normalizeH="0" baseline="0" noProof="0">
                <a:ln>
                  <a:noFill/>
                </a:ln>
                <a:solidFill>
                  <a:srgbClr val="4F81BD"/>
                </a:solidFill>
                <a:effectLst/>
                <a:uLnTx/>
                <a:uFillTx/>
                <a:latin typeface="Calibri"/>
                <a:ea typeface="DejaVu Sans"/>
              </a:rPr>
              <a:t>Let’s practice - 7</a:t>
            </a:r>
            <a:endParaRPr kumimoji="0" lang="en-US" sz="4000" b="0" i="0" u="none" strike="noStrike" kern="1200" cap="none" spc="-1" normalizeH="0" baseline="0" noProof="0">
              <a:ln>
                <a:noFill/>
              </a:ln>
              <a:solidFill>
                <a:prstClr val="black"/>
              </a:solidFill>
              <a:effectLst/>
              <a:uLnTx/>
              <a:uFillTx/>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359863" y="1192348"/>
            <a:ext cx="8491995" cy="5381568"/>
          </a:xfrm>
        </p:spPr>
        <p:txBody>
          <a:bodyPr anchor="ctr"/>
          <a:lstStyle/>
          <a:p>
            <a:r>
              <a:rPr lang="en-US" sz="2400" dirty="0"/>
              <a:t>The function </a:t>
            </a:r>
            <a:r>
              <a:rPr lang="en-US" sz="2400" b="1" dirty="0">
                <a:solidFill>
                  <a:srgbClr val="4F81BD"/>
                </a:solidFill>
              </a:rPr>
              <a:t>par() </a:t>
            </a:r>
            <a:r>
              <a:rPr lang="en-US" sz="2400" dirty="0">
                <a:solidFill>
                  <a:schemeClr val="tx1"/>
                </a:solidFill>
              </a:rPr>
              <a:t>allows to </a:t>
            </a:r>
            <a:r>
              <a:rPr lang="en-US" sz="2400" dirty="0">
                <a:solidFill>
                  <a:schemeClr val="accent1"/>
                </a:solidFill>
              </a:rPr>
              <a:t>change the default values of many plotting parameters</a:t>
            </a:r>
            <a:r>
              <a:rPr lang="en-US" sz="2400" dirty="0">
                <a:solidFill>
                  <a:schemeClr val="tx1"/>
                </a:solidFill>
              </a:rPr>
              <a:t>.</a:t>
            </a:r>
            <a:r>
              <a:rPr lang="en-US" sz="2400" dirty="0"/>
              <a:t> All future calls to graphics functions will be affected. </a:t>
            </a:r>
          </a:p>
          <a:p>
            <a:pPr marL="0" indent="0">
              <a:buNone/>
            </a:pPr>
            <a:endParaRPr lang="en-US" sz="2400" dirty="0"/>
          </a:p>
          <a:p>
            <a:r>
              <a:rPr lang="en-US" sz="2400" dirty="0"/>
              <a:t>Example 1: set plotting colors and symbols</a:t>
            </a:r>
          </a:p>
          <a:p>
            <a:pPr marL="0" indent="0">
              <a:buNone/>
            </a:pPr>
            <a:r>
              <a:rPr lang="en-US" sz="1800" dirty="0">
                <a:solidFill>
                  <a:srgbClr val="4F81BD"/>
                </a:solidFill>
                <a:latin typeface="Lucida Console" panose="020B0609040504020204" pitchFamily="49" charset="0"/>
                <a:cs typeface="Courier"/>
              </a:rPr>
              <a:t>&gt;par(col="red", </a:t>
            </a:r>
            <a:r>
              <a:rPr lang="en-US" sz="1800" dirty="0" err="1">
                <a:solidFill>
                  <a:srgbClr val="4F81BD"/>
                </a:solidFill>
                <a:latin typeface="Lucida Console" panose="020B0609040504020204" pitchFamily="49" charset="0"/>
                <a:cs typeface="Courier"/>
              </a:rPr>
              <a:t>pch</a:t>
            </a:r>
            <a:r>
              <a:rPr lang="en-US" sz="1800" dirty="0">
                <a:solidFill>
                  <a:srgbClr val="4F81BD"/>
                </a:solidFill>
                <a:latin typeface="Lucida Console" panose="020B0609040504020204" pitchFamily="49" charset="0"/>
                <a:cs typeface="Courier"/>
              </a:rPr>
              <a:t>=15) </a:t>
            </a:r>
          </a:p>
          <a:p>
            <a:pPr marL="0" indent="0">
              <a:buNone/>
            </a:pPr>
            <a:endParaRPr lang="en-US" sz="1800" dirty="0">
              <a:solidFill>
                <a:srgbClr val="4F81BD"/>
              </a:solidFill>
              <a:latin typeface="Lucida Console" panose="020B0609040504020204" pitchFamily="49" charset="0"/>
              <a:cs typeface="Courier"/>
            </a:endParaRPr>
          </a:p>
          <a:p>
            <a:r>
              <a:rPr lang="en-US" sz="2400" dirty="0"/>
              <a:t>Example 2: </a:t>
            </a:r>
            <a:r>
              <a:rPr lang="en-US" sz="2400" dirty="0">
                <a:solidFill>
                  <a:schemeClr val="tx1"/>
                </a:solidFill>
              </a:rPr>
              <a:t>set margin widths for subsequent plots</a:t>
            </a:r>
            <a:endParaRPr lang="en-US" sz="2400" b="1" dirty="0">
              <a:solidFill>
                <a:srgbClr val="4E81BD"/>
              </a:solidFill>
            </a:endParaRPr>
          </a:p>
          <a:p>
            <a:pPr lvl="1"/>
            <a:r>
              <a:rPr lang="en-US" sz="2000" b="1" dirty="0"/>
              <a:t>mar </a:t>
            </a:r>
            <a:r>
              <a:rPr lang="en-US" sz="2000" dirty="0"/>
              <a:t>sets plot margins in number of lines</a:t>
            </a:r>
          </a:p>
          <a:p>
            <a:pPr lvl="1"/>
            <a:r>
              <a:rPr lang="en-US" sz="2000" b="1" dirty="0" err="1"/>
              <a:t>mai</a:t>
            </a:r>
            <a:r>
              <a:rPr lang="en-US" sz="2000" dirty="0"/>
              <a:t> sets plot margins in inches</a:t>
            </a:r>
          </a:p>
          <a:p>
            <a:pPr lvl="1"/>
            <a:r>
              <a:rPr lang="fr-CH" sz="2000" dirty="0">
                <a:solidFill>
                  <a:schemeClr val="tx1"/>
                </a:solidFill>
              </a:rPr>
              <a:t>use </a:t>
            </a:r>
            <a:r>
              <a:rPr lang="fr-CH" sz="2000" dirty="0" err="1">
                <a:solidFill>
                  <a:schemeClr val="tx1"/>
                </a:solidFill>
              </a:rPr>
              <a:t>vectors</a:t>
            </a:r>
            <a:r>
              <a:rPr lang="fr-CH" sz="2000" dirty="0">
                <a:solidFill>
                  <a:schemeClr val="tx1"/>
                </a:solidFill>
              </a:rPr>
              <a:t> of 4 values (c(0,1,1,2)) for the </a:t>
            </a:r>
            <a:r>
              <a:rPr lang="fr-CH" sz="2000" dirty="0" err="1">
                <a:solidFill>
                  <a:schemeClr val="tx1"/>
                </a:solidFill>
              </a:rPr>
              <a:t>bottom</a:t>
            </a:r>
            <a:r>
              <a:rPr lang="fr-CH" sz="2000" dirty="0">
                <a:solidFill>
                  <a:schemeClr val="tx1"/>
                </a:solidFill>
              </a:rPr>
              <a:t>, </a:t>
            </a:r>
            <a:r>
              <a:rPr lang="fr-CH" sz="2000" dirty="0" err="1">
                <a:solidFill>
                  <a:schemeClr val="tx1"/>
                </a:solidFill>
              </a:rPr>
              <a:t>left</a:t>
            </a:r>
            <a:r>
              <a:rPr lang="fr-CH" sz="2000" dirty="0">
                <a:solidFill>
                  <a:schemeClr val="tx1"/>
                </a:solidFill>
              </a:rPr>
              <a:t>, top, and right </a:t>
            </a:r>
            <a:r>
              <a:rPr lang="fr-CH" sz="2000" dirty="0" err="1">
                <a:solidFill>
                  <a:schemeClr val="tx1"/>
                </a:solidFill>
              </a:rPr>
              <a:t>margins</a:t>
            </a:r>
            <a:endParaRPr lang="en-US" sz="2000" dirty="0"/>
          </a:p>
          <a:p>
            <a:pPr lvl="1"/>
            <a:endParaRPr lang="en-US" sz="2000" dirty="0"/>
          </a:p>
          <a:p>
            <a:pPr marL="0" lvl="1" indent="0">
              <a:spcBef>
                <a:spcPts val="0"/>
              </a:spcBef>
              <a:buNone/>
            </a:pPr>
            <a:r>
              <a:rPr lang="en-US" sz="1800" dirty="0">
                <a:solidFill>
                  <a:srgbClr val="4F81BD"/>
                </a:solidFill>
                <a:latin typeface="Lucida Console" panose="020B0609040504020204" pitchFamily="49" charset="0"/>
                <a:cs typeface="Courier"/>
              </a:rPr>
              <a:t>&gt;par(mar=c(5.1,4.1,4.1,2.1))     </a:t>
            </a:r>
            <a:r>
              <a:rPr lang="en-US" sz="1800" dirty="0">
                <a:solidFill>
                  <a:schemeClr val="accent3">
                    <a:lumMod val="50000"/>
                  </a:schemeClr>
                </a:solidFill>
                <a:latin typeface="Lucida Console" panose="020B0609040504020204" pitchFamily="49" charset="0"/>
                <a:cs typeface="Courier"/>
              </a:rPr>
              <a:t>#set margins in lines</a:t>
            </a:r>
          </a:p>
          <a:p>
            <a:pPr marL="0" lvl="1" indent="0">
              <a:spcBef>
                <a:spcPts val="0"/>
              </a:spcBef>
              <a:buNone/>
            </a:pPr>
            <a:r>
              <a:rPr lang="en-US" sz="1800" dirty="0">
                <a:solidFill>
                  <a:srgbClr val="4F81BD"/>
                </a:solidFill>
                <a:latin typeface="Lucida Console" panose="020B0609040504020204" pitchFamily="49" charset="0"/>
                <a:cs typeface="Courier"/>
              </a:rPr>
              <a:t>&gt;par(</a:t>
            </a:r>
            <a:r>
              <a:rPr lang="en-US" sz="1800" dirty="0" err="1">
                <a:solidFill>
                  <a:srgbClr val="4F81BD"/>
                </a:solidFill>
                <a:latin typeface="Lucida Console" panose="020B0609040504020204" pitchFamily="49" charset="0"/>
                <a:cs typeface="Courier"/>
              </a:rPr>
              <a:t>mai</a:t>
            </a:r>
            <a:r>
              <a:rPr lang="en-US" sz="1800" dirty="0">
                <a:solidFill>
                  <a:srgbClr val="4F81BD"/>
                </a:solidFill>
                <a:latin typeface="Lucida Console" panose="020B0609040504020204" pitchFamily="49" charset="0"/>
                <a:cs typeface="Courier"/>
              </a:rPr>
              <a:t>=c(1.02,0.82,0.82,0.42)) </a:t>
            </a:r>
            <a:r>
              <a:rPr lang="en-US" sz="1800" dirty="0">
                <a:solidFill>
                  <a:schemeClr val="accent3">
                    <a:lumMod val="50000"/>
                  </a:schemeClr>
                </a:solidFill>
                <a:latin typeface="Lucida Console" panose="020B0609040504020204" pitchFamily="49" charset="0"/>
                <a:cs typeface="Courier"/>
              </a:rPr>
              <a:t>#set margins in inches</a:t>
            </a:r>
          </a:p>
          <a:p>
            <a:pPr marL="0" lvl="1" indent="0">
              <a:spcBef>
                <a:spcPts val="0"/>
              </a:spcBef>
              <a:buNone/>
            </a:pPr>
            <a:endParaRPr lang="en-US" sz="1800" dirty="0">
              <a:solidFill>
                <a:schemeClr val="accent3">
                  <a:lumMod val="50000"/>
                </a:schemeClr>
              </a:solidFill>
              <a:latin typeface="Lucida Console" panose="020B0609040504020204" pitchFamily="49" charset="0"/>
              <a:cs typeface="Courier"/>
            </a:endParaRPr>
          </a:p>
        </p:txBody>
      </p:sp>
      <p:sp>
        <p:nvSpPr>
          <p:cNvPr id="3" name="Titre 2"/>
          <p:cNvSpPr>
            <a:spLocks noGrp="1"/>
          </p:cNvSpPr>
          <p:nvPr>
            <p:ph type="ctrTitle"/>
          </p:nvPr>
        </p:nvSpPr>
        <p:spPr>
          <a:xfrm>
            <a:off x="258500" y="558686"/>
            <a:ext cx="7858805" cy="387798"/>
          </a:xfrm>
        </p:spPr>
        <p:txBody>
          <a:bodyPr/>
          <a:lstStyle/>
          <a:p>
            <a:r>
              <a:rPr lang="en-US" sz="2800"/>
              <a:t>Permanent Graphic Changes (</a:t>
            </a:r>
            <a:r>
              <a:rPr lang="en-US" sz="2800" dirty="0"/>
              <a:t>I)</a:t>
            </a:r>
          </a:p>
        </p:txBody>
      </p:sp>
    </p:spTree>
    <p:extLst>
      <p:ext uri="{BB962C8B-B14F-4D97-AF65-F5344CB8AC3E}">
        <p14:creationId xmlns:p14="http://schemas.microsoft.com/office/powerpoint/2010/main" val="1459567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dirty="0"/>
          </a:p>
        </p:txBody>
      </p:sp>
      <p:sp>
        <p:nvSpPr>
          <p:cNvPr id="3" name="Espace réservé du contenu 1"/>
          <p:cNvSpPr txBox="1">
            <a:spLocks/>
          </p:cNvSpPr>
          <p:nvPr/>
        </p:nvSpPr>
        <p:spPr>
          <a:xfrm>
            <a:off x="393505" y="1010137"/>
            <a:ext cx="4339362" cy="5499789"/>
          </a:xfrm>
          <a:prstGeom prst="rect">
            <a:avLst/>
          </a:prstGeom>
        </p:spPr>
        <p:txBody>
          <a:bodyPr anchor="ct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endParaRPr lang="en-US" sz="1800" dirty="0">
              <a:solidFill>
                <a:srgbClr val="4F81BD"/>
              </a:solidFill>
              <a:latin typeface="Lucida Console" panose="020B0609040504020204" pitchFamily="49" charset="0"/>
              <a:ea typeface="Courier" charset="0"/>
              <a:cs typeface="Courier" charset="0"/>
            </a:endParaRPr>
          </a:p>
        </p:txBody>
      </p:sp>
      <p:sp>
        <p:nvSpPr>
          <p:cNvPr id="4" name="Espace réservé du contenu 1"/>
          <p:cNvSpPr txBox="1">
            <a:spLocks/>
          </p:cNvSpPr>
          <p:nvPr/>
        </p:nvSpPr>
        <p:spPr>
          <a:xfrm>
            <a:off x="4423640" y="1162536"/>
            <a:ext cx="4339362" cy="5499789"/>
          </a:xfrm>
          <a:prstGeom prst="rect">
            <a:avLst/>
          </a:prstGeom>
        </p:spPr>
        <p:txBody>
          <a:bodyPr anchor="ct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endParaRPr lang="en-US" sz="1800" dirty="0">
              <a:solidFill>
                <a:srgbClr val="4F81BD"/>
              </a:solidFill>
              <a:latin typeface="Lucida Console" panose="020B0609040504020204" pitchFamily="49" charset="0"/>
              <a:ea typeface="Courier" charset="0"/>
              <a:cs typeface="Courier" charset="0"/>
            </a:endParaRPr>
          </a:p>
        </p:txBody>
      </p:sp>
      <p:sp>
        <p:nvSpPr>
          <p:cNvPr id="5" name="Espace réservé du contenu 1"/>
          <p:cNvSpPr txBox="1">
            <a:spLocks/>
          </p:cNvSpPr>
          <p:nvPr/>
        </p:nvSpPr>
        <p:spPr>
          <a:xfrm>
            <a:off x="258501" y="1139738"/>
            <a:ext cx="4474366" cy="1484930"/>
          </a:xfrm>
          <a:prstGeom prst="rect">
            <a:avLst/>
          </a:prstGeom>
        </p:spPr>
        <p:txBody>
          <a:bodyPr anchor="ct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2000">
                <a:latin typeface="+mj-lt"/>
                <a:ea typeface="Courier" charset="0"/>
                <a:cs typeface="Courier" charset="0"/>
              </a:rPr>
              <a:t>Normal Margins (bottom, left, top right</a:t>
            </a:r>
            <a:r>
              <a:rPr lang="en-US" sz="2000" dirty="0">
                <a:latin typeface="+mj-lt"/>
                <a:ea typeface="Courier" charset="0"/>
                <a:cs typeface="Courier" charset="0"/>
              </a:rPr>
              <a:t>):</a:t>
            </a:r>
          </a:p>
          <a:p>
            <a:pPr marL="0" indent="0">
              <a:buNone/>
            </a:pPr>
            <a:r>
              <a:rPr lang="en-US" sz="1800" dirty="0">
                <a:solidFill>
                  <a:srgbClr val="4F81BD"/>
                </a:solidFill>
                <a:latin typeface="Lucida Console" panose="020B0609040504020204" pitchFamily="49" charset="0"/>
                <a:cs typeface="Courier"/>
              </a:rPr>
              <a:t>&gt;</a:t>
            </a:r>
            <a:r>
              <a:rPr lang="en-US" sz="1800">
                <a:solidFill>
                  <a:srgbClr val="4F81BD"/>
                </a:solidFill>
                <a:latin typeface="Lucida Console" panose="020B0609040504020204" pitchFamily="49" charset="0"/>
                <a:cs typeface="Courier"/>
              </a:rPr>
              <a:t>par(mar=c(5.1,4.1,4.1,2.1)) &gt;</a:t>
            </a:r>
            <a:r>
              <a:rPr lang="en-US" sz="1800" dirty="0">
                <a:solidFill>
                  <a:srgbClr val="4F81BD"/>
                </a:solidFill>
                <a:latin typeface="Lucida Console" panose="020B0609040504020204" pitchFamily="49" charset="0"/>
                <a:ea typeface="Courier" charset="0"/>
                <a:cs typeface="Courier" charset="0"/>
              </a:rPr>
              <a:t>plot(1:10)</a:t>
            </a:r>
          </a:p>
        </p:txBody>
      </p:sp>
      <p:sp>
        <p:nvSpPr>
          <p:cNvPr id="6" name="Espace réservé du contenu 1"/>
          <p:cNvSpPr txBox="1">
            <a:spLocks/>
          </p:cNvSpPr>
          <p:nvPr/>
        </p:nvSpPr>
        <p:spPr>
          <a:xfrm>
            <a:off x="545905" y="1162537"/>
            <a:ext cx="4339362" cy="5499789"/>
          </a:xfrm>
          <a:prstGeom prst="rect">
            <a:avLst/>
          </a:prstGeom>
        </p:spPr>
        <p:txBody>
          <a:bodyPr anchor="ct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endParaRPr lang="en-US" sz="1800" dirty="0">
              <a:solidFill>
                <a:srgbClr val="4F81BD"/>
              </a:solidFill>
              <a:latin typeface="Lucida Console" panose="020B0609040504020204" pitchFamily="49" charset="0"/>
              <a:ea typeface="Courier" charset="0"/>
              <a:cs typeface="Courier" charset="0"/>
            </a:endParaRPr>
          </a:p>
        </p:txBody>
      </p:sp>
      <p:sp>
        <p:nvSpPr>
          <p:cNvPr id="7" name="Espace réservé du contenu 1"/>
          <p:cNvSpPr txBox="1">
            <a:spLocks/>
          </p:cNvSpPr>
          <p:nvPr/>
        </p:nvSpPr>
        <p:spPr>
          <a:xfrm>
            <a:off x="4732867" y="1231571"/>
            <a:ext cx="4317539" cy="1301264"/>
          </a:xfrm>
          <a:prstGeom prst="rect">
            <a:avLst/>
          </a:prstGeom>
        </p:spPr>
        <p:txBody>
          <a:bodyPr anchor="ct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a:latin typeface="+mj-lt"/>
                <a:ea typeface="Courier" charset="0"/>
                <a:cs typeface="Courier" charset="0"/>
              </a:rPr>
              <a:t>Wide Margins (</a:t>
            </a:r>
            <a:r>
              <a:rPr lang="en-US" sz="2000" err="1">
                <a:latin typeface="+mj-lt"/>
                <a:ea typeface="Courier" charset="0"/>
                <a:cs typeface="Courier" charset="0"/>
              </a:rPr>
              <a:t>bottom</a:t>
            </a:r>
            <a:r>
              <a:rPr lang="en-US" sz="2000">
                <a:latin typeface="+mj-lt"/>
                <a:ea typeface="Courier" charset="0"/>
                <a:cs typeface="Courier" charset="0"/>
              </a:rPr>
              <a:t>, left, top, right</a:t>
            </a:r>
            <a:r>
              <a:rPr lang="en-US" sz="2000" dirty="0">
                <a:latin typeface="+mj-lt"/>
                <a:ea typeface="Courier" charset="0"/>
                <a:cs typeface="Courier" charset="0"/>
              </a:rPr>
              <a:t>):</a:t>
            </a:r>
          </a:p>
          <a:p>
            <a:pPr marL="0" indent="0">
              <a:buNone/>
            </a:pPr>
            <a:r>
              <a:rPr lang="en-US" sz="1800" dirty="0">
                <a:solidFill>
                  <a:srgbClr val="4F81BD"/>
                </a:solidFill>
                <a:latin typeface="Lucida Console" panose="020B0609040504020204" pitchFamily="49" charset="0"/>
                <a:cs typeface="Courier"/>
              </a:rPr>
              <a:t>&gt;</a:t>
            </a:r>
            <a:r>
              <a:rPr lang="en-US" sz="1800">
                <a:solidFill>
                  <a:srgbClr val="4F81BD"/>
                </a:solidFill>
                <a:latin typeface="Lucida Console" panose="020B0609040504020204" pitchFamily="49" charset="0"/>
                <a:cs typeface="Courier"/>
              </a:rPr>
              <a:t>par(mar=c(8.1,8.1,8.1,8.1)) &gt;</a:t>
            </a:r>
            <a:r>
              <a:rPr lang="en-US" sz="1800" dirty="0">
                <a:solidFill>
                  <a:srgbClr val="4F81BD"/>
                </a:solidFill>
                <a:latin typeface="Lucida Console" panose="020B0609040504020204" pitchFamily="49" charset="0"/>
                <a:ea typeface="Courier" charset="0"/>
                <a:cs typeface="Courier" charset="0"/>
              </a:rPr>
              <a:t>plot(1:10)</a:t>
            </a:r>
          </a:p>
        </p:txBody>
      </p:sp>
      <p:pic>
        <p:nvPicPr>
          <p:cNvPr id="8" name="Picture 7"/>
          <p:cNvPicPr>
            <a:picLocks noChangeAspect="1"/>
          </p:cNvPicPr>
          <p:nvPr/>
        </p:nvPicPr>
        <p:blipFill>
          <a:blip r:embed="rId2"/>
          <a:stretch>
            <a:fillRect/>
          </a:stretch>
        </p:blipFill>
        <p:spPr>
          <a:xfrm>
            <a:off x="258501" y="2705159"/>
            <a:ext cx="3733800" cy="3724275"/>
          </a:xfrm>
          <a:prstGeom prst="rect">
            <a:avLst/>
          </a:prstGeom>
          <a:ln w="28575">
            <a:solidFill>
              <a:srgbClr val="4E81BD"/>
            </a:solidFill>
          </a:ln>
        </p:spPr>
      </p:pic>
      <p:pic>
        <p:nvPicPr>
          <p:cNvPr id="9" name="Picture 8"/>
          <p:cNvPicPr>
            <a:picLocks noChangeAspect="1"/>
          </p:cNvPicPr>
          <p:nvPr/>
        </p:nvPicPr>
        <p:blipFill>
          <a:blip r:embed="rId3"/>
          <a:stretch>
            <a:fillRect/>
          </a:stretch>
        </p:blipFill>
        <p:spPr>
          <a:xfrm>
            <a:off x="4804834" y="2705158"/>
            <a:ext cx="3733800" cy="3724275"/>
          </a:xfrm>
          <a:prstGeom prst="rect">
            <a:avLst/>
          </a:prstGeom>
          <a:ln w="28575">
            <a:solidFill>
              <a:srgbClr val="4E81BD"/>
            </a:solidFill>
          </a:ln>
        </p:spPr>
      </p:pic>
    </p:spTree>
    <p:extLst>
      <p:ext uri="{BB962C8B-B14F-4D97-AF65-F5344CB8AC3E}">
        <p14:creationId xmlns:p14="http://schemas.microsoft.com/office/powerpoint/2010/main" val="2461566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nodePh="1">
                                  <p:stCondLst>
                                    <p:cond delay="0"/>
                                  </p:stCondLst>
                                  <p:endCondLst>
                                    <p:cond evt="begin" delay="0">
                                      <p:tn val="9"/>
                                    </p:cond>
                                  </p:end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nodePh="1">
                                  <p:stCondLst>
                                    <p:cond delay="0"/>
                                  </p:stCondLst>
                                  <p:endCondLst>
                                    <p:cond evt="begin" delay="0">
                                      <p:tn val="21"/>
                                    </p:cond>
                                  </p:endCondLst>
                                  <p:childTnLst>
                                    <p:set>
                                      <p:cBhvr>
                                        <p:cTn id="22"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258500" y="808981"/>
            <a:ext cx="8476197" cy="2966996"/>
          </a:xfrm>
        </p:spPr>
        <p:txBody>
          <a:bodyPr anchor="ctr"/>
          <a:lstStyle/>
          <a:p>
            <a:pPr lvl="1"/>
            <a:r>
              <a:rPr lang="en-US" dirty="0"/>
              <a:t>Example 3: Generate multi-panel figures using </a:t>
            </a:r>
            <a:r>
              <a:rPr lang="en-US" b="1" dirty="0">
                <a:solidFill>
                  <a:srgbClr val="4E81BD"/>
                </a:solidFill>
              </a:rPr>
              <a:t>par()</a:t>
            </a:r>
          </a:p>
          <a:p>
            <a:pPr lvl="1"/>
            <a:r>
              <a:rPr lang="en-US" sz="2000" b="1" dirty="0" err="1">
                <a:solidFill>
                  <a:schemeClr val="tx1"/>
                </a:solidFill>
              </a:rPr>
              <a:t>mfrow</a:t>
            </a:r>
            <a:r>
              <a:rPr lang="en-US" sz="2000" b="1" dirty="0">
                <a:solidFill>
                  <a:schemeClr val="tx1"/>
                </a:solidFill>
              </a:rPr>
              <a:t> (or </a:t>
            </a:r>
            <a:r>
              <a:rPr lang="en-US" sz="2000" b="1" dirty="0" err="1">
                <a:solidFill>
                  <a:schemeClr val="tx1"/>
                </a:solidFill>
              </a:rPr>
              <a:t>mfcol</a:t>
            </a:r>
            <a:r>
              <a:rPr lang="en-US" sz="2000" b="1" dirty="0">
                <a:solidFill>
                  <a:schemeClr val="tx1"/>
                </a:solidFill>
              </a:rPr>
              <a:t>)</a:t>
            </a:r>
            <a:r>
              <a:rPr lang="en-US" sz="2000" dirty="0">
                <a:solidFill>
                  <a:schemeClr val="tx1"/>
                </a:solidFill>
              </a:rPr>
              <a:t>: A vector of the form c(</a:t>
            </a:r>
            <a:r>
              <a:rPr lang="en-US" sz="2000" dirty="0" err="1">
                <a:solidFill>
                  <a:schemeClr val="tx1"/>
                </a:solidFill>
              </a:rPr>
              <a:t>nr</a:t>
            </a:r>
            <a:r>
              <a:rPr lang="en-US" sz="2000" dirty="0">
                <a:solidFill>
                  <a:schemeClr val="tx1"/>
                </a:solidFill>
              </a:rPr>
              <a:t>, </a:t>
            </a:r>
            <a:r>
              <a:rPr lang="en-US" sz="2000" dirty="0" err="1">
                <a:solidFill>
                  <a:schemeClr val="tx1"/>
                </a:solidFill>
              </a:rPr>
              <a:t>nc</a:t>
            </a:r>
            <a:r>
              <a:rPr lang="en-US" sz="2000" dirty="0">
                <a:solidFill>
                  <a:schemeClr val="tx1"/>
                </a:solidFill>
              </a:rPr>
              <a:t>). Subsequent figures will be drawn in an </a:t>
            </a:r>
            <a:r>
              <a:rPr lang="en-US" sz="2000" dirty="0" err="1">
                <a:solidFill>
                  <a:srgbClr val="4E81BD"/>
                </a:solidFill>
              </a:rPr>
              <a:t>nr</a:t>
            </a:r>
            <a:r>
              <a:rPr lang="en-US" sz="2000" dirty="0">
                <a:solidFill>
                  <a:srgbClr val="4E81BD"/>
                </a:solidFill>
              </a:rPr>
              <a:t>-by-</a:t>
            </a:r>
            <a:r>
              <a:rPr lang="en-US" sz="2000" dirty="0" err="1">
                <a:solidFill>
                  <a:srgbClr val="4E81BD"/>
                </a:solidFill>
              </a:rPr>
              <a:t>nc</a:t>
            </a:r>
            <a:r>
              <a:rPr lang="en-US" sz="2000" dirty="0">
                <a:solidFill>
                  <a:srgbClr val="4E81BD"/>
                </a:solidFill>
              </a:rPr>
              <a:t> array </a:t>
            </a:r>
            <a:r>
              <a:rPr lang="en-US" sz="2000" dirty="0">
                <a:solidFill>
                  <a:schemeClr val="tx1"/>
                </a:solidFill>
              </a:rPr>
              <a:t>by </a:t>
            </a:r>
            <a:r>
              <a:rPr lang="en-US" sz="2000" dirty="0">
                <a:solidFill>
                  <a:srgbClr val="4E81BD"/>
                </a:solidFill>
              </a:rPr>
              <a:t>rows </a:t>
            </a:r>
            <a:r>
              <a:rPr lang="en-US" sz="2000" dirty="0">
                <a:solidFill>
                  <a:schemeClr val="tx1"/>
                </a:solidFill>
              </a:rPr>
              <a:t>(or </a:t>
            </a:r>
            <a:r>
              <a:rPr lang="en-US" sz="2000" dirty="0">
                <a:solidFill>
                  <a:srgbClr val="4E81BD"/>
                </a:solidFill>
              </a:rPr>
              <a:t>columns</a:t>
            </a:r>
            <a:r>
              <a:rPr lang="en-US" sz="2000" dirty="0">
                <a:solidFill>
                  <a:schemeClr val="tx1"/>
                </a:solidFill>
              </a:rPr>
              <a:t>, respectively).</a:t>
            </a:r>
          </a:p>
          <a:p>
            <a:pPr lvl="1"/>
            <a:endParaRPr lang="en-US" sz="2000" dirty="0">
              <a:solidFill>
                <a:schemeClr val="tx1"/>
              </a:solidFill>
            </a:endParaRPr>
          </a:p>
          <a:p>
            <a:pPr marL="0" indent="0">
              <a:spcBef>
                <a:spcPts val="0"/>
              </a:spcBef>
              <a:buNone/>
            </a:pPr>
            <a:r>
              <a:rPr lang="es-ES_tradnl" sz="1800" dirty="0">
                <a:solidFill>
                  <a:srgbClr val="4F81BD"/>
                </a:solidFill>
                <a:latin typeface="Lucida Console" panose="020B0609040504020204" pitchFamily="49" charset="0"/>
                <a:cs typeface="Courier"/>
              </a:rPr>
              <a:t>&gt; par(</a:t>
            </a:r>
            <a:r>
              <a:rPr lang="pl-PL" sz="1800" b="1" dirty="0">
                <a:solidFill>
                  <a:srgbClr val="4F81BD"/>
                </a:solidFill>
                <a:latin typeface="Lucida Console" panose="020B0609040504020204" pitchFamily="49" charset="0"/>
                <a:cs typeface="Courier"/>
              </a:rPr>
              <a:t>mfrow=c(1,2)</a:t>
            </a:r>
            <a:r>
              <a:rPr lang="es-ES_tradnl" sz="1800" dirty="0">
                <a:solidFill>
                  <a:srgbClr val="4F81BD"/>
                </a:solidFill>
                <a:latin typeface="Lucida Console" panose="020B0609040504020204" pitchFamily="49" charset="0"/>
                <a:cs typeface="Courier"/>
              </a:rPr>
              <a:t>,col="</a:t>
            </a:r>
            <a:r>
              <a:rPr lang="es-ES_tradnl" sz="1800" dirty="0" err="1">
                <a:solidFill>
                  <a:srgbClr val="4F81BD"/>
                </a:solidFill>
                <a:latin typeface="Lucida Console" panose="020B0609040504020204" pitchFamily="49" charset="0"/>
                <a:cs typeface="Courier"/>
              </a:rPr>
              <a:t>firebrick</a:t>
            </a:r>
            <a:r>
              <a:rPr lang="es-ES_tradnl" sz="1800" dirty="0">
                <a:solidFill>
                  <a:srgbClr val="4F81BD"/>
                </a:solidFill>
                <a:latin typeface="Lucida Console" panose="020B0609040504020204" pitchFamily="49" charset="0"/>
                <a:cs typeface="Courier"/>
              </a:rPr>
              <a:t>", </a:t>
            </a:r>
            <a:r>
              <a:rPr lang="es-ES_tradnl" sz="1800" dirty="0" err="1">
                <a:solidFill>
                  <a:srgbClr val="4F81BD"/>
                </a:solidFill>
                <a:latin typeface="Lucida Console" panose="020B0609040504020204" pitchFamily="49" charset="0"/>
                <a:cs typeface="Courier"/>
              </a:rPr>
              <a:t>pch</a:t>
            </a:r>
            <a:r>
              <a:rPr lang="es-ES_tradnl" sz="1800" dirty="0">
                <a:solidFill>
                  <a:srgbClr val="4F81BD"/>
                </a:solidFill>
                <a:latin typeface="Lucida Console" panose="020B0609040504020204" pitchFamily="49" charset="0"/>
                <a:cs typeface="Courier"/>
              </a:rPr>
              <a:t>=19</a:t>
            </a:r>
            <a:r>
              <a:rPr lang="pl-PL" sz="1800" dirty="0">
                <a:solidFill>
                  <a:srgbClr val="4F81BD"/>
                </a:solidFill>
                <a:latin typeface="Lucida Console" panose="020B0609040504020204" pitchFamily="49" charset="0"/>
                <a:cs typeface="Courier"/>
              </a:rPr>
              <a:t>)</a:t>
            </a:r>
            <a:r>
              <a:rPr lang="en-US" sz="1800" dirty="0">
                <a:solidFill>
                  <a:srgbClr val="4F81BD"/>
                </a:solidFill>
                <a:latin typeface="Lucida Console" panose="020B0609040504020204" pitchFamily="49" charset="0"/>
                <a:cs typeface="Courier"/>
              </a:rPr>
              <a:t>  </a:t>
            </a:r>
            <a:r>
              <a:rPr lang="en-US" sz="1800" dirty="0">
                <a:solidFill>
                  <a:schemeClr val="accent3">
                    <a:lumMod val="50000"/>
                  </a:schemeClr>
                </a:solidFill>
                <a:latin typeface="Lucida Console" panose="020B0609040504020204" pitchFamily="49" charset="0"/>
                <a:cs typeface="Courier"/>
              </a:rPr>
              <a:t>#1x2 plot array</a:t>
            </a:r>
          </a:p>
          <a:p>
            <a:pPr marL="0" indent="0">
              <a:spcBef>
                <a:spcPts val="0"/>
              </a:spcBef>
              <a:buNone/>
            </a:pPr>
            <a:r>
              <a:rPr lang="pt-BR" sz="1800" dirty="0">
                <a:solidFill>
                  <a:srgbClr val="4F81BD"/>
                </a:solidFill>
                <a:latin typeface="Lucida Console" panose="020B0609040504020204" pitchFamily="49" charset="0"/>
                <a:cs typeface="Courier"/>
              </a:rPr>
              <a:t>&gt; x &lt;- seq(-100, 100, 0.1)</a:t>
            </a:r>
            <a:endParaRPr lang="en-US" sz="1800" dirty="0">
              <a:solidFill>
                <a:schemeClr val="accent3">
                  <a:lumMod val="50000"/>
                </a:schemeClr>
              </a:solidFill>
              <a:latin typeface="Lucida Console" panose="020B0609040504020204" pitchFamily="49" charset="0"/>
              <a:cs typeface="Courier"/>
            </a:endParaRPr>
          </a:p>
          <a:p>
            <a:pPr marL="0" indent="0">
              <a:spcBef>
                <a:spcPts val="0"/>
              </a:spcBef>
              <a:buNone/>
            </a:pPr>
            <a:r>
              <a:rPr lang="en-US" sz="1800" dirty="0">
                <a:solidFill>
                  <a:srgbClr val="4F81BD"/>
                </a:solidFill>
                <a:latin typeface="Lucida Console" panose="020B0609040504020204" pitchFamily="49" charset="0"/>
                <a:cs typeface="Courier"/>
              </a:rPr>
              <a:t>&gt; </a:t>
            </a:r>
            <a:r>
              <a:rPr lang="es-ES" sz="1800" dirty="0" err="1">
                <a:solidFill>
                  <a:srgbClr val="4F81BD"/>
                </a:solidFill>
                <a:latin typeface="Lucida Console" panose="020B0609040504020204" pitchFamily="49" charset="0"/>
                <a:cs typeface="Courier"/>
              </a:rPr>
              <a:t>plot</a:t>
            </a:r>
            <a:r>
              <a:rPr lang="es-ES" sz="1800" dirty="0">
                <a:solidFill>
                  <a:srgbClr val="4F81BD"/>
                </a:solidFill>
                <a:latin typeface="Lucida Console" panose="020B0609040504020204" pitchFamily="49" charset="0"/>
                <a:cs typeface="Courier"/>
              </a:rPr>
              <a:t>(x, y=x^2, </a:t>
            </a:r>
            <a:r>
              <a:rPr lang="es-ES" sz="1800" dirty="0" err="1">
                <a:solidFill>
                  <a:srgbClr val="4F81BD"/>
                </a:solidFill>
                <a:latin typeface="Lucida Console" panose="020B0609040504020204" pitchFamily="49" charset="0"/>
                <a:cs typeface="Courier"/>
              </a:rPr>
              <a:t>ylim</a:t>
            </a:r>
            <a:r>
              <a:rPr lang="es-ES" sz="1800" dirty="0">
                <a:solidFill>
                  <a:srgbClr val="4F81BD"/>
                </a:solidFill>
                <a:latin typeface="Lucida Console" panose="020B0609040504020204" pitchFamily="49" charset="0"/>
                <a:cs typeface="Courier"/>
              </a:rPr>
              <a:t> = c(-10000,10000), </a:t>
            </a:r>
            <a:r>
              <a:rPr lang="es-ES" sz="1800" dirty="0" err="1">
                <a:solidFill>
                  <a:srgbClr val="4F81BD"/>
                </a:solidFill>
                <a:latin typeface="Lucida Console" panose="020B0609040504020204" pitchFamily="49" charset="0"/>
                <a:cs typeface="Courier"/>
              </a:rPr>
              <a:t>main</a:t>
            </a:r>
            <a:r>
              <a:rPr lang="es-ES" sz="1800" dirty="0">
                <a:solidFill>
                  <a:srgbClr val="4F81BD"/>
                </a:solidFill>
                <a:latin typeface="Lucida Console" panose="020B0609040504020204" pitchFamily="49" charset="0"/>
                <a:cs typeface="Courier"/>
              </a:rPr>
              <a:t>="</a:t>
            </a:r>
            <a:r>
              <a:rPr lang="es-ES" sz="1800" dirty="0" err="1">
                <a:solidFill>
                  <a:srgbClr val="4F81BD"/>
                </a:solidFill>
                <a:latin typeface="Lucida Console" panose="020B0609040504020204" pitchFamily="49" charset="0"/>
                <a:cs typeface="Courier"/>
              </a:rPr>
              <a:t>quadratic</a:t>
            </a:r>
            <a:r>
              <a:rPr lang="es-ES" sz="1800" dirty="0">
                <a:solidFill>
                  <a:srgbClr val="4F81BD"/>
                </a:solidFill>
                <a:latin typeface="Lucida Console" panose="020B0609040504020204" pitchFamily="49" charset="0"/>
                <a:cs typeface="Courier"/>
              </a:rPr>
              <a:t>")</a:t>
            </a:r>
          </a:p>
          <a:p>
            <a:pPr marL="0" indent="0">
              <a:spcBef>
                <a:spcPts val="0"/>
              </a:spcBef>
              <a:buNone/>
            </a:pPr>
            <a:r>
              <a:rPr lang="es-ES" sz="1800" dirty="0">
                <a:solidFill>
                  <a:srgbClr val="4F81BD"/>
                </a:solidFill>
                <a:latin typeface="Lucida Console" panose="020B0609040504020204" pitchFamily="49" charset="0"/>
                <a:cs typeface="Courier"/>
              </a:rPr>
              <a:t>&gt; </a:t>
            </a:r>
            <a:r>
              <a:rPr lang="es-ES" sz="1800" dirty="0" err="1">
                <a:solidFill>
                  <a:srgbClr val="4F81BD"/>
                </a:solidFill>
                <a:latin typeface="Lucida Console" panose="020B0609040504020204" pitchFamily="49" charset="0"/>
                <a:cs typeface="Courier"/>
              </a:rPr>
              <a:t>plot</a:t>
            </a:r>
            <a:r>
              <a:rPr lang="es-ES" sz="1800" dirty="0">
                <a:solidFill>
                  <a:srgbClr val="4F81BD"/>
                </a:solidFill>
                <a:latin typeface="Lucida Console" panose="020B0609040504020204" pitchFamily="49" charset="0"/>
                <a:cs typeface="Courier"/>
              </a:rPr>
              <a:t>(x, y=x^3, </a:t>
            </a:r>
            <a:r>
              <a:rPr lang="es-ES" sz="1800" dirty="0" err="1">
                <a:solidFill>
                  <a:srgbClr val="4F81BD"/>
                </a:solidFill>
                <a:latin typeface="Lucida Console" panose="020B0609040504020204" pitchFamily="49" charset="0"/>
                <a:cs typeface="Courier"/>
              </a:rPr>
              <a:t>ylim</a:t>
            </a:r>
            <a:r>
              <a:rPr lang="es-ES" sz="1800" dirty="0">
                <a:solidFill>
                  <a:srgbClr val="4F81BD"/>
                </a:solidFill>
                <a:latin typeface="Lucida Console" panose="020B0609040504020204" pitchFamily="49" charset="0"/>
                <a:cs typeface="Courier"/>
              </a:rPr>
              <a:t> = c(-10000,10000), </a:t>
            </a:r>
            <a:r>
              <a:rPr lang="es-ES" sz="1800" dirty="0" err="1">
                <a:solidFill>
                  <a:srgbClr val="4F81BD"/>
                </a:solidFill>
                <a:latin typeface="Lucida Console" panose="020B0609040504020204" pitchFamily="49" charset="0"/>
                <a:cs typeface="Courier"/>
              </a:rPr>
              <a:t>main</a:t>
            </a:r>
            <a:r>
              <a:rPr lang="es-ES" sz="1800" dirty="0">
                <a:solidFill>
                  <a:srgbClr val="4F81BD"/>
                </a:solidFill>
                <a:latin typeface="Lucida Console" panose="020B0609040504020204" pitchFamily="49" charset="0"/>
                <a:cs typeface="Courier"/>
              </a:rPr>
              <a:t>="</a:t>
            </a:r>
            <a:r>
              <a:rPr lang="es-ES" sz="1800" dirty="0" err="1">
                <a:solidFill>
                  <a:srgbClr val="4F81BD"/>
                </a:solidFill>
                <a:latin typeface="Lucida Console" panose="020B0609040504020204" pitchFamily="49" charset="0"/>
                <a:cs typeface="Courier"/>
              </a:rPr>
              <a:t>cubic</a:t>
            </a:r>
            <a:r>
              <a:rPr lang="es-ES" sz="1800" dirty="0">
                <a:solidFill>
                  <a:srgbClr val="4F81BD"/>
                </a:solidFill>
                <a:latin typeface="Lucida Console" panose="020B0609040504020204" pitchFamily="49" charset="0"/>
                <a:cs typeface="Courier"/>
              </a:rPr>
              <a:t>")</a:t>
            </a:r>
            <a:endParaRPr lang="pl-PL" sz="1800" dirty="0">
              <a:solidFill>
                <a:srgbClr val="4F81BD"/>
              </a:solidFill>
              <a:latin typeface="Lucida Console" panose="020B0609040504020204" pitchFamily="49" charset="0"/>
              <a:cs typeface="Courier"/>
            </a:endParaRPr>
          </a:p>
        </p:txBody>
      </p:sp>
      <p:sp>
        <p:nvSpPr>
          <p:cNvPr id="3" name="Titre 2"/>
          <p:cNvSpPr>
            <a:spLocks noGrp="1"/>
          </p:cNvSpPr>
          <p:nvPr>
            <p:ph type="ctrTitle"/>
          </p:nvPr>
        </p:nvSpPr>
        <p:spPr>
          <a:xfrm>
            <a:off x="258500" y="334098"/>
            <a:ext cx="7842763" cy="387798"/>
          </a:xfrm>
        </p:spPr>
        <p:txBody>
          <a:bodyPr/>
          <a:lstStyle/>
          <a:p>
            <a:r>
              <a:rPr lang="en-US" sz="2800" dirty="0"/>
              <a:t>Permanent Graphic Changes (II)</a:t>
            </a:r>
          </a:p>
        </p:txBody>
      </p:sp>
      <p:pic>
        <p:nvPicPr>
          <p:cNvPr id="5" name="Picture 4"/>
          <p:cNvPicPr>
            <a:picLocks noChangeAspect="1"/>
          </p:cNvPicPr>
          <p:nvPr/>
        </p:nvPicPr>
        <p:blipFill>
          <a:blip r:embed="rId3"/>
          <a:stretch>
            <a:fillRect/>
          </a:stretch>
        </p:blipFill>
        <p:spPr>
          <a:xfrm>
            <a:off x="353514" y="3775977"/>
            <a:ext cx="6090829" cy="2985244"/>
          </a:xfrm>
          <a:prstGeom prst="rect">
            <a:avLst/>
          </a:prstGeom>
        </p:spPr>
      </p:pic>
    </p:spTree>
    <p:extLst>
      <p:ext uri="{BB962C8B-B14F-4D97-AF65-F5344CB8AC3E}">
        <p14:creationId xmlns:p14="http://schemas.microsoft.com/office/powerpoint/2010/main" val="1228467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258500" y="3652722"/>
            <a:ext cx="8491995" cy="2767743"/>
          </a:xfrm>
        </p:spPr>
        <p:txBody>
          <a:bodyPr anchor="ctr"/>
          <a:lstStyle/>
          <a:p>
            <a:r>
              <a:rPr lang="en-US" sz="2400" dirty="0"/>
              <a:t>par() is automatically reset to defaults when you:</a:t>
            </a:r>
          </a:p>
          <a:p>
            <a:pPr lvl="1"/>
            <a:r>
              <a:rPr lang="en-US" sz="2000" b="1" dirty="0">
                <a:solidFill>
                  <a:srgbClr val="4E81BD"/>
                </a:solidFill>
              </a:rPr>
              <a:t>Restart R </a:t>
            </a:r>
            <a:r>
              <a:rPr lang="en-US" sz="2000" dirty="0">
                <a:solidFill>
                  <a:schemeClr val="tx1"/>
                </a:solidFill>
              </a:rPr>
              <a:t>or close/switch </a:t>
            </a:r>
            <a:r>
              <a:rPr lang="en-US" sz="2000" b="1" dirty="0" err="1">
                <a:solidFill>
                  <a:srgbClr val="4E81BD"/>
                </a:solidFill>
              </a:rPr>
              <a:t>Rstudio</a:t>
            </a:r>
            <a:r>
              <a:rPr lang="en-US" sz="2000" b="1" dirty="0">
                <a:solidFill>
                  <a:srgbClr val="4E81BD"/>
                </a:solidFill>
              </a:rPr>
              <a:t> projects</a:t>
            </a:r>
          </a:p>
          <a:p>
            <a:pPr lvl="1"/>
            <a:r>
              <a:rPr lang="en-US" sz="2000" dirty="0"/>
              <a:t>Run </a:t>
            </a:r>
            <a:r>
              <a:rPr lang="en-US" sz="2000" b="1" dirty="0" err="1">
                <a:solidFill>
                  <a:srgbClr val="4E81BD"/>
                </a:solidFill>
              </a:rPr>
              <a:t>dev.off</a:t>
            </a:r>
            <a:r>
              <a:rPr lang="en-US" sz="2000" b="1" dirty="0">
                <a:solidFill>
                  <a:srgbClr val="4E81BD"/>
                </a:solidFill>
              </a:rPr>
              <a:t>(), </a:t>
            </a:r>
            <a:r>
              <a:rPr lang="en-US" sz="2000" dirty="0">
                <a:solidFill>
                  <a:schemeClr val="tx1"/>
                </a:solidFill>
              </a:rPr>
              <a:t>which closes the most recent plot/plotting device</a:t>
            </a:r>
          </a:p>
          <a:p>
            <a:pPr lvl="1"/>
            <a:r>
              <a:rPr lang="en-US" sz="2000" dirty="0"/>
              <a:t>Run </a:t>
            </a:r>
            <a:r>
              <a:rPr lang="en-US" sz="2000" b="1" dirty="0" err="1">
                <a:solidFill>
                  <a:srgbClr val="4E81BD"/>
                </a:solidFill>
              </a:rPr>
              <a:t>graphics.off</a:t>
            </a:r>
            <a:r>
              <a:rPr lang="en-US" sz="2000" b="1" dirty="0">
                <a:solidFill>
                  <a:srgbClr val="4E81BD"/>
                </a:solidFill>
              </a:rPr>
              <a:t>(), </a:t>
            </a:r>
            <a:r>
              <a:rPr lang="en-US" sz="2000" dirty="0"/>
              <a:t>which closes plots/plotting devices</a:t>
            </a:r>
          </a:p>
          <a:p>
            <a:pPr lvl="1"/>
            <a:r>
              <a:rPr lang="en-US" sz="2000" b="1" dirty="0"/>
              <a:t>In </a:t>
            </a:r>
            <a:r>
              <a:rPr lang="en-US" sz="2000" b="1" dirty="0" err="1"/>
              <a:t>RStudio</a:t>
            </a:r>
            <a:r>
              <a:rPr lang="en-US" sz="2000" b="1" dirty="0"/>
              <a:t>, </a:t>
            </a:r>
            <a:r>
              <a:rPr lang="en-US" sz="2000" b="1" dirty="0">
                <a:solidFill>
                  <a:schemeClr val="accent1"/>
                </a:solidFill>
              </a:rPr>
              <a:t>clear </a:t>
            </a:r>
            <a:r>
              <a:rPr lang="en-US" sz="2000" dirty="0">
                <a:solidFill>
                  <a:schemeClr val="tx1"/>
                </a:solidFill>
              </a:rPr>
              <a:t>all plots using the broom icon</a:t>
            </a:r>
          </a:p>
          <a:p>
            <a:pPr marL="266700" lvl="1" indent="-266700"/>
            <a:endParaRPr lang="en-US" dirty="0"/>
          </a:p>
        </p:txBody>
      </p:sp>
      <p:sp>
        <p:nvSpPr>
          <p:cNvPr id="3" name="Titre 2"/>
          <p:cNvSpPr>
            <a:spLocks noGrp="1"/>
          </p:cNvSpPr>
          <p:nvPr>
            <p:ph type="ctrTitle"/>
          </p:nvPr>
        </p:nvSpPr>
        <p:spPr>
          <a:xfrm>
            <a:off x="309941" y="3102135"/>
            <a:ext cx="8389111" cy="387798"/>
          </a:xfrm>
        </p:spPr>
        <p:txBody>
          <a:bodyPr/>
          <a:lstStyle/>
          <a:p>
            <a:r>
              <a:rPr lang="en-US" sz="2800" dirty="0"/>
              <a:t>Resetting par()</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31574" y="5555802"/>
            <a:ext cx="471877" cy="455605"/>
          </a:xfrm>
          <a:prstGeom prst="rect">
            <a:avLst/>
          </a:prstGeom>
          <a:ln>
            <a:solidFill>
              <a:schemeClr val="bg1">
                <a:lumMod val="85000"/>
              </a:schemeClr>
            </a:solidFill>
          </a:ln>
        </p:spPr>
      </p:pic>
      <p:sp>
        <p:nvSpPr>
          <p:cNvPr id="5" name="Titre 2"/>
          <p:cNvSpPr txBox="1">
            <a:spLocks/>
          </p:cNvSpPr>
          <p:nvPr/>
        </p:nvSpPr>
        <p:spPr>
          <a:xfrm>
            <a:off x="309940" y="540832"/>
            <a:ext cx="8389111" cy="387798"/>
          </a:xfrm>
          <a:prstGeom prst="rect">
            <a:avLst/>
          </a:prstGeom>
        </p:spPr>
        <p:txBody>
          <a:bodyPr wrap="square" lIns="144000" tIns="0" rIns="0" bIns="0" anchor="b" anchorCtr="0">
            <a:spAutoFit/>
          </a:bodyPr>
          <a:lstStyle>
            <a:lvl1pPr algn="l" defTabSz="914400" rtl="0" eaLnBrk="1" latinLnBrk="0" hangingPunct="1">
              <a:lnSpc>
                <a:spcPct val="90000"/>
              </a:lnSpc>
              <a:spcBef>
                <a:spcPct val="0"/>
              </a:spcBef>
              <a:buNone/>
              <a:defRPr sz="4400" b="0" kern="1200">
                <a:solidFill>
                  <a:schemeClr val="accent1"/>
                </a:solidFill>
                <a:effectLst>
                  <a:outerShdw blurRad="50800" dist="38100" dir="2700000" algn="tl" rotWithShape="0">
                    <a:prstClr val="black">
                      <a:alpha val="40000"/>
                    </a:prstClr>
                  </a:outerShdw>
                </a:effectLst>
                <a:latin typeface="+mj-lt"/>
                <a:ea typeface="+mj-ea"/>
                <a:cs typeface="Arial" pitchFamily="34" charset="0"/>
              </a:defRPr>
            </a:lvl1pPr>
          </a:lstStyle>
          <a:p>
            <a:r>
              <a:rPr lang="en-US" sz="2800" dirty="0"/>
              <a:t>Current settings of par()</a:t>
            </a:r>
          </a:p>
        </p:txBody>
      </p:sp>
      <p:sp>
        <p:nvSpPr>
          <p:cNvPr id="6" name="Espace réservé du contenu 1"/>
          <p:cNvSpPr txBox="1">
            <a:spLocks/>
          </p:cNvSpPr>
          <p:nvPr/>
        </p:nvSpPr>
        <p:spPr>
          <a:xfrm>
            <a:off x="450230" y="1059234"/>
            <a:ext cx="8491995" cy="2767743"/>
          </a:xfrm>
          <a:prstGeom prst="rect">
            <a:avLst/>
          </a:prstGeom>
        </p:spPr>
        <p:txBody>
          <a:bodyPr lIns="0" tIns="0" rIns="0" bIns="0" anchor="ctr"/>
          <a:lstStyle>
            <a:lvl1pPr marL="266700" indent="-266700" algn="l" defTabSz="914400" rtl="0" eaLnBrk="1" latinLnBrk="0" hangingPunct="1">
              <a:spcBef>
                <a:spcPct val="20000"/>
              </a:spcBef>
              <a:buClr>
                <a:schemeClr val="tx1">
                  <a:lumMod val="85000"/>
                  <a:lumOff val="15000"/>
                </a:schemeClr>
              </a:buClr>
              <a:buFont typeface="Arial" pitchFamily="34" charset="0"/>
              <a:buChar char="•"/>
              <a:defRPr sz="2800" kern="1200">
                <a:solidFill>
                  <a:schemeClr val="tx1">
                    <a:lumMod val="85000"/>
                    <a:lumOff val="15000"/>
                  </a:schemeClr>
                </a:solidFill>
                <a:latin typeface="+mn-lt"/>
                <a:ea typeface="+mn-ea"/>
                <a:cs typeface="Arial" pitchFamily="34" charset="0"/>
              </a:defRPr>
            </a:lvl1pPr>
            <a:lvl2pPr marL="449263" indent="-182563" algn="l" defTabSz="914400" rtl="0" eaLnBrk="1" latinLnBrk="0" hangingPunct="1">
              <a:spcBef>
                <a:spcPct val="20000"/>
              </a:spcBef>
              <a:buClr>
                <a:schemeClr val="tx1">
                  <a:lumMod val="85000"/>
                  <a:lumOff val="15000"/>
                </a:schemeClr>
              </a:buClr>
              <a:buFont typeface="Arial" pitchFamily="34" charset="0"/>
              <a:buChar char="•"/>
              <a:defRPr sz="2400" i="0" kern="1200">
                <a:solidFill>
                  <a:schemeClr val="tx1">
                    <a:lumMod val="85000"/>
                    <a:lumOff val="15000"/>
                  </a:schemeClr>
                </a:solidFill>
                <a:latin typeface="+mn-lt"/>
                <a:ea typeface="+mn-ea"/>
                <a:cs typeface="Arial" pitchFamily="34" charset="0"/>
              </a:defRPr>
            </a:lvl2pPr>
            <a:lvl3pPr marL="623888" indent="-174625" algn="l" defTabSz="914400" rtl="0" eaLnBrk="1" latinLnBrk="0" hangingPunct="1">
              <a:spcBef>
                <a:spcPct val="20000"/>
              </a:spcBef>
              <a:buClr>
                <a:schemeClr val="tx1">
                  <a:lumMod val="85000"/>
                  <a:lumOff val="15000"/>
                </a:schemeClr>
              </a:buClr>
              <a:buFont typeface="Arial" pitchFamily="34" charset="0"/>
              <a:buChar char="•"/>
              <a:defRPr sz="2000" i="0" kern="1200">
                <a:solidFill>
                  <a:schemeClr val="tx1">
                    <a:lumMod val="85000"/>
                    <a:lumOff val="15000"/>
                  </a:schemeClr>
                </a:solidFill>
                <a:latin typeface="+mn-lt"/>
                <a:ea typeface="+mn-ea"/>
                <a:cs typeface="Arial" pitchFamily="34" charset="0"/>
              </a:defRPr>
            </a:lvl3pPr>
            <a:lvl4pPr marL="806450" indent="-182563" algn="l" defTabSz="914400" rtl="0" eaLnBrk="1" latinLnBrk="0" hangingPunct="1">
              <a:spcBef>
                <a:spcPct val="20000"/>
              </a:spcBef>
              <a:buClr>
                <a:schemeClr val="tx1">
                  <a:lumMod val="85000"/>
                  <a:lumOff val="15000"/>
                </a:schemeClr>
              </a:buClr>
              <a:buFont typeface="Arial" pitchFamily="34" charset="0"/>
              <a:buChar char="-"/>
              <a:defRPr sz="1200" i="1" kern="1200">
                <a:solidFill>
                  <a:schemeClr val="tx1">
                    <a:lumMod val="85000"/>
                    <a:lumOff val="15000"/>
                  </a:schemeClr>
                </a:solidFill>
                <a:latin typeface="+mn-lt"/>
                <a:ea typeface="+mn-ea"/>
                <a:cs typeface="Arial" pitchFamily="34" charset="0"/>
              </a:defRPr>
            </a:lvl4pPr>
            <a:lvl5pPr marL="1346200" indent="-274638" algn="l" defTabSz="914400" rtl="0" eaLnBrk="1" latinLnBrk="0" hangingPunct="1">
              <a:spcBef>
                <a:spcPct val="20000"/>
              </a:spcBef>
              <a:buFont typeface="Arial" pitchFamily="34" charset="0"/>
              <a:buChar char="»"/>
              <a:defRPr sz="1200" i="1"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buNone/>
            </a:pPr>
            <a:endParaRPr lang="en-US" dirty="0"/>
          </a:p>
        </p:txBody>
      </p:sp>
      <p:sp>
        <p:nvSpPr>
          <p:cNvPr id="7" name="Espace réservé du contenu 1"/>
          <p:cNvSpPr txBox="1">
            <a:spLocks/>
          </p:cNvSpPr>
          <p:nvPr/>
        </p:nvSpPr>
        <p:spPr>
          <a:xfrm>
            <a:off x="258500" y="906806"/>
            <a:ext cx="8491995" cy="1147156"/>
          </a:xfrm>
          <a:prstGeom prst="rect">
            <a:avLst/>
          </a:prstGeom>
        </p:spPr>
        <p:txBody>
          <a:bodyPr lIns="0" tIns="0" rIns="0" bIns="0" anchor="ctr"/>
          <a:lstStyle>
            <a:lvl1pPr marL="266700" indent="-266700" algn="l" defTabSz="914400" rtl="0" eaLnBrk="1" latinLnBrk="0" hangingPunct="1">
              <a:spcBef>
                <a:spcPct val="20000"/>
              </a:spcBef>
              <a:buClr>
                <a:schemeClr val="tx1">
                  <a:lumMod val="85000"/>
                  <a:lumOff val="15000"/>
                </a:schemeClr>
              </a:buClr>
              <a:buFont typeface="Arial" pitchFamily="34" charset="0"/>
              <a:buChar char="•"/>
              <a:defRPr sz="2800" kern="1200">
                <a:solidFill>
                  <a:schemeClr val="tx1">
                    <a:lumMod val="85000"/>
                    <a:lumOff val="15000"/>
                  </a:schemeClr>
                </a:solidFill>
                <a:latin typeface="+mn-lt"/>
                <a:ea typeface="+mn-ea"/>
                <a:cs typeface="Arial" pitchFamily="34" charset="0"/>
              </a:defRPr>
            </a:lvl1pPr>
            <a:lvl2pPr marL="449263" indent="-182563" algn="l" defTabSz="914400" rtl="0" eaLnBrk="1" latinLnBrk="0" hangingPunct="1">
              <a:spcBef>
                <a:spcPct val="20000"/>
              </a:spcBef>
              <a:buClr>
                <a:schemeClr val="tx1">
                  <a:lumMod val="85000"/>
                  <a:lumOff val="15000"/>
                </a:schemeClr>
              </a:buClr>
              <a:buFont typeface="Arial" pitchFamily="34" charset="0"/>
              <a:buChar char="•"/>
              <a:defRPr sz="2400" i="0" kern="1200">
                <a:solidFill>
                  <a:schemeClr val="tx1">
                    <a:lumMod val="85000"/>
                    <a:lumOff val="15000"/>
                  </a:schemeClr>
                </a:solidFill>
                <a:latin typeface="+mn-lt"/>
                <a:ea typeface="+mn-ea"/>
                <a:cs typeface="Arial" pitchFamily="34" charset="0"/>
              </a:defRPr>
            </a:lvl2pPr>
            <a:lvl3pPr marL="623888" indent="-174625" algn="l" defTabSz="914400" rtl="0" eaLnBrk="1" latinLnBrk="0" hangingPunct="1">
              <a:spcBef>
                <a:spcPct val="20000"/>
              </a:spcBef>
              <a:buClr>
                <a:schemeClr val="tx1">
                  <a:lumMod val="85000"/>
                  <a:lumOff val="15000"/>
                </a:schemeClr>
              </a:buClr>
              <a:buFont typeface="Arial" pitchFamily="34" charset="0"/>
              <a:buChar char="•"/>
              <a:defRPr sz="2000" i="0" kern="1200">
                <a:solidFill>
                  <a:schemeClr val="tx1">
                    <a:lumMod val="85000"/>
                    <a:lumOff val="15000"/>
                  </a:schemeClr>
                </a:solidFill>
                <a:latin typeface="+mn-lt"/>
                <a:ea typeface="+mn-ea"/>
                <a:cs typeface="Arial" pitchFamily="34" charset="0"/>
              </a:defRPr>
            </a:lvl3pPr>
            <a:lvl4pPr marL="806450" indent="-182563" algn="l" defTabSz="914400" rtl="0" eaLnBrk="1" latinLnBrk="0" hangingPunct="1">
              <a:spcBef>
                <a:spcPct val="20000"/>
              </a:spcBef>
              <a:buClr>
                <a:schemeClr val="tx1">
                  <a:lumMod val="85000"/>
                  <a:lumOff val="15000"/>
                </a:schemeClr>
              </a:buClr>
              <a:buFont typeface="Arial" pitchFamily="34" charset="0"/>
              <a:buChar char="-"/>
              <a:defRPr sz="1200" i="1" kern="1200">
                <a:solidFill>
                  <a:schemeClr val="tx1">
                    <a:lumMod val="85000"/>
                    <a:lumOff val="15000"/>
                  </a:schemeClr>
                </a:solidFill>
                <a:latin typeface="+mn-lt"/>
                <a:ea typeface="+mn-ea"/>
                <a:cs typeface="Arial" pitchFamily="34" charset="0"/>
              </a:defRPr>
            </a:lvl4pPr>
            <a:lvl5pPr marL="1346200" indent="-274638" algn="l" defTabSz="914400" rtl="0" eaLnBrk="1" latinLnBrk="0" hangingPunct="1">
              <a:spcBef>
                <a:spcPct val="20000"/>
              </a:spcBef>
              <a:buFont typeface="Arial" pitchFamily="34" charset="0"/>
              <a:buChar char="»"/>
              <a:defRPr sz="1200" i="1"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dirty="0"/>
              <a:t>Calling par() without parameters displays current settings</a:t>
            </a:r>
          </a:p>
          <a:p>
            <a:r>
              <a:rPr lang="en-US" sz="2400" dirty="0"/>
              <a:t>If you changed nothing, all parameters are at default values</a:t>
            </a:r>
          </a:p>
        </p:txBody>
      </p:sp>
    </p:spTree>
    <p:extLst>
      <p:ext uri="{BB962C8B-B14F-4D97-AF65-F5344CB8AC3E}">
        <p14:creationId xmlns:p14="http://schemas.microsoft.com/office/powerpoint/2010/main" val="233307225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384795" y="1132057"/>
            <a:ext cx="8382195" cy="5573543"/>
          </a:xfrm>
        </p:spPr>
        <p:txBody>
          <a:bodyPr numCol="1" anchor="ctr"/>
          <a:lstStyle/>
          <a:p>
            <a:r>
              <a:rPr lang="en-US" sz="2000" dirty="0"/>
              <a:t>By default, </a:t>
            </a:r>
            <a:r>
              <a:rPr lang="en-US" sz="2000" dirty="0">
                <a:solidFill>
                  <a:srgbClr val="4F81BD"/>
                </a:solidFill>
              </a:rPr>
              <a:t>R plots all graphics to the screen.</a:t>
            </a:r>
          </a:p>
          <a:p>
            <a:r>
              <a:rPr lang="en-US" sz="2000" dirty="0"/>
              <a:t>R offers functions to </a:t>
            </a:r>
            <a:r>
              <a:rPr lang="en-US" sz="2000" dirty="0">
                <a:solidFill>
                  <a:schemeClr val="tx1"/>
                </a:solidFill>
              </a:rPr>
              <a:t>export graphics to many formats </a:t>
            </a:r>
            <a:r>
              <a:rPr lang="en-US" sz="2000" dirty="0"/>
              <a:t>(pdf, postscript, bmp, jpeg, </a:t>
            </a:r>
            <a:r>
              <a:rPr lang="en-US" sz="2000" dirty="0" err="1"/>
              <a:t>png</a:t>
            </a:r>
            <a:r>
              <a:rPr lang="en-US" sz="2000" dirty="0"/>
              <a:t>, tiff). The basic concept is to </a:t>
            </a:r>
            <a:r>
              <a:rPr lang="en-US" sz="2000" dirty="0">
                <a:solidFill>
                  <a:srgbClr val="4F81BD"/>
                </a:solidFill>
              </a:rPr>
              <a:t>redirect the graphics output to a different “device”</a:t>
            </a:r>
            <a:r>
              <a:rPr lang="en-US" sz="2000" dirty="0"/>
              <a:t>.</a:t>
            </a:r>
          </a:p>
          <a:p>
            <a:r>
              <a:rPr lang="en-US" sz="2000" dirty="0"/>
              <a:t>Use </a:t>
            </a:r>
            <a:r>
              <a:rPr lang="en-US" sz="2000" b="1" dirty="0">
                <a:solidFill>
                  <a:srgbClr val="4E81BD"/>
                </a:solidFill>
              </a:rPr>
              <a:t>pdf() </a:t>
            </a:r>
            <a:r>
              <a:rPr lang="en-US" sz="2000" dirty="0"/>
              <a:t>to start redirection to a .pdf file, </a:t>
            </a:r>
            <a:r>
              <a:rPr lang="en-US" sz="2000" b="1" dirty="0" err="1">
                <a:solidFill>
                  <a:srgbClr val="4E81BD"/>
                </a:solidFill>
              </a:rPr>
              <a:t>png</a:t>
            </a:r>
            <a:r>
              <a:rPr lang="en-US" sz="2000" b="1" dirty="0">
                <a:solidFill>
                  <a:srgbClr val="4E81BD"/>
                </a:solidFill>
              </a:rPr>
              <a:t>()</a:t>
            </a:r>
            <a:r>
              <a:rPr lang="en-US" sz="2000" dirty="0"/>
              <a:t> for a .</a:t>
            </a:r>
            <a:r>
              <a:rPr lang="en-US" sz="2000" dirty="0" err="1"/>
              <a:t>png</a:t>
            </a:r>
            <a:r>
              <a:rPr lang="en-US" sz="2000" dirty="0"/>
              <a:t> file, etc.</a:t>
            </a:r>
          </a:p>
          <a:p>
            <a:r>
              <a:rPr lang="en-US" sz="2000" dirty="0">
                <a:solidFill>
                  <a:schemeClr val="tx1"/>
                </a:solidFill>
              </a:rPr>
              <a:t>Use </a:t>
            </a:r>
            <a:r>
              <a:rPr lang="en-US" sz="2000" b="1" dirty="0" err="1">
                <a:solidFill>
                  <a:srgbClr val="4F81BD"/>
                </a:solidFill>
              </a:rPr>
              <a:t>dev.off</a:t>
            </a:r>
            <a:r>
              <a:rPr lang="en-US" sz="2000" b="1" dirty="0">
                <a:solidFill>
                  <a:srgbClr val="4F81BD"/>
                </a:solidFill>
              </a:rPr>
              <a:t>()</a:t>
            </a:r>
            <a:r>
              <a:rPr lang="en-US" sz="2000" b="1" dirty="0"/>
              <a:t> </a:t>
            </a:r>
            <a:r>
              <a:rPr lang="en-US" sz="2000" dirty="0"/>
              <a:t>to close the redirection. </a:t>
            </a:r>
          </a:p>
          <a:p>
            <a:endParaRPr lang="en-US" sz="1600" dirty="0">
              <a:solidFill>
                <a:srgbClr val="4F81BD"/>
              </a:solidFill>
            </a:endParaRPr>
          </a:p>
          <a:p>
            <a:pPr marL="0" indent="0">
              <a:spcBef>
                <a:spcPts val="0"/>
              </a:spcBef>
              <a:buNone/>
            </a:pPr>
            <a:r>
              <a:rPr lang="en-US" sz="1800" b="1" dirty="0">
                <a:solidFill>
                  <a:srgbClr val="4F81BD"/>
                </a:solidFill>
                <a:latin typeface="Lucida Console" panose="020B0609040504020204" pitchFamily="49" charset="0"/>
                <a:cs typeface="Courier"/>
              </a:rPr>
              <a:t>  pdf(file="quadratic_cubic.pdf", width=7, height=4, </a:t>
            </a:r>
          </a:p>
          <a:p>
            <a:pPr marL="0" indent="0">
              <a:spcBef>
                <a:spcPts val="0"/>
              </a:spcBef>
              <a:buNone/>
            </a:pPr>
            <a:r>
              <a:rPr lang="en-US" sz="1800" b="1" dirty="0">
                <a:solidFill>
                  <a:srgbClr val="4F81BD"/>
                </a:solidFill>
                <a:latin typeface="Lucida Console" panose="020B0609040504020204" pitchFamily="49" charset="0"/>
                <a:cs typeface="Courier"/>
              </a:rPr>
              <a:t>      paper="a4")</a:t>
            </a:r>
          </a:p>
          <a:p>
            <a:pPr marL="0" indent="0">
              <a:spcBef>
                <a:spcPts val="0"/>
              </a:spcBef>
              <a:buNone/>
            </a:pPr>
            <a:r>
              <a:rPr lang="es-ES_tradnl" sz="1800" dirty="0">
                <a:solidFill>
                  <a:srgbClr val="4F81BD"/>
                </a:solidFill>
                <a:latin typeface="Lucida Console" panose="020B0609040504020204" pitchFamily="49" charset="0"/>
                <a:cs typeface="Courier"/>
              </a:rPr>
              <a:t>  par(</a:t>
            </a:r>
            <a:r>
              <a:rPr lang="pl-PL" sz="1800" dirty="0" err="1">
                <a:solidFill>
                  <a:srgbClr val="4F81BD"/>
                </a:solidFill>
                <a:latin typeface="Lucida Console" panose="020B0609040504020204" pitchFamily="49" charset="0"/>
                <a:cs typeface="Courier"/>
              </a:rPr>
              <a:t>mfrow</a:t>
            </a:r>
            <a:r>
              <a:rPr lang="pl-PL" sz="1800" dirty="0">
                <a:solidFill>
                  <a:srgbClr val="4F81BD"/>
                </a:solidFill>
                <a:latin typeface="Lucida Console" panose="020B0609040504020204" pitchFamily="49" charset="0"/>
                <a:cs typeface="Courier"/>
              </a:rPr>
              <a:t>=c(1,2)</a:t>
            </a:r>
            <a:r>
              <a:rPr lang="es-ES_tradnl" sz="1800" dirty="0">
                <a:solidFill>
                  <a:srgbClr val="4F81BD"/>
                </a:solidFill>
                <a:latin typeface="Lucida Console" panose="020B0609040504020204" pitchFamily="49" charset="0"/>
                <a:cs typeface="Courier"/>
              </a:rPr>
              <a:t>,col="</a:t>
            </a:r>
            <a:r>
              <a:rPr lang="es-ES_tradnl" sz="1800" dirty="0" err="1">
                <a:solidFill>
                  <a:srgbClr val="4F81BD"/>
                </a:solidFill>
                <a:latin typeface="Lucida Console" panose="020B0609040504020204" pitchFamily="49" charset="0"/>
                <a:cs typeface="Courier"/>
              </a:rPr>
              <a:t>firebrick</a:t>
            </a:r>
            <a:r>
              <a:rPr lang="es-ES_tradnl" sz="1800" dirty="0">
                <a:solidFill>
                  <a:srgbClr val="4F81BD"/>
                </a:solidFill>
                <a:latin typeface="Lucida Console" panose="020B0609040504020204" pitchFamily="49" charset="0"/>
                <a:cs typeface="Courier"/>
              </a:rPr>
              <a:t>", </a:t>
            </a:r>
            <a:r>
              <a:rPr lang="es-ES_tradnl" sz="1800" dirty="0" err="1">
                <a:solidFill>
                  <a:srgbClr val="4F81BD"/>
                </a:solidFill>
                <a:latin typeface="Lucida Console" panose="020B0609040504020204" pitchFamily="49" charset="0"/>
                <a:cs typeface="Courier"/>
              </a:rPr>
              <a:t>pch</a:t>
            </a:r>
            <a:r>
              <a:rPr lang="es-ES_tradnl" sz="1800" dirty="0">
                <a:solidFill>
                  <a:srgbClr val="4F81BD"/>
                </a:solidFill>
                <a:latin typeface="Lucida Console" panose="020B0609040504020204" pitchFamily="49" charset="0"/>
                <a:cs typeface="Courier"/>
              </a:rPr>
              <a:t>=19</a:t>
            </a:r>
            <a:r>
              <a:rPr lang="pl-PL" sz="1800" dirty="0">
                <a:solidFill>
                  <a:srgbClr val="4F81BD"/>
                </a:solidFill>
                <a:latin typeface="Lucida Console" panose="020B0609040504020204" pitchFamily="49" charset="0"/>
                <a:cs typeface="Courier"/>
              </a:rPr>
              <a:t>)</a:t>
            </a:r>
          </a:p>
          <a:p>
            <a:pPr marL="0" indent="0">
              <a:spcBef>
                <a:spcPts val="0"/>
              </a:spcBef>
              <a:buNone/>
            </a:pPr>
            <a:r>
              <a:rPr lang="pt-BR" sz="1800" dirty="0">
                <a:solidFill>
                  <a:srgbClr val="4F81BD"/>
                </a:solidFill>
                <a:latin typeface="Lucida Console" panose="020B0609040504020204" pitchFamily="49" charset="0"/>
                <a:cs typeface="Courier"/>
              </a:rPr>
              <a:t>  x &lt;- seq(-100, 100, 0.1)</a:t>
            </a:r>
            <a:endParaRPr lang="en-US" sz="1800" dirty="0">
              <a:solidFill>
                <a:schemeClr val="accent3">
                  <a:lumMod val="50000"/>
                </a:schemeClr>
              </a:solidFill>
              <a:latin typeface="Lucida Console" panose="020B0609040504020204" pitchFamily="49" charset="0"/>
              <a:cs typeface="Courier"/>
            </a:endParaRPr>
          </a:p>
          <a:p>
            <a:pPr marL="0" indent="0">
              <a:spcBef>
                <a:spcPts val="0"/>
              </a:spcBef>
              <a:buNone/>
            </a:pPr>
            <a:r>
              <a:rPr lang="es-ES" sz="1800" dirty="0">
                <a:solidFill>
                  <a:srgbClr val="4F81BD"/>
                </a:solidFill>
                <a:latin typeface="Lucida Console" panose="020B0609040504020204" pitchFamily="49" charset="0"/>
                <a:cs typeface="Courier"/>
              </a:rPr>
              <a:t>  </a:t>
            </a:r>
            <a:r>
              <a:rPr lang="es-ES" sz="1800" dirty="0" err="1">
                <a:solidFill>
                  <a:srgbClr val="4F81BD"/>
                </a:solidFill>
                <a:latin typeface="Lucida Console" panose="020B0609040504020204" pitchFamily="49" charset="0"/>
                <a:cs typeface="Courier"/>
              </a:rPr>
              <a:t>plot</a:t>
            </a:r>
            <a:r>
              <a:rPr lang="es-ES" sz="1800" dirty="0">
                <a:solidFill>
                  <a:srgbClr val="4F81BD"/>
                </a:solidFill>
                <a:latin typeface="Lucida Console" panose="020B0609040504020204" pitchFamily="49" charset="0"/>
                <a:cs typeface="Courier"/>
              </a:rPr>
              <a:t>(x, y=x^2, </a:t>
            </a:r>
            <a:r>
              <a:rPr lang="es-ES" sz="1800" dirty="0" err="1">
                <a:solidFill>
                  <a:srgbClr val="4F81BD"/>
                </a:solidFill>
                <a:latin typeface="Lucida Console" panose="020B0609040504020204" pitchFamily="49" charset="0"/>
                <a:cs typeface="Courier"/>
              </a:rPr>
              <a:t>ylim</a:t>
            </a:r>
            <a:r>
              <a:rPr lang="es-ES" sz="1800" dirty="0">
                <a:solidFill>
                  <a:srgbClr val="4F81BD"/>
                </a:solidFill>
                <a:latin typeface="Lucida Console" panose="020B0609040504020204" pitchFamily="49" charset="0"/>
                <a:cs typeface="Courier"/>
              </a:rPr>
              <a:t>=c(-10000,10000), </a:t>
            </a:r>
            <a:r>
              <a:rPr lang="es-ES" sz="1800" dirty="0" err="1">
                <a:solidFill>
                  <a:srgbClr val="4F81BD"/>
                </a:solidFill>
                <a:latin typeface="Lucida Console" panose="020B0609040504020204" pitchFamily="49" charset="0"/>
                <a:cs typeface="Courier"/>
              </a:rPr>
              <a:t>main</a:t>
            </a:r>
            <a:r>
              <a:rPr lang="es-ES" sz="1800" dirty="0">
                <a:solidFill>
                  <a:srgbClr val="4F81BD"/>
                </a:solidFill>
                <a:latin typeface="Lucida Console" panose="020B0609040504020204" pitchFamily="49" charset="0"/>
                <a:cs typeface="Courier"/>
              </a:rPr>
              <a:t>="</a:t>
            </a:r>
            <a:r>
              <a:rPr lang="es-ES" sz="1800" dirty="0" err="1">
                <a:solidFill>
                  <a:srgbClr val="4F81BD"/>
                </a:solidFill>
                <a:latin typeface="Lucida Console" panose="020B0609040504020204" pitchFamily="49" charset="0"/>
                <a:cs typeface="Courier"/>
              </a:rPr>
              <a:t>quadratic</a:t>
            </a:r>
            <a:r>
              <a:rPr lang="es-ES" sz="1800" dirty="0">
                <a:solidFill>
                  <a:srgbClr val="4F81BD"/>
                </a:solidFill>
                <a:latin typeface="Lucida Console" panose="020B0609040504020204" pitchFamily="49" charset="0"/>
                <a:cs typeface="Courier"/>
              </a:rPr>
              <a:t>")</a:t>
            </a:r>
          </a:p>
          <a:p>
            <a:pPr marL="0" indent="0">
              <a:spcBef>
                <a:spcPts val="0"/>
              </a:spcBef>
              <a:buNone/>
            </a:pPr>
            <a:r>
              <a:rPr lang="es-ES" sz="1800" dirty="0">
                <a:solidFill>
                  <a:srgbClr val="4F81BD"/>
                </a:solidFill>
                <a:latin typeface="Lucida Console" panose="020B0609040504020204" pitchFamily="49" charset="0"/>
                <a:cs typeface="Courier"/>
              </a:rPr>
              <a:t>  </a:t>
            </a:r>
            <a:r>
              <a:rPr lang="es-ES" sz="1800" dirty="0" err="1">
                <a:solidFill>
                  <a:srgbClr val="4F81BD"/>
                </a:solidFill>
                <a:latin typeface="Lucida Console" panose="020B0609040504020204" pitchFamily="49" charset="0"/>
                <a:cs typeface="Courier"/>
              </a:rPr>
              <a:t>plot</a:t>
            </a:r>
            <a:r>
              <a:rPr lang="es-ES" sz="1800" dirty="0">
                <a:solidFill>
                  <a:srgbClr val="4F81BD"/>
                </a:solidFill>
                <a:latin typeface="Lucida Console" panose="020B0609040504020204" pitchFamily="49" charset="0"/>
                <a:cs typeface="Courier"/>
              </a:rPr>
              <a:t>(x, y=x^3, </a:t>
            </a:r>
            <a:r>
              <a:rPr lang="es-ES" sz="1800" dirty="0" err="1">
                <a:solidFill>
                  <a:srgbClr val="4F81BD"/>
                </a:solidFill>
                <a:latin typeface="Lucida Console" panose="020B0609040504020204" pitchFamily="49" charset="0"/>
                <a:cs typeface="Courier"/>
              </a:rPr>
              <a:t>ylim</a:t>
            </a:r>
            <a:r>
              <a:rPr lang="es-ES" sz="1800" dirty="0">
                <a:solidFill>
                  <a:srgbClr val="4F81BD"/>
                </a:solidFill>
                <a:latin typeface="Lucida Console" panose="020B0609040504020204" pitchFamily="49" charset="0"/>
                <a:cs typeface="Courier"/>
              </a:rPr>
              <a:t>=c(-10000,10000), </a:t>
            </a:r>
            <a:r>
              <a:rPr lang="es-ES" sz="1800" dirty="0" err="1">
                <a:solidFill>
                  <a:srgbClr val="4F81BD"/>
                </a:solidFill>
                <a:latin typeface="Lucida Console" panose="020B0609040504020204" pitchFamily="49" charset="0"/>
                <a:cs typeface="Courier"/>
              </a:rPr>
              <a:t>main</a:t>
            </a:r>
            <a:r>
              <a:rPr lang="es-ES" sz="1800" dirty="0">
                <a:solidFill>
                  <a:srgbClr val="4F81BD"/>
                </a:solidFill>
                <a:latin typeface="Lucida Console" panose="020B0609040504020204" pitchFamily="49" charset="0"/>
                <a:cs typeface="Courier"/>
              </a:rPr>
              <a:t>="</a:t>
            </a:r>
            <a:r>
              <a:rPr lang="es-ES" sz="1800" dirty="0" err="1">
                <a:solidFill>
                  <a:srgbClr val="4F81BD"/>
                </a:solidFill>
                <a:latin typeface="Lucida Console" panose="020B0609040504020204" pitchFamily="49" charset="0"/>
                <a:cs typeface="Courier"/>
              </a:rPr>
              <a:t>cubic</a:t>
            </a:r>
            <a:r>
              <a:rPr lang="es-ES" sz="1800" dirty="0">
                <a:solidFill>
                  <a:srgbClr val="4F81BD"/>
                </a:solidFill>
                <a:latin typeface="Lucida Console" panose="020B0609040504020204" pitchFamily="49" charset="0"/>
                <a:cs typeface="Courier"/>
              </a:rPr>
              <a:t>")</a:t>
            </a:r>
            <a:endParaRPr lang="pl-PL" sz="1800" dirty="0">
              <a:solidFill>
                <a:srgbClr val="4F81BD"/>
              </a:solidFill>
              <a:latin typeface="Lucida Console" panose="020B0609040504020204" pitchFamily="49" charset="0"/>
              <a:cs typeface="Courier"/>
            </a:endParaRPr>
          </a:p>
          <a:p>
            <a:pPr marL="0" indent="0">
              <a:spcBef>
                <a:spcPts val="0"/>
              </a:spcBef>
              <a:buNone/>
            </a:pPr>
            <a:r>
              <a:rPr lang="en-US" sz="1800" b="1" dirty="0">
                <a:solidFill>
                  <a:srgbClr val="4F81BD"/>
                </a:solidFill>
                <a:latin typeface="Lucida Console" panose="020B0609040504020204" pitchFamily="49" charset="0"/>
                <a:cs typeface="Courier"/>
              </a:rPr>
              <a:t>  </a:t>
            </a:r>
            <a:r>
              <a:rPr lang="en-US" sz="1800" b="1" dirty="0" err="1">
                <a:solidFill>
                  <a:srgbClr val="4F81BD"/>
                </a:solidFill>
                <a:latin typeface="Lucida Console" panose="020B0609040504020204" pitchFamily="49" charset="0"/>
                <a:cs typeface="Courier"/>
              </a:rPr>
              <a:t>dev.off</a:t>
            </a:r>
            <a:r>
              <a:rPr lang="en-US" sz="1800" b="1" dirty="0">
                <a:solidFill>
                  <a:srgbClr val="4F81BD"/>
                </a:solidFill>
                <a:latin typeface="Lucida Console" panose="020B0609040504020204" pitchFamily="49" charset="0"/>
                <a:cs typeface="Courier"/>
              </a:rPr>
              <a:t>()</a:t>
            </a:r>
          </a:p>
          <a:p>
            <a:pPr>
              <a:spcBef>
                <a:spcPts val="0"/>
              </a:spcBef>
              <a:buFont typeface="Wingdings" pitchFamily="2" charset="2"/>
              <a:buChar char="Ø"/>
            </a:pPr>
            <a:endParaRPr lang="en-US" sz="1600" b="1" dirty="0">
              <a:solidFill>
                <a:srgbClr val="4F81BD"/>
              </a:solidFill>
              <a:latin typeface="Courier"/>
            </a:endParaRPr>
          </a:p>
          <a:p>
            <a:r>
              <a:rPr lang="en-US" sz="2400" dirty="0">
                <a:solidFill>
                  <a:schemeClr val="accent1"/>
                </a:solidFill>
                <a:cs typeface="Arial"/>
              </a:rPr>
              <a:t>Alternatively</a:t>
            </a:r>
            <a:r>
              <a:rPr lang="en-US" sz="2400" dirty="0">
                <a:cs typeface="Arial"/>
              </a:rPr>
              <a:t> you can use the RStudio interface: </a:t>
            </a:r>
            <a:endParaRPr lang="en-US" sz="2400" dirty="0"/>
          </a:p>
          <a:p>
            <a:pPr marL="448945" lvl="1" indent="-182245"/>
            <a:r>
              <a:rPr lang="en-US" sz="2000" dirty="0">
                <a:solidFill>
                  <a:srgbClr val="4F81BD"/>
                </a:solidFill>
                <a:cs typeface="Arial"/>
              </a:rPr>
              <a:t>Plots &gt;</a:t>
            </a:r>
            <a:r>
              <a:rPr lang="en-US" sz="2000" dirty="0">
                <a:solidFill>
                  <a:srgbClr val="4F81BD"/>
                </a:solidFill>
                <a:cs typeface="Arial"/>
                <a:sym typeface="Wingdings"/>
              </a:rPr>
              <a:t> </a:t>
            </a:r>
            <a:r>
              <a:rPr lang="en-US" sz="2000" i="1" dirty="0">
                <a:solidFill>
                  <a:srgbClr val="4F81BD"/>
                </a:solidFill>
                <a:cs typeface="Arial"/>
              </a:rPr>
              <a:t>Export </a:t>
            </a:r>
            <a:r>
              <a:rPr lang="en-US" sz="2000" i="1" dirty="0">
                <a:solidFill>
                  <a:srgbClr val="4F81BD"/>
                </a:solidFill>
                <a:cs typeface="Arial"/>
                <a:sym typeface="Wingdings"/>
              </a:rPr>
              <a:t>&gt;</a:t>
            </a:r>
            <a:r>
              <a:rPr lang="en-US" sz="2000" dirty="0">
                <a:solidFill>
                  <a:srgbClr val="4F81BD"/>
                </a:solidFill>
                <a:cs typeface="Arial"/>
                <a:sym typeface="Wingdings"/>
              </a:rPr>
              <a:t> </a:t>
            </a:r>
            <a:r>
              <a:rPr lang="en-US" sz="2000" i="1" dirty="0">
                <a:solidFill>
                  <a:srgbClr val="4F81BD"/>
                </a:solidFill>
                <a:cs typeface="Arial"/>
                <a:sym typeface="Wingdings"/>
              </a:rPr>
              <a:t>S</a:t>
            </a:r>
            <a:r>
              <a:rPr lang="en-US" sz="2000" i="1" dirty="0">
                <a:solidFill>
                  <a:srgbClr val="4F81BD"/>
                </a:solidFill>
                <a:cs typeface="Arial"/>
              </a:rPr>
              <a:t>ave as Image </a:t>
            </a:r>
            <a:r>
              <a:rPr lang="en-US" sz="2000" dirty="0">
                <a:cs typeface="Arial"/>
              </a:rPr>
              <a:t>(PNG,JPEG,TIFF,BMP,…)</a:t>
            </a:r>
          </a:p>
          <a:p>
            <a:pPr marL="448945" lvl="1" indent="-182245"/>
            <a:r>
              <a:rPr lang="en-US" sz="2000" dirty="0">
                <a:solidFill>
                  <a:srgbClr val="4F81BD"/>
                </a:solidFill>
                <a:cs typeface="Arial"/>
              </a:rPr>
              <a:t>Plots &gt;</a:t>
            </a:r>
            <a:r>
              <a:rPr lang="en-US" sz="2000" dirty="0">
                <a:solidFill>
                  <a:srgbClr val="4F81BD"/>
                </a:solidFill>
                <a:cs typeface="Arial"/>
                <a:sym typeface="Wingdings"/>
              </a:rPr>
              <a:t> </a:t>
            </a:r>
            <a:r>
              <a:rPr lang="en-US" sz="2000" i="1" dirty="0">
                <a:solidFill>
                  <a:srgbClr val="4F81BD"/>
                </a:solidFill>
                <a:cs typeface="Arial"/>
              </a:rPr>
              <a:t>Save as PDF</a:t>
            </a:r>
            <a:r>
              <a:rPr lang="en-US" sz="2000" dirty="0">
                <a:cs typeface="Arial"/>
              </a:rPr>
              <a:t>.</a:t>
            </a:r>
            <a:endParaRPr lang="en-US" dirty="0">
              <a:cs typeface="Arial"/>
            </a:endParaRPr>
          </a:p>
          <a:p>
            <a:pPr>
              <a:spcBef>
                <a:spcPts val="0"/>
              </a:spcBef>
            </a:pPr>
            <a:endParaRPr lang="en-US" dirty="0"/>
          </a:p>
        </p:txBody>
      </p:sp>
      <p:sp>
        <p:nvSpPr>
          <p:cNvPr id="3" name="Titre 2"/>
          <p:cNvSpPr>
            <a:spLocks noGrp="1"/>
          </p:cNvSpPr>
          <p:nvPr>
            <p:ph type="ctrTitle"/>
          </p:nvPr>
        </p:nvSpPr>
        <p:spPr>
          <a:xfrm>
            <a:off x="258501" y="344402"/>
            <a:ext cx="7943178" cy="387798"/>
          </a:xfrm>
        </p:spPr>
        <p:txBody>
          <a:bodyPr/>
          <a:lstStyle/>
          <a:p>
            <a:r>
              <a:rPr lang="en-US" sz="2800"/>
              <a:t>Saving figures to files</a:t>
            </a:r>
            <a:endParaRPr lang="en-US" sz="2800" dirty="0"/>
          </a:p>
        </p:txBody>
      </p:sp>
    </p:spTree>
    <p:extLst>
      <p:ext uri="{BB962C8B-B14F-4D97-AF65-F5344CB8AC3E}">
        <p14:creationId xmlns:p14="http://schemas.microsoft.com/office/powerpoint/2010/main" val="2057246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
                                            <p:txEl>
                                              <p:pRg st="11" end="11"/>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
                                            <p:txEl>
                                              <p:pRg st="9" end="9"/>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
                                            <p:txEl>
                                              <p:pRg st="13" end="13"/>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
                                            <p:txEl>
                                              <p:pRg st="14" end="14"/>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Forme libre 13"/>
          <p:cNvSpPr/>
          <p:nvPr/>
        </p:nvSpPr>
        <p:spPr>
          <a:xfrm>
            <a:off x="3863414" y="3198292"/>
            <a:ext cx="1316240" cy="789744"/>
          </a:xfrm>
          <a:custGeom>
            <a:avLst/>
            <a:gdLst>
              <a:gd name="connsiteX0" fmla="*/ 0 w 1316240"/>
              <a:gd name="connsiteY0" fmla="*/ 78974 h 789744"/>
              <a:gd name="connsiteX1" fmla="*/ 78974 w 1316240"/>
              <a:gd name="connsiteY1" fmla="*/ 0 h 789744"/>
              <a:gd name="connsiteX2" fmla="*/ 1237266 w 1316240"/>
              <a:gd name="connsiteY2" fmla="*/ 0 h 789744"/>
              <a:gd name="connsiteX3" fmla="*/ 1316240 w 1316240"/>
              <a:gd name="connsiteY3" fmla="*/ 78974 h 789744"/>
              <a:gd name="connsiteX4" fmla="*/ 1316240 w 1316240"/>
              <a:gd name="connsiteY4" fmla="*/ 710770 h 789744"/>
              <a:gd name="connsiteX5" fmla="*/ 1237266 w 1316240"/>
              <a:gd name="connsiteY5" fmla="*/ 789744 h 789744"/>
              <a:gd name="connsiteX6" fmla="*/ 78974 w 1316240"/>
              <a:gd name="connsiteY6" fmla="*/ 789744 h 789744"/>
              <a:gd name="connsiteX7" fmla="*/ 0 w 1316240"/>
              <a:gd name="connsiteY7" fmla="*/ 710770 h 789744"/>
              <a:gd name="connsiteX8" fmla="*/ 0 w 1316240"/>
              <a:gd name="connsiteY8" fmla="*/ 78974 h 789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6240" h="789744">
                <a:moveTo>
                  <a:pt x="0" y="78974"/>
                </a:moveTo>
                <a:cubicBezTo>
                  <a:pt x="0" y="35358"/>
                  <a:pt x="35358" y="0"/>
                  <a:pt x="78974" y="0"/>
                </a:cubicBezTo>
                <a:lnTo>
                  <a:pt x="1237266" y="0"/>
                </a:lnTo>
                <a:cubicBezTo>
                  <a:pt x="1280882" y="0"/>
                  <a:pt x="1316240" y="35358"/>
                  <a:pt x="1316240" y="78974"/>
                </a:cubicBezTo>
                <a:lnTo>
                  <a:pt x="1316240" y="710770"/>
                </a:lnTo>
                <a:cubicBezTo>
                  <a:pt x="1316240" y="754386"/>
                  <a:pt x="1280882" y="789744"/>
                  <a:pt x="1237266" y="789744"/>
                </a:cubicBezTo>
                <a:lnTo>
                  <a:pt x="78974" y="789744"/>
                </a:lnTo>
                <a:cubicBezTo>
                  <a:pt x="35358" y="789744"/>
                  <a:pt x="0" y="754386"/>
                  <a:pt x="0" y="710770"/>
                </a:cubicBezTo>
                <a:lnTo>
                  <a:pt x="0" y="78974"/>
                </a:lnTo>
                <a:close/>
              </a:path>
            </a:pathLst>
          </a:custGeom>
        </p:spPr>
        <p:style>
          <a:lnRef idx="0">
            <a:schemeClr val="lt1">
              <a:hueOff val="0"/>
              <a:satOff val="0"/>
              <a:lumOff val="0"/>
              <a:alphaOff val="0"/>
            </a:schemeClr>
          </a:lnRef>
          <a:fillRef idx="3">
            <a:schemeClr val="accent4">
              <a:hueOff val="0"/>
              <a:satOff val="0"/>
              <a:lumOff val="0"/>
              <a:alphaOff val="0"/>
            </a:schemeClr>
          </a:fillRef>
          <a:effectRef idx="2">
            <a:schemeClr val="accent4">
              <a:hueOff val="0"/>
              <a:satOff val="0"/>
              <a:lumOff val="0"/>
              <a:alphaOff val="0"/>
            </a:schemeClr>
          </a:effectRef>
          <a:fontRef idx="minor">
            <a:schemeClr val="lt1"/>
          </a:fontRef>
        </p:style>
        <p:txBody>
          <a:bodyPr spcFirstLastPara="0" vert="horz" wrap="square" lIns="80281" tIns="80281" rIns="80281" bIns="80281" numCol="1" spcCol="1270" anchor="ctr" anchorCtr="0">
            <a:noAutofit/>
          </a:bodyPr>
          <a:lstStyle/>
          <a:p>
            <a:pPr lvl="0" algn="ctr" defTabSz="666750">
              <a:lnSpc>
                <a:spcPct val="90000"/>
              </a:lnSpc>
              <a:spcBef>
                <a:spcPct val="0"/>
              </a:spcBef>
              <a:spcAft>
                <a:spcPct val="35000"/>
              </a:spcAft>
            </a:pPr>
            <a:r>
              <a:rPr lang="en-US" sz="1500" kern="1200">
                <a:solidFill>
                  <a:srgbClr val="000000"/>
                </a:solidFill>
              </a:rPr>
              <a:t>Data representation</a:t>
            </a:r>
            <a:endParaRPr lang="en-US" sz="1500" kern="1200" dirty="0"/>
          </a:p>
        </p:txBody>
      </p:sp>
      <p:sp>
        <p:nvSpPr>
          <p:cNvPr id="15" name="Forme libre 14"/>
          <p:cNvSpPr/>
          <p:nvPr/>
        </p:nvSpPr>
        <p:spPr>
          <a:xfrm>
            <a:off x="5311278" y="3429950"/>
            <a:ext cx="279042" cy="326427"/>
          </a:xfrm>
          <a:custGeom>
            <a:avLst/>
            <a:gdLst>
              <a:gd name="connsiteX0" fmla="*/ 0 w 279042"/>
              <a:gd name="connsiteY0" fmla="*/ 65285 h 326427"/>
              <a:gd name="connsiteX1" fmla="*/ 139521 w 279042"/>
              <a:gd name="connsiteY1" fmla="*/ 65285 h 326427"/>
              <a:gd name="connsiteX2" fmla="*/ 139521 w 279042"/>
              <a:gd name="connsiteY2" fmla="*/ 0 h 326427"/>
              <a:gd name="connsiteX3" fmla="*/ 279042 w 279042"/>
              <a:gd name="connsiteY3" fmla="*/ 163214 h 326427"/>
              <a:gd name="connsiteX4" fmla="*/ 139521 w 279042"/>
              <a:gd name="connsiteY4" fmla="*/ 326427 h 326427"/>
              <a:gd name="connsiteX5" fmla="*/ 139521 w 279042"/>
              <a:gd name="connsiteY5" fmla="*/ 261142 h 326427"/>
              <a:gd name="connsiteX6" fmla="*/ 0 w 279042"/>
              <a:gd name="connsiteY6" fmla="*/ 261142 h 326427"/>
              <a:gd name="connsiteX7" fmla="*/ 0 w 279042"/>
              <a:gd name="connsiteY7" fmla="*/ 65285 h 326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9042" h="326427">
                <a:moveTo>
                  <a:pt x="0" y="65285"/>
                </a:moveTo>
                <a:lnTo>
                  <a:pt x="139521" y="65285"/>
                </a:lnTo>
                <a:lnTo>
                  <a:pt x="139521" y="0"/>
                </a:lnTo>
                <a:lnTo>
                  <a:pt x="279042" y="163214"/>
                </a:lnTo>
                <a:lnTo>
                  <a:pt x="139521" y="326427"/>
                </a:lnTo>
                <a:lnTo>
                  <a:pt x="139521" y="261142"/>
                </a:lnTo>
                <a:lnTo>
                  <a:pt x="0" y="261142"/>
                </a:lnTo>
                <a:lnTo>
                  <a:pt x="0" y="65285"/>
                </a:lnTo>
                <a:close/>
              </a:path>
            </a:pathLst>
          </a:custGeom>
        </p:spPr>
        <p:style>
          <a:lnRef idx="0">
            <a:schemeClr val="lt1">
              <a:hueOff val="0"/>
              <a:satOff val="0"/>
              <a:lumOff val="0"/>
              <a:alphaOff val="0"/>
            </a:schemeClr>
          </a:lnRef>
          <a:fillRef idx="3">
            <a:schemeClr val="accent4">
              <a:hueOff val="0"/>
              <a:satOff val="0"/>
              <a:lumOff val="0"/>
              <a:alphaOff val="0"/>
            </a:schemeClr>
          </a:fillRef>
          <a:effectRef idx="2">
            <a:schemeClr val="accent4">
              <a:hueOff val="0"/>
              <a:satOff val="0"/>
              <a:lumOff val="0"/>
              <a:alphaOff val="0"/>
            </a:schemeClr>
          </a:effectRef>
          <a:fontRef idx="minor">
            <a:schemeClr val="lt1"/>
          </a:fontRef>
        </p:style>
        <p:txBody>
          <a:bodyPr spcFirstLastPara="0" vert="horz" wrap="square" lIns="0" tIns="65285" rIns="83713" bIns="65285" numCol="1" spcCol="1270" anchor="ctr" anchorCtr="0">
            <a:noAutofit/>
          </a:bodyPr>
          <a:lstStyle/>
          <a:p>
            <a:pPr lvl="0" algn="ctr" defTabSz="533400">
              <a:lnSpc>
                <a:spcPct val="90000"/>
              </a:lnSpc>
              <a:spcBef>
                <a:spcPct val="0"/>
              </a:spcBef>
              <a:spcAft>
                <a:spcPct val="35000"/>
              </a:spcAft>
            </a:pPr>
            <a:endParaRPr lang="en-US" sz="1200" kern="1200"/>
          </a:p>
        </p:txBody>
      </p:sp>
      <p:sp>
        <p:nvSpPr>
          <p:cNvPr id="16" name="Forme libre 15"/>
          <p:cNvSpPr/>
          <p:nvPr/>
        </p:nvSpPr>
        <p:spPr>
          <a:xfrm>
            <a:off x="5706150" y="3198292"/>
            <a:ext cx="1316240" cy="789744"/>
          </a:xfrm>
          <a:custGeom>
            <a:avLst/>
            <a:gdLst>
              <a:gd name="connsiteX0" fmla="*/ 0 w 1316240"/>
              <a:gd name="connsiteY0" fmla="*/ 78974 h 789744"/>
              <a:gd name="connsiteX1" fmla="*/ 78974 w 1316240"/>
              <a:gd name="connsiteY1" fmla="*/ 0 h 789744"/>
              <a:gd name="connsiteX2" fmla="*/ 1237266 w 1316240"/>
              <a:gd name="connsiteY2" fmla="*/ 0 h 789744"/>
              <a:gd name="connsiteX3" fmla="*/ 1316240 w 1316240"/>
              <a:gd name="connsiteY3" fmla="*/ 78974 h 789744"/>
              <a:gd name="connsiteX4" fmla="*/ 1316240 w 1316240"/>
              <a:gd name="connsiteY4" fmla="*/ 710770 h 789744"/>
              <a:gd name="connsiteX5" fmla="*/ 1237266 w 1316240"/>
              <a:gd name="connsiteY5" fmla="*/ 789744 h 789744"/>
              <a:gd name="connsiteX6" fmla="*/ 78974 w 1316240"/>
              <a:gd name="connsiteY6" fmla="*/ 789744 h 789744"/>
              <a:gd name="connsiteX7" fmla="*/ 0 w 1316240"/>
              <a:gd name="connsiteY7" fmla="*/ 710770 h 789744"/>
              <a:gd name="connsiteX8" fmla="*/ 0 w 1316240"/>
              <a:gd name="connsiteY8" fmla="*/ 78974 h 789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6240" h="789744">
                <a:moveTo>
                  <a:pt x="0" y="78974"/>
                </a:moveTo>
                <a:cubicBezTo>
                  <a:pt x="0" y="35358"/>
                  <a:pt x="35358" y="0"/>
                  <a:pt x="78974" y="0"/>
                </a:cubicBezTo>
                <a:lnTo>
                  <a:pt x="1237266" y="0"/>
                </a:lnTo>
                <a:cubicBezTo>
                  <a:pt x="1280882" y="0"/>
                  <a:pt x="1316240" y="35358"/>
                  <a:pt x="1316240" y="78974"/>
                </a:cubicBezTo>
                <a:lnTo>
                  <a:pt x="1316240" y="710770"/>
                </a:lnTo>
                <a:cubicBezTo>
                  <a:pt x="1316240" y="754386"/>
                  <a:pt x="1280882" y="789744"/>
                  <a:pt x="1237266" y="789744"/>
                </a:cubicBezTo>
                <a:lnTo>
                  <a:pt x="78974" y="789744"/>
                </a:lnTo>
                <a:cubicBezTo>
                  <a:pt x="35358" y="789744"/>
                  <a:pt x="0" y="754386"/>
                  <a:pt x="0" y="710770"/>
                </a:cubicBezTo>
                <a:lnTo>
                  <a:pt x="0" y="78974"/>
                </a:lnTo>
                <a:close/>
              </a:path>
            </a:pathLst>
          </a:custGeom>
        </p:spPr>
        <p:style>
          <a:lnRef idx="0">
            <a:schemeClr val="lt1">
              <a:hueOff val="0"/>
              <a:satOff val="0"/>
              <a:lumOff val="0"/>
              <a:alphaOff val="0"/>
            </a:schemeClr>
          </a:lnRef>
          <a:fillRef idx="3">
            <a:schemeClr val="accent5">
              <a:hueOff val="0"/>
              <a:satOff val="0"/>
              <a:lumOff val="0"/>
              <a:alphaOff val="0"/>
            </a:schemeClr>
          </a:fillRef>
          <a:effectRef idx="2">
            <a:schemeClr val="accent5">
              <a:hueOff val="0"/>
              <a:satOff val="0"/>
              <a:lumOff val="0"/>
              <a:alphaOff val="0"/>
            </a:schemeClr>
          </a:effectRef>
          <a:fontRef idx="minor">
            <a:schemeClr val="lt1"/>
          </a:fontRef>
        </p:style>
        <p:txBody>
          <a:bodyPr spcFirstLastPara="0" vert="horz" wrap="square" lIns="80281" tIns="80281" rIns="80281" bIns="80281" numCol="1" spcCol="1270" anchor="ctr" anchorCtr="0">
            <a:noAutofit/>
          </a:bodyPr>
          <a:lstStyle/>
          <a:p>
            <a:pPr lvl="0" algn="ctr" defTabSz="666750">
              <a:lnSpc>
                <a:spcPct val="90000"/>
              </a:lnSpc>
              <a:spcBef>
                <a:spcPct val="0"/>
              </a:spcBef>
              <a:spcAft>
                <a:spcPct val="35000"/>
              </a:spcAft>
            </a:pPr>
            <a:r>
              <a:rPr lang="en-US" sz="1500" kern="1200">
                <a:solidFill>
                  <a:srgbClr val="000000"/>
                </a:solidFill>
              </a:rPr>
              <a:t>Statistical analysis</a:t>
            </a:r>
            <a:endParaRPr lang="en-US" sz="1500" kern="1200" dirty="0">
              <a:solidFill>
                <a:srgbClr val="000000"/>
              </a:solidFill>
            </a:endParaRPr>
          </a:p>
        </p:txBody>
      </p:sp>
      <p:sp>
        <p:nvSpPr>
          <p:cNvPr id="17" name="Forme libre 16"/>
          <p:cNvSpPr/>
          <p:nvPr/>
        </p:nvSpPr>
        <p:spPr>
          <a:xfrm>
            <a:off x="7154014" y="3429950"/>
            <a:ext cx="279042" cy="326427"/>
          </a:xfrm>
          <a:custGeom>
            <a:avLst/>
            <a:gdLst>
              <a:gd name="connsiteX0" fmla="*/ 0 w 279042"/>
              <a:gd name="connsiteY0" fmla="*/ 65285 h 326427"/>
              <a:gd name="connsiteX1" fmla="*/ 139521 w 279042"/>
              <a:gd name="connsiteY1" fmla="*/ 65285 h 326427"/>
              <a:gd name="connsiteX2" fmla="*/ 139521 w 279042"/>
              <a:gd name="connsiteY2" fmla="*/ 0 h 326427"/>
              <a:gd name="connsiteX3" fmla="*/ 279042 w 279042"/>
              <a:gd name="connsiteY3" fmla="*/ 163214 h 326427"/>
              <a:gd name="connsiteX4" fmla="*/ 139521 w 279042"/>
              <a:gd name="connsiteY4" fmla="*/ 326427 h 326427"/>
              <a:gd name="connsiteX5" fmla="*/ 139521 w 279042"/>
              <a:gd name="connsiteY5" fmla="*/ 261142 h 326427"/>
              <a:gd name="connsiteX6" fmla="*/ 0 w 279042"/>
              <a:gd name="connsiteY6" fmla="*/ 261142 h 326427"/>
              <a:gd name="connsiteX7" fmla="*/ 0 w 279042"/>
              <a:gd name="connsiteY7" fmla="*/ 65285 h 326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9042" h="326427">
                <a:moveTo>
                  <a:pt x="0" y="65285"/>
                </a:moveTo>
                <a:lnTo>
                  <a:pt x="139521" y="65285"/>
                </a:lnTo>
                <a:lnTo>
                  <a:pt x="139521" y="0"/>
                </a:lnTo>
                <a:lnTo>
                  <a:pt x="279042" y="163214"/>
                </a:lnTo>
                <a:lnTo>
                  <a:pt x="139521" y="326427"/>
                </a:lnTo>
                <a:lnTo>
                  <a:pt x="139521" y="261142"/>
                </a:lnTo>
                <a:lnTo>
                  <a:pt x="0" y="261142"/>
                </a:lnTo>
                <a:lnTo>
                  <a:pt x="0" y="65285"/>
                </a:lnTo>
                <a:close/>
              </a:path>
            </a:pathLst>
          </a:custGeom>
        </p:spPr>
        <p:style>
          <a:lnRef idx="0">
            <a:schemeClr val="lt1">
              <a:hueOff val="0"/>
              <a:satOff val="0"/>
              <a:lumOff val="0"/>
              <a:alphaOff val="0"/>
            </a:schemeClr>
          </a:lnRef>
          <a:fillRef idx="3">
            <a:schemeClr val="accent5">
              <a:hueOff val="0"/>
              <a:satOff val="0"/>
              <a:lumOff val="0"/>
              <a:alphaOff val="0"/>
            </a:schemeClr>
          </a:fillRef>
          <a:effectRef idx="2">
            <a:schemeClr val="accent5">
              <a:hueOff val="0"/>
              <a:satOff val="0"/>
              <a:lumOff val="0"/>
              <a:alphaOff val="0"/>
            </a:schemeClr>
          </a:effectRef>
          <a:fontRef idx="minor">
            <a:schemeClr val="lt1"/>
          </a:fontRef>
        </p:style>
        <p:txBody>
          <a:bodyPr spcFirstLastPara="0" vert="horz" wrap="square" lIns="0" tIns="65285" rIns="83713" bIns="65285" numCol="1" spcCol="1270" anchor="ctr" anchorCtr="0">
            <a:noAutofit/>
          </a:bodyPr>
          <a:lstStyle/>
          <a:p>
            <a:pPr lvl="0" algn="ctr" defTabSz="533400">
              <a:lnSpc>
                <a:spcPct val="90000"/>
              </a:lnSpc>
              <a:spcBef>
                <a:spcPct val="0"/>
              </a:spcBef>
              <a:spcAft>
                <a:spcPct val="35000"/>
              </a:spcAft>
            </a:pPr>
            <a:endParaRPr lang="en-US" sz="1200" kern="1200"/>
          </a:p>
        </p:txBody>
      </p:sp>
      <p:sp>
        <p:nvSpPr>
          <p:cNvPr id="18" name="Forme libre 17"/>
          <p:cNvSpPr/>
          <p:nvPr/>
        </p:nvSpPr>
        <p:spPr>
          <a:xfrm>
            <a:off x="7548886" y="1832327"/>
            <a:ext cx="1316240" cy="3521674"/>
          </a:xfrm>
          <a:custGeom>
            <a:avLst/>
            <a:gdLst>
              <a:gd name="connsiteX0" fmla="*/ 0 w 1316240"/>
              <a:gd name="connsiteY0" fmla="*/ 131624 h 3521674"/>
              <a:gd name="connsiteX1" fmla="*/ 131624 w 1316240"/>
              <a:gd name="connsiteY1" fmla="*/ 0 h 3521674"/>
              <a:gd name="connsiteX2" fmla="*/ 1184616 w 1316240"/>
              <a:gd name="connsiteY2" fmla="*/ 0 h 3521674"/>
              <a:gd name="connsiteX3" fmla="*/ 1316240 w 1316240"/>
              <a:gd name="connsiteY3" fmla="*/ 131624 h 3521674"/>
              <a:gd name="connsiteX4" fmla="*/ 1316240 w 1316240"/>
              <a:gd name="connsiteY4" fmla="*/ 3390050 h 3521674"/>
              <a:gd name="connsiteX5" fmla="*/ 1184616 w 1316240"/>
              <a:gd name="connsiteY5" fmla="*/ 3521674 h 3521674"/>
              <a:gd name="connsiteX6" fmla="*/ 131624 w 1316240"/>
              <a:gd name="connsiteY6" fmla="*/ 3521674 h 3521674"/>
              <a:gd name="connsiteX7" fmla="*/ 0 w 1316240"/>
              <a:gd name="connsiteY7" fmla="*/ 3390050 h 3521674"/>
              <a:gd name="connsiteX8" fmla="*/ 0 w 1316240"/>
              <a:gd name="connsiteY8" fmla="*/ 131624 h 3521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6240" h="3521674">
                <a:moveTo>
                  <a:pt x="0" y="131624"/>
                </a:moveTo>
                <a:cubicBezTo>
                  <a:pt x="0" y="58930"/>
                  <a:pt x="58930" y="0"/>
                  <a:pt x="131624" y="0"/>
                </a:cubicBezTo>
                <a:lnTo>
                  <a:pt x="1184616" y="0"/>
                </a:lnTo>
                <a:cubicBezTo>
                  <a:pt x="1257310" y="0"/>
                  <a:pt x="1316240" y="58930"/>
                  <a:pt x="1316240" y="131624"/>
                </a:cubicBezTo>
                <a:lnTo>
                  <a:pt x="1316240" y="3390050"/>
                </a:lnTo>
                <a:cubicBezTo>
                  <a:pt x="1316240" y="3462744"/>
                  <a:pt x="1257310" y="3521674"/>
                  <a:pt x="1184616" y="3521674"/>
                </a:cubicBezTo>
                <a:lnTo>
                  <a:pt x="131624" y="3521674"/>
                </a:lnTo>
                <a:cubicBezTo>
                  <a:pt x="58930" y="3521674"/>
                  <a:pt x="0" y="3462744"/>
                  <a:pt x="0" y="3390050"/>
                </a:cubicBezTo>
                <a:lnTo>
                  <a:pt x="0" y="131624"/>
                </a:lnTo>
                <a:close/>
              </a:path>
            </a:pathLst>
          </a:custGeom>
          <a:solidFill>
            <a:schemeClr val="bg1">
              <a:lumMod val="85000"/>
            </a:schemeClr>
          </a:solidFill>
        </p:spPr>
        <p:style>
          <a:lnRef idx="0">
            <a:schemeClr val="lt1">
              <a:hueOff val="0"/>
              <a:satOff val="0"/>
              <a:lumOff val="0"/>
              <a:alphaOff val="0"/>
            </a:schemeClr>
          </a:lnRef>
          <a:fillRef idx="3">
            <a:schemeClr val="accent6">
              <a:hueOff val="0"/>
              <a:satOff val="0"/>
              <a:lumOff val="0"/>
              <a:alphaOff val="0"/>
            </a:schemeClr>
          </a:fillRef>
          <a:effectRef idx="2">
            <a:schemeClr val="accent6">
              <a:hueOff val="0"/>
              <a:satOff val="0"/>
              <a:lumOff val="0"/>
              <a:alphaOff val="0"/>
            </a:schemeClr>
          </a:effectRef>
          <a:fontRef idx="minor">
            <a:schemeClr val="lt1"/>
          </a:fontRef>
        </p:style>
        <p:txBody>
          <a:bodyPr spcFirstLastPara="0" vert="horz" wrap="square" lIns="95701" tIns="95701" rIns="95701" bIns="95701" numCol="1" spcCol="1270" anchor="ctr" anchorCtr="0">
            <a:noAutofit/>
          </a:bodyPr>
          <a:lstStyle/>
          <a:p>
            <a:pPr lvl="0" algn="ctr" defTabSz="666750">
              <a:lnSpc>
                <a:spcPct val="90000"/>
              </a:lnSpc>
              <a:spcBef>
                <a:spcPct val="0"/>
              </a:spcBef>
              <a:spcAft>
                <a:spcPct val="35000"/>
              </a:spcAft>
            </a:pPr>
            <a:r>
              <a:rPr lang="en-US" sz="1500" kern="1200" dirty="0">
                <a:solidFill>
                  <a:srgbClr val="000000"/>
                </a:solidFill>
              </a:rPr>
              <a:t>Communicate</a:t>
            </a:r>
          </a:p>
        </p:txBody>
      </p:sp>
      <p:sp>
        <p:nvSpPr>
          <p:cNvPr id="4" name="Titre 2"/>
          <p:cNvSpPr txBox="1">
            <a:spLocks/>
          </p:cNvSpPr>
          <p:nvPr/>
        </p:nvSpPr>
        <p:spPr>
          <a:xfrm>
            <a:off x="313029" y="186213"/>
            <a:ext cx="8556344" cy="620683"/>
          </a:xfrm>
          <a:prstGeom prst="rect">
            <a:avLst/>
          </a:prstGeom>
        </p:spPr>
        <p:txBody>
          <a:bodyPr wrap="square" lIns="144000" tIns="0" rIns="0" bIns="0" anchor="b" anchorCtr="0">
            <a:spAutoFit/>
          </a:bodyPr>
          <a:lstStyle>
            <a:lvl1pPr algn="l" defTabSz="914400" rtl="0" eaLnBrk="1" latinLnBrk="0" hangingPunct="1">
              <a:lnSpc>
                <a:spcPct val="90000"/>
              </a:lnSpc>
              <a:spcBef>
                <a:spcPct val="0"/>
              </a:spcBef>
              <a:buNone/>
              <a:defRPr sz="4400" b="0" kern="1200">
                <a:solidFill>
                  <a:schemeClr val="accent1"/>
                </a:solidFill>
                <a:effectLst>
                  <a:outerShdw blurRad="50800" dist="38100" dir="2700000" algn="tl" rotWithShape="0">
                    <a:prstClr val="black">
                      <a:alpha val="40000"/>
                    </a:prstClr>
                  </a:outerShdw>
                </a:effectLst>
                <a:latin typeface="+mj-lt"/>
                <a:ea typeface="+mj-ea"/>
                <a:cs typeface="Arial" pitchFamily="34" charset="0"/>
              </a:defRPr>
            </a:lvl1pPr>
          </a:lstStyle>
          <a:p>
            <a:r>
              <a:rPr lang="en-US"/>
              <a:t>Taking advantage of R for your work</a:t>
            </a:r>
            <a:endParaRPr lang="en-US" dirty="0"/>
          </a:p>
        </p:txBody>
      </p:sp>
      <p:sp>
        <p:nvSpPr>
          <p:cNvPr id="6" name="TextBox 5"/>
          <p:cNvSpPr txBox="1"/>
          <p:nvPr/>
        </p:nvSpPr>
        <p:spPr>
          <a:xfrm>
            <a:off x="2608805" y="2146169"/>
            <a:ext cx="1497171" cy="523220"/>
          </a:xfrm>
          <a:prstGeom prst="rect">
            <a:avLst/>
          </a:prstGeom>
          <a:noFill/>
        </p:spPr>
        <p:txBody>
          <a:bodyPr wrap="square" rtlCol="0">
            <a:spAutoFit/>
          </a:bodyPr>
          <a:lstStyle/>
          <a:p>
            <a:r>
              <a:rPr lang="en-US" sz="1400">
                <a:solidFill>
                  <a:schemeClr val="bg1">
                    <a:lumMod val="50000"/>
                  </a:schemeClr>
                </a:solidFill>
              </a:rPr>
              <a:t>Tidying &amp; data manipulation</a:t>
            </a:r>
            <a:endParaRPr lang="en-US" sz="1400" dirty="0">
              <a:solidFill>
                <a:schemeClr val="bg1">
                  <a:lumMod val="50000"/>
                </a:schemeClr>
              </a:solidFill>
            </a:endParaRPr>
          </a:p>
        </p:txBody>
      </p:sp>
      <p:sp>
        <p:nvSpPr>
          <p:cNvPr id="8" name="Bent Arrow 7"/>
          <p:cNvSpPr/>
          <p:nvPr/>
        </p:nvSpPr>
        <p:spPr>
          <a:xfrm>
            <a:off x="4391732" y="2486802"/>
            <a:ext cx="3038604" cy="587576"/>
          </a:xfrm>
          <a:prstGeom prst="bentArrow">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solidFill>
                <a:schemeClr val="tx1"/>
              </a:solidFill>
            </a:endParaRPr>
          </a:p>
        </p:txBody>
      </p:sp>
      <p:sp>
        <p:nvSpPr>
          <p:cNvPr id="2" name="Curved Up Arrow 1"/>
          <p:cNvSpPr/>
          <p:nvPr/>
        </p:nvSpPr>
        <p:spPr>
          <a:xfrm rot="13238110">
            <a:off x="2719789" y="2608453"/>
            <a:ext cx="929795" cy="685102"/>
          </a:xfrm>
          <a:prstGeom prst="curvedUpArrow">
            <a:avLst>
              <a:gd name="adj1" fmla="val 15475"/>
              <a:gd name="adj2" fmla="val 53339"/>
              <a:gd name="adj3" fmla="val 25000"/>
            </a:avLst>
          </a:prstGeom>
          <a:solidFill>
            <a:schemeClr val="bg1">
              <a:lumMod val="85000"/>
            </a:schemeClr>
          </a:solidFill>
          <a:ln>
            <a:no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solidFill>
                <a:schemeClr val="bg1">
                  <a:lumMod val="50000"/>
                </a:schemeClr>
              </a:solidFill>
            </a:endParaRPr>
          </a:p>
        </p:txBody>
      </p:sp>
      <p:sp>
        <p:nvSpPr>
          <p:cNvPr id="7" name="Forme libre 6"/>
          <p:cNvSpPr/>
          <p:nvPr/>
        </p:nvSpPr>
        <p:spPr>
          <a:xfrm>
            <a:off x="177941" y="3198292"/>
            <a:ext cx="1316240" cy="789744"/>
          </a:xfrm>
          <a:custGeom>
            <a:avLst/>
            <a:gdLst>
              <a:gd name="connsiteX0" fmla="*/ 0 w 1316240"/>
              <a:gd name="connsiteY0" fmla="*/ 78974 h 789744"/>
              <a:gd name="connsiteX1" fmla="*/ 78974 w 1316240"/>
              <a:gd name="connsiteY1" fmla="*/ 0 h 789744"/>
              <a:gd name="connsiteX2" fmla="*/ 1237266 w 1316240"/>
              <a:gd name="connsiteY2" fmla="*/ 0 h 789744"/>
              <a:gd name="connsiteX3" fmla="*/ 1316240 w 1316240"/>
              <a:gd name="connsiteY3" fmla="*/ 78974 h 789744"/>
              <a:gd name="connsiteX4" fmla="*/ 1316240 w 1316240"/>
              <a:gd name="connsiteY4" fmla="*/ 710770 h 789744"/>
              <a:gd name="connsiteX5" fmla="*/ 1237266 w 1316240"/>
              <a:gd name="connsiteY5" fmla="*/ 789744 h 789744"/>
              <a:gd name="connsiteX6" fmla="*/ 78974 w 1316240"/>
              <a:gd name="connsiteY6" fmla="*/ 789744 h 789744"/>
              <a:gd name="connsiteX7" fmla="*/ 0 w 1316240"/>
              <a:gd name="connsiteY7" fmla="*/ 710770 h 789744"/>
              <a:gd name="connsiteX8" fmla="*/ 0 w 1316240"/>
              <a:gd name="connsiteY8" fmla="*/ 78974 h 789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6240" h="789744">
                <a:moveTo>
                  <a:pt x="0" y="78974"/>
                </a:moveTo>
                <a:cubicBezTo>
                  <a:pt x="0" y="35358"/>
                  <a:pt x="35358" y="0"/>
                  <a:pt x="78974" y="0"/>
                </a:cubicBezTo>
                <a:lnTo>
                  <a:pt x="1237266" y="0"/>
                </a:lnTo>
                <a:cubicBezTo>
                  <a:pt x="1280882" y="0"/>
                  <a:pt x="1316240" y="35358"/>
                  <a:pt x="1316240" y="78974"/>
                </a:cubicBezTo>
                <a:lnTo>
                  <a:pt x="1316240" y="710770"/>
                </a:lnTo>
                <a:cubicBezTo>
                  <a:pt x="1316240" y="754386"/>
                  <a:pt x="1280882" y="789744"/>
                  <a:pt x="1237266" y="789744"/>
                </a:cubicBezTo>
                <a:lnTo>
                  <a:pt x="78974" y="789744"/>
                </a:lnTo>
                <a:cubicBezTo>
                  <a:pt x="35358" y="789744"/>
                  <a:pt x="0" y="754386"/>
                  <a:pt x="0" y="710770"/>
                </a:cubicBezTo>
                <a:lnTo>
                  <a:pt x="0" y="78974"/>
                </a:lnTo>
                <a:close/>
              </a:path>
            </a:pathLst>
          </a:custGeom>
          <a:solidFill>
            <a:schemeClr val="bg1">
              <a:lumMod val="85000"/>
            </a:schemeClr>
          </a:solidFill>
          <a:ln>
            <a:noFill/>
          </a:ln>
        </p:spPr>
        <p:style>
          <a:lnRef idx="0">
            <a:schemeClr val="lt1">
              <a:hueOff val="0"/>
              <a:satOff val="0"/>
              <a:lumOff val="0"/>
              <a:alphaOff val="0"/>
            </a:schemeClr>
          </a:lnRef>
          <a:fillRef idx="3">
            <a:schemeClr val="accent2">
              <a:hueOff val="0"/>
              <a:satOff val="0"/>
              <a:lumOff val="0"/>
              <a:alphaOff val="0"/>
            </a:schemeClr>
          </a:fillRef>
          <a:effectRef idx="2">
            <a:schemeClr val="accent2">
              <a:hueOff val="0"/>
              <a:satOff val="0"/>
              <a:lumOff val="0"/>
              <a:alphaOff val="0"/>
            </a:schemeClr>
          </a:effectRef>
          <a:fontRef idx="minor">
            <a:schemeClr val="lt1"/>
          </a:fontRef>
        </p:style>
        <p:txBody>
          <a:bodyPr spcFirstLastPara="0" vert="horz" wrap="square" lIns="80281" tIns="80281" rIns="80281" bIns="80281" numCol="1" spcCol="1270" anchor="ctr" anchorCtr="0">
            <a:noAutofit/>
          </a:bodyPr>
          <a:lstStyle/>
          <a:p>
            <a:pPr lvl="0" algn="ctr" defTabSz="666750">
              <a:lnSpc>
                <a:spcPct val="90000"/>
              </a:lnSpc>
              <a:spcBef>
                <a:spcPct val="0"/>
              </a:spcBef>
              <a:spcAft>
                <a:spcPct val="35000"/>
              </a:spcAft>
            </a:pPr>
            <a:r>
              <a:rPr lang="en-US" sz="1500" kern="1200">
                <a:solidFill>
                  <a:schemeClr val="bg1">
                    <a:lumMod val="50000"/>
                  </a:schemeClr>
                </a:solidFill>
              </a:rPr>
              <a:t>Scientific question</a:t>
            </a:r>
            <a:endParaRPr lang="en-US" sz="1500" kern="1200" dirty="0">
              <a:solidFill>
                <a:schemeClr val="bg1">
                  <a:lumMod val="50000"/>
                </a:schemeClr>
              </a:solidFill>
            </a:endParaRPr>
          </a:p>
        </p:txBody>
      </p:sp>
      <p:sp>
        <p:nvSpPr>
          <p:cNvPr id="11" name="Forme libre 10"/>
          <p:cNvSpPr/>
          <p:nvPr/>
        </p:nvSpPr>
        <p:spPr>
          <a:xfrm>
            <a:off x="1625806" y="3429950"/>
            <a:ext cx="279042" cy="326427"/>
          </a:xfrm>
          <a:custGeom>
            <a:avLst/>
            <a:gdLst>
              <a:gd name="connsiteX0" fmla="*/ 0 w 279042"/>
              <a:gd name="connsiteY0" fmla="*/ 65285 h 326427"/>
              <a:gd name="connsiteX1" fmla="*/ 139521 w 279042"/>
              <a:gd name="connsiteY1" fmla="*/ 65285 h 326427"/>
              <a:gd name="connsiteX2" fmla="*/ 139521 w 279042"/>
              <a:gd name="connsiteY2" fmla="*/ 0 h 326427"/>
              <a:gd name="connsiteX3" fmla="*/ 279042 w 279042"/>
              <a:gd name="connsiteY3" fmla="*/ 163214 h 326427"/>
              <a:gd name="connsiteX4" fmla="*/ 139521 w 279042"/>
              <a:gd name="connsiteY4" fmla="*/ 326427 h 326427"/>
              <a:gd name="connsiteX5" fmla="*/ 139521 w 279042"/>
              <a:gd name="connsiteY5" fmla="*/ 261142 h 326427"/>
              <a:gd name="connsiteX6" fmla="*/ 0 w 279042"/>
              <a:gd name="connsiteY6" fmla="*/ 261142 h 326427"/>
              <a:gd name="connsiteX7" fmla="*/ 0 w 279042"/>
              <a:gd name="connsiteY7" fmla="*/ 65285 h 326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9042" h="326427">
                <a:moveTo>
                  <a:pt x="0" y="65285"/>
                </a:moveTo>
                <a:lnTo>
                  <a:pt x="139521" y="65285"/>
                </a:lnTo>
                <a:lnTo>
                  <a:pt x="139521" y="0"/>
                </a:lnTo>
                <a:lnTo>
                  <a:pt x="279042" y="163214"/>
                </a:lnTo>
                <a:lnTo>
                  <a:pt x="139521" y="326427"/>
                </a:lnTo>
                <a:lnTo>
                  <a:pt x="139521" y="261142"/>
                </a:lnTo>
                <a:lnTo>
                  <a:pt x="0" y="261142"/>
                </a:lnTo>
                <a:lnTo>
                  <a:pt x="0" y="65285"/>
                </a:lnTo>
                <a:close/>
              </a:path>
            </a:pathLst>
          </a:custGeom>
          <a:solidFill>
            <a:schemeClr val="bg1">
              <a:lumMod val="85000"/>
            </a:schemeClr>
          </a:solidFill>
          <a:ln>
            <a:noFill/>
          </a:ln>
        </p:spPr>
        <p:style>
          <a:lnRef idx="0">
            <a:schemeClr val="lt1">
              <a:hueOff val="0"/>
              <a:satOff val="0"/>
              <a:lumOff val="0"/>
              <a:alphaOff val="0"/>
            </a:schemeClr>
          </a:lnRef>
          <a:fillRef idx="3">
            <a:schemeClr val="accent2">
              <a:hueOff val="0"/>
              <a:satOff val="0"/>
              <a:lumOff val="0"/>
              <a:alphaOff val="0"/>
            </a:schemeClr>
          </a:fillRef>
          <a:effectRef idx="2">
            <a:schemeClr val="accent2">
              <a:hueOff val="0"/>
              <a:satOff val="0"/>
              <a:lumOff val="0"/>
              <a:alphaOff val="0"/>
            </a:schemeClr>
          </a:effectRef>
          <a:fontRef idx="minor">
            <a:schemeClr val="lt1"/>
          </a:fontRef>
        </p:style>
        <p:txBody>
          <a:bodyPr spcFirstLastPara="0" vert="horz" wrap="square" lIns="0" tIns="65285" rIns="83713" bIns="65285" numCol="1" spcCol="1270" anchor="ctr" anchorCtr="0">
            <a:noAutofit/>
          </a:bodyPr>
          <a:lstStyle/>
          <a:p>
            <a:pPr lvl="0" algn="ctr" defTabSz="533400">
              <a:lnSpc>
                <a:spcPct val="90000"/>
              </a:lnSpc>
              <a:spcBef>
                <a:spcPct val="0"/>
              </a:spcBef>
              <a:spcAft>
                <a:spcPct val="35000"/>
              </a:spcAft>
            </a:pPr>
            <a:endParaRPr lang="en-US" sz="1200" kern="1200">
              <a:solidFill>
                <a:schemeClr val="bg1">
                  <a:lumMod val="50000"/>
                </a:schemeClr>
              </a:solidFill>
            </a:endParaRPr>
          </a:p>
        </p:txBody>
      </p:sp>
      <p:sp>
        <p:nvSpPr>
          <p:cNvPr id="12" name="Forme libre 11"/>
          <p:cNvSpPr/>
          <p:nvPr/>
        </p:nvSpPr>
        <p:spPr>
          <a:xfrm>
            <a:off x="2020678" y="3198292"/>
            <a:ext cx="1316240" cy="789744"/>
          </a:xfrm>
          <a:custGeom>
            <a:avLst/>
            <a:gdLst>
              <a:gd name="connsiteX0" fmla="*/ 0 w 1316240"/>
              <a:gd name="connsiteY0" fmla="*/ 78974 h 789744"/>
              <a:gd name="connsiteX1" fmla="*/ 78974 w 1316240"/>
              <a:gd name="connsiteY1" fmla="*/ 0 h 789744"/>
              <a:gd name="connsiteX2" fmla="*/ 1237266 w 1316240"/>
              <a:gd name="connsiteY2" fmla="*/ 0 h 789744"/>
              <a:gd name="connsiteX3" fmla="*/ 1316240 w 1316240"/>
              <a:gd name="connsiteY3" fmla="*/ 78974 h 789744"/>
              <a:gd name="connsiteX4" fmla="*/ 1316240 w 1316240"/>
              <a:gd name="connsiteY4" fmla="*/ 710770 h 789744"/>
              <a:gd name="connsiteX5" fmla="*/ 1237266 w 1316240"/>
              <a:gd name="connsiteY5" fmla="*/ 789744 h 789744"/>
              <a:gd name="connsiteX6" fmla="*/ 78974 w 1316240"/>
              <a:gd name="connsiteY6" fmla="*/ 789744 h 789744"/>
              <a:gd name="connsiteX7" fmla="*/ 0 w 1316240"/>
              <a:gd name="connsiteY7" fmla="*/ 710770 h 789744"/>
              <a:gd name="connsiteX8" fmla="*/ 0 w 1316240"/>
              <a:gd name="connsiteY8" fmla="*/ 78974 h 789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6240" h="789744">
                <a:moveTo>
                  <a:pt x="0" y="78974"/>
                </a:moveTo>
                <a:cubicBezTo>
                  <a:pt x="0" y="35358"/>
                  <a:pt x="35358" y="0"/>
                  <a:pt x="78974" y="0"/>
                </a:cubicBezTo>
                <a:lnTo>
                  <a:pt x="1237266" y="0"/>
                </a:lnTo>
                <a:cubicBezTo>
                  <a:pt x="1280882" y="0"/>
                  <a:pt x="1316240" y="35358"/>
                  <a:pt x="1316240" y="78974"/>
                </a:cubicBezTo>
                <a:lnTo>
                  <a:pt x="1316240" y="710770"/>
                </a:lnTo>
                <a:cubicBezTo>
                  <a:pt x="1316240" y="754386"/>
                  <a:pt x="1280882" y="789744"/>
                  <a:pt x="1237266" y="789744"/>
                </a:cubicBezTo>
                <a:lnTo>
                  <a:pt x="78974" y="789744"/>
                </a:lnTo>
                <a:cubicBezTo>
                  <a:pt x="35358" y="789744"/>
                  <a:pt x="0" y="754386"/>
                  <a:pt x="0" y="710770"/>
                </a:cubicBezTo>
                <a:lnTo>
                  <a:pt x="0" y="78974"/>
                </a:lnTo>
                <a:close/>
              </a:path>
            </a:pathLst>
          </a:custGeom>
          <a:solidFill>
            <a:schemeClr val="bg1">
              <a:lumMod val="85000"/>
            </a:schemeClr>
          </a:solidFill>
          <a:ln>
            <a:noFill/>
          </a:ln>
        </p:spPr>
        <p:style>
          <a:lnRef idx="0">
            <a:schemeClr val="lt1">
              <a:hueOff val="0"/>
              <a:satOff val="0"/>
              <a:lumOff val="0"/>
              <a:alphaOff val="0"/>
            </a:schemeClr>
          </a:lnRef>
          <a:fillRef idx="3">
            <a:schemeClr val="accent3">
              <a:hueOff val="0"/>
              <a:satOff val="0"/>
              <a:lumOff val="0"/>
              <a:alphaOff val="0"/>
            </a:schemeClr>
          </a:fillRef>
          <a:effectRef idx="2">
            <a:schemeClr val="accent3">
              <a:hueOff val="0"/>
              <a:satOff val="0"/>
              <a:lumOff val="0"/>
              <a:alphaOff val="0"/>
            </a:schemeClr>
          </a:effectRef>
          <a:fontRef idx="minor">
            <a:schemeClr val="lt1"/>
          </a:fontRef>
        </p:style>
        <p:txBody>
          <a:bodyPr spcFirstLastPara="0" vert="horz" wrap="square" lIns="80281" tIns="80281" rIns="80281" bIns="80281" numCol="1" spcCol="1270" anchor="ctr" anchorCtr="0">
            <a:noAutofit/>
          </a:bodyPr>
          <a:lstStyle/>
          <a:p>
            <a:pPr lvl="0" algn="ctr" defTabSz="666750">
              <a:lnSpc>
                <a:spcPct val="90000"/>
              </a:lnSpc>
              <a:spcBef>
                <a:spcPct val="0"/>
              </a:spcBef>
              <a:spcAft>
                <a:spcPct val="35000"/>
              </a:spcAft>
            </a:pPr>
            <a:r>
              <a:rPr lang="en-US" sz="1500" kern="1200">
                <a:solidFill>
                  <a:schemeClr val="bg1">
                    <a:lumMod val="50000"/>
                  </a:schemeClr>
                </a:solidFill>
              </a:rPr>
              <a:t>Formatted Data In R</a:t>
            </a:r>
            <a:endParaRPr lang="en-US" sz="1500" kern="1200" dirty="0">
              <a:solidFill>
                <a:schemeClr val="bg1">
                  <a:lumMod val="50000"/>
                </a:schemeClr>
              </a:solidFill>
            </a:endParaRPr>
          </a:p>
        </p:txBody>
      </p:sp>
      <p:sp>
        <p:nvSpPr>
          <p:cNvPr id="13" name="Forme libre 12"/>
          <p:cNvSpPr/>
          <p:nvPr/>
        </p:nvSpPr>
        <p:spPr>
          <a:xfrm>
            <a:off x="3468542" y="3429950"/>
            <a:ext cx="279042" cy="326427"/>
          </a:xfrm>
          <a:custGeom>
            <a:avLst/>
            <a:gdLst>
              <a:gd name="connsiteX0" fmla="*/ 0 w 279042"/>
              <a:gd name="connsiteY0" fmla="*/ 65285 h 326427"/>
              <a:gd name="connsiteX1" fmla="*/ 139521 w 279042"/>
              <a:gd name="connsiteY1" fmla="*/ 65285 h 326427"/>
              <a:gd name="connsiteX2" fmla="*/ 139521 w 279042"/>
              <a:gd name="connsiteY2" fmla="*/ 0 h 326427"/>
              <a:gd name="connsiteX3" fmla="*/ 279042 w 279042"/>
              <a:gd name="connsiteY3" fmla="*/ 163214 h 326427"/>
              <a:gd name="connsiteX4" fmla="*/ 139521 w 279042"/>
              <a:gd name="connsiteY4" fmla="*/ 326427 h 326427"/>
              <a:gd name="connsiteX5" fmla="*/ 139521 w 279042"/>
              <a:gd name="connsiteY5" fmla="*/ 261142 h 326427"/>
              <a:gd name="connsiteX6" fmla="*/ 0 w 279042"/>
              <a:gd name="connsiteY6" fmla="*/ 261142 h 326427"/>
              <a:gd name="connsiteX7" fmla="*/ 0 w 279042"/>
              <a:gd name="connsiteY7" fmla="*/ 65285 h 326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9042" h="326427">
                <a:moveTo>
                  <a:pt x="0" y="65285"/>
                </a:moveTo>
                <a:lnTo>
                  <a:pt x="139521" y="65285"/>
                </a:lnTo>
                <a:lnTo>
                  <a:pt x="139521" y="0"/>
                </a:lnTo>
                <a:lnTo>
                  <a:pt x="279042" y="163214"/>
                </a:lnTo>
                <a:lnTo>
                  <a:pt x="139521" y="326427"/>
                </a:lnTo>
                <a:lnTo>
                  <a:pt x="139521" y="261142"/>
                </a:lnTo>
                <a:lnTo>
                  <a:pt x="0" y="261142"/>
                </a:lnTo>
                <a:lnTo>
                  <a:pt x="0" y="65285"/>
                </a:lnTo>
                <a:close/>
              </a:path>
            </a:pathLst>
          </a:custGeom>
          <a:solidFill>
            <a:schemeClr val="bg1">
              <a:lumMod val="85000"/>
            </a:schemeClr>
          </a:solidFill>
          <a:ln>
            <a:noFill/>
          </a:ln>
        </p:spPr>
        <p:style>
          <a:lnRef idx="0">
            <a:schemeClr val="lt1">
              <a:hueOff val="0"/>
              <a:satOff val="0"/>
              <a:lumOff val="0"/>
              <a:alphaOff val="0"/>
            </a:schemeClr>
          </a:lnRef>
          <a:fillRef idx="3">
            <a:schemeClr val="accent3">
              <a:hueOff val="0"/>
              <a:satOff val="0"/>
              <a:lumOff val="0"/>
              <a:alphaOff val="0"/>
            </a:schemeClr>
          </a:fillRef>
          <a:effectRef idx="2">
            <a:schemeClr val="accent3">
              <a:hueOff val="0"/>
              <a:satOff val="0"/>
              <a:lumOff val="0"/>
              <a:alphaOff val="0"/>
            </a:schemeClr>
          </a:effectRef>
          <a:fontRef idx="minor">
            <a:schemeClr val="lt1"/>
          </a:fontRef>
        </p:style>
        <p:txBody>
          <a:bodyPr spcFirstLastPara="0" vert="horz" wrap="square" lIns="0" tIns="65285" rIns="83713" bIns="65285" numCol="1" spcCol="1270" anchor="ctr" anchorCtr="0">
            <a:noAutofit/>
          </a:bodyPr>
          <a:lstStyle/>
          <a:p>
            <a:pPr lvl="0" algn="ctr" defTabSz="533400">
              <a:lnSpc>
                <a:spcPct val="90000"/>
              </a:lnSpc>
              <a:spcBef>
                <a:spcPct val="0"/>
              </a:spcBef>
              <a:spcAft>
                <a:spcPct val="35000"/>
              </a:spcAft>
            </a:pPr>
            <a:endParaRPr lang="en-US" sz="1200" kern="1200">
              <a:solidFill>
                <a:schemeClr val="bg1">
                  <a:lumMod val="50000"/>
                </a:schemeClr>
              </a:solidFill>
            </a:endParaRPr>
          </a:p>
        </p:txBody>
      </p:sp>
      <p:sp>
        <p:nvSpPr>
          <p:cNvPr id="36" name="Rectangle 35"/>
          <p:cNvSpPr/>
          <p:nvPr/>
        </p:nvSpPr>
        <p:spPr>
          <a:xfrm>
            <a:off x="3104638" y="4108277"/>
            <a:ext cx="1287094" cy="369332"/>
          </a:xfrm>
          <a:prstGeom prst="rect">
            <a:avLst/>
          </a:prstGeom>
        </p:spPr>
        <p:txBody>
          <a:bodyPr wrap="none">
            <a:spAutoFit/>
          </a:bodyPr>
          <a:lstStyle/>
          <a:p>
            <a:r>
              <a:rPr lang="en-GB" b="1" dirty="0">
                <a:solidFill>
                  <a:srgbClr val="FF0000"/>
                </a:solidFill>
              </a:rPr>
              <a:t>Exploration</a:t>
            </a:r>
          </a:p>
        </p:txBody>
      </p:sp>
      <p:sp>
        <p:nvSpPr>
          <p:cNvPr id="37" name="Rectangle 36"/>
          <p:cNvSpPr/>
          <p:nvPr/>
        </p:nvSpPr>
        <p:spPr>
          <a:xfrm>
            <a:off x="4805808" y="4108277"/>
            <a:ext cx="1159292" cy="369332"/>
          </a:xfrm>
          <a:prstGeom prst="rect">
            <a:avLst/>
          </a:prstGeom>
        </p:spPr>
        <p:txBody>
          <a:bodyPr wrap="none">
            <a:spAutoFit/>
          </a:bodyPr>
          <a:lstStyle/>
          <a:p>
            <a:r>
              <a:rPr lang="en-GB" b="1" dirty="0">
                <a:solidFill>
                  <a:srgbClr val="FF0000"/>
                </a:solidFill>
              </a:rPr>
              <a:t>Modelling</a:t>
            </a:r>
          </a:p>
        </p:txBody>
      </p:sp>
      <p:sp>
        <p:nvSpPr>
          <p:cNvPr id="39" name="Rectangle 38"/>
          <p:cNvSpPr/>
          <p:nvPr/>
        </p:nvSpPr>
        <p:spPr>
          <a:xfrm>
            <a:off x="6765993" y="4108277"/>
            <a:ext cx="813369" cy="369332"/>
          </a:xfrm>
          <a:prstGeom prst="rect">
            <a:avLst/>
          </a:prstGeom>
        </p:spPr>
        <p:txBody>
          <a:bodyPr wrap="none">
            <a:spAutoFit/>
          </a:bodyPr>
          <a:lstStyle/>
          <a:p>
            <a:r>
              <a:rPr lang="en-GB" b="1" dirty="0">
                <a:solidFill>
                  <a:srgbClr val="FF0000"/>
                </a:solidFill>
              </a:rPr>
              <a:t>Export</a:t>
            </a:r>
          </a:p>
        </p:txBody>
      </p:sp>
      <p:sp>
        <p:nvSpPr>
          <p:cNvPr id="10" name="Rectangle 9"/>
          <p:cNvSpPr/>
          <p:nvPr/>
        </p:nvSpPr>
        <p:spPr>
          <a:xfrm>
            <a:off x="1099515" y="4108277"/>
            <a:ext cx="1261884" cy="369332"/>
          </a:xfrm>
          <a:prstGeom prst="rect">
            <a:avLst/>
          </a:prstGeom>
        </p:spPr>
        <p:txBody>
          <a:bodyPr wrap="none">
            <a:spAutoFit/>
          </a:bodyPr>
          <a:lstStyle/>
          <a:p>
            <a:r>
              <a:rPr lang="en-GB" b="1">
                <a:solidFill>
                  <a:schemeClr val="bg1">
                    <a:lumMod val="50000"/>
                  </a:schemeClr>
                </a:solidFill>
              </a:rPr>
              <a:t>Import in R</a:t>
            </a:r>
            <a:endParaRPr lang="en-GB" b="1" dirty="0">
              <a:solidFill>
                <a:schemeClr val="bg1">
                  <a:lumMod val="50000"/>
                </a:schemeClr>
              </a:solidFill>
            </a:endParaRPr>
          </a:p>
        </p:txBody>
      </p:sp>
    </p:spTree>
    <p:extLst>
      <p:ext uri="{BB962C8B-B14F-4D97-AF65-F5344CB8AC3E}">
        <p14:creationId xmlns:p14="http://schemas.microsoft.com/office/powerpoint/2010/main" val="92582032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349284" y="918993"/>
            <a:ext cx="8382195" cy="5573543"/>
          </a:xfrm>
        </p:spPr>
        <p:txBody>
          <a:bodyPr numCol="1" anchor="ctr"/>
          <a:lstStyle/>
          <a:p>
            <a:r>
              <a:rPr lang="en-US" sz="2000" dirty="0">
                <a:solidFill>
                  <a:schemeClr val="tx1"/>
                </a:solidFill>
              </a:rPr>
              <a:t>Use correct file extension:</a:t>
            </a:r>
          </a:p>
          <a:p>
            <a:pPr lvl="1"/>
            <a:r>
              <a:rPr lang="en-US" sz="1800" dirty="0">
                <a:solidFill>
                  <a:schemeClr val="tx1"/>
                </a:solidFill>
              </a:rPr>
              <a:t>postscript(file="a_name.ps", …)</a:t>
            </a:r>
          </a:p>
          <a:p>
            <a:pPr lvl="1"/>
            <a:r>
              <a:rPr lang="da-DK" sz="1800" dirty="0">
                <a:solidFill>
                  <a:schemeClr val="tx1"/>
                </a:solidFill>
              </a:rPr>
              <a:t>pdf(file="…pdf", …)</a:t>
            </a:r>
          </a:p>
          <a:p>
            <a:pPr lvl="1"/>
            <a:r>
              <a:rPr lang="nl-NL" sz="1800" dirty="0">
                <a:solidFill>
                  <a:schemeClr val="tx1"/>
                </a:solidFill>
              </a:rPr>
              <a:t>jpeg(file=" …jpg", …)</a:t>
            </a:r>
          </a:p>
          <a:p>
            <a:pPr lvl="1"/>
            <a:r>
              <a:rPr lang="nl-NL" sz="1800" dirty="0">
                <a:solidFill>
                  <a:schemeClr val="tx1"/>
                </a:solidFill>
              </a:rPr>
              <a:t>png(file=" ….png", …)</a:t>
            </a:r>
          </a:p>
          <a:p>
            <a:pPr marL="0" indent="0">
              <a:buNone/>
            </a:pPr>
            <a:endParaRPr lang="en-US" sz="2000" dirty="0">
              <a:solidFill>
                <a:schemeClr val="tx1"/>
              </a:solidFill>
            </a:endParaRPr>
          </a:p>
          <a:p>
            <a:r>
              <a:rPr lang="en-US" sz="2000" dirty="0">
                <a:solidFill>
                  <a:schemeClr val="tx1"/>
                </a:solidFill>
              </a:rPr>
              <a:t>Each graphics device has a specific set of arguments that dictate characteristics of the outputted file : height=, width=, horizontal=, res=, paper=, </a:t>
            </a:r>
            <a:r>
              <a:rPr lang="en-US" sz="2000" dirty="0" err="1">
                <a:solidFill>
                  <a:schemeClr val="tx1"/>
                </a:solidFill>
              </a:rPr>
              <a:t>pointsize</a:t>
            </a:r>
            <a:r>
              <a:rPr lang="en-US" sz="2000" dirty="0">
                <a:solidFill>
                  <a:schemeClr val="tx1"/>
                </a:solidFill>
              </a:rPr>
              <a:t>=</a:t>
            </a:r>
          </a:p>
          <a:p>
            <a:r>
              <a:rPr lang="en-US" sz="2000" dirty="0">
                <a:solidFill>
                  <a:schemeClr val="tx1"/>
                </a:solidFill>
              </a:rPr>
              <a:t>For </a:t>
            </a:r>
            <a:r>
              <a:rPr lang="en-US" sz="2000" dirty="0" err="1">
                <a:solidFill>
                  <a:schemeClr val="tx1"/>
                </a:solidFill>
              </a:rPr>
              <a:t>png</a:t>
            </a:r>
            <a:r>
              <a:rPr lang="en-US" sz="2000" dirty="0">
                <a:solidFill>
                  <a:schemeClr val="tx1"/>
                </a:solidFill>
              </a:rPr>
              <a:t>, jpeg, tiff (raster formats), the width and height of the graphics are given in pixels.</a:t>
            </a:r>
          </a:p>
          <a:p>
            <a:r>
              <a:rPr lang="en-US" sz="2000" dirty="0">
                <a:solidFill>
                  <a:schemeClr val="tx1"/>
                </a:solidFill>
              </a:rPr>
              <a:t>For pdf and postscript (vector formats), the width and height of the graphics region are given in inches. Default values are 7.  (Tip: A4 = 8.3" x 11.7“; set the width and height a little smaller for printing to A4 size).</a:t>
            </a:r>
          </a:p>
          <a:p>
            <a:r>
              <a:rPr lang="en-US" sz="2000" dirty="0">
                <a:solidFill>
                  <a:schemeClr val="tx1"/>
                </a:solidFill>
              </a:rPr>
              <a:t>Only pdf() and postscript have an argument "paper".  This can be set to common paper formats  (paper="a4" for A4 in portrait orientation, paper="a4r" for A4 in landscape orientation). </a:t>
            </a:r>
            <a:endParaRPr lang="en-US" dirty="0"/>
          </a:p>
        </p:txBody>
      </p:sp>
      <p:sp>
        <p:nvSpPr>
          <p:cNvPr id="3" name="Titre 2"/>
          <p:cNvSpPr>
            <a:spLocks noGrp="1"/>
          </p:cNvSpPr>
          <p:nvPr>
            <p:ph type="ctrTitle"/>
          </p:nvPr>
        </p:nvSpPr>
        <p:spPr>
          <a:xfrm>
            <a:off x="258501" y="344402"/>
            <a:ext cx="7943178" cy="387798"/>
          </a:xfrm>
        </p:spPr>
        <p:txBody>
          <a:bodyPr/>
          <a:lstStyle/>
          <a:p>
            <a:r>
              <a:rPr lang="en-US" sz="2800" dirty="0"/>
              <a:t>Arguments to graphics export functions</a:t>
            </a:r>
          </a:p>
        </p:txBody>
      </p:sp>
    </p:spTree>
    <p:extLst>
      <p:ext uri="{BB962C8B-B14F-4D97-AF65-F5344CB8AC3E}">
        <p14:creationId xmlns:p14="http://schemas.microsoft.com/office/powerpoint/2010/main" val="365195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349284" y="918993"/>
            <a:ext cx="8382195" cy="5573543"/>
          </a:xfrm>
        </p:spPr>
        <p:txBody>
          <a:bodyPr numCol="1" anchor="ctr"/>
          <a:lstStyle/>
          <a:p>
            <a:r>
              <a:rPr lang="en-US" sz="2000" dirty="0">
                <a:solidFill>
                  <a:schemeClr val="tx1"/>
                </a:solidFill>
              </a:rPr>
              <a:t>Files in  </a:t>
            </a:r>
            <a:r>
              <a:rPr lang="en-US" sz="2000" dirty="0" err="1">
                <a:solidFill>
                  <a:srgbClr val="4E81BD"/>
                </a:solidFill>
              </a:rPr>
              <a:t>png</a:t>
            </a:r>
            <a:r>
              <a:rPr lang="en-US" sz="2000" dirty="0">
                <a:solidFill>
                  <a:srgbClr val="4E81BD"/>
                </a:solidFill>
              </a:rPr>
              <a:t>, jpeg, tiff </a:t>
            </a:r>
            <a:r>
              <a:rPr lang="en-US" sz="2000" dirty="0">
                <a:solidFill>
                  <a:schemeClr val="tx1"/>
                </a:solidFill>
              </a:rPr>
              <a:t>(raster formats) can only have </a:t>
            </a:r>
            <a:r>
              <a:rPr lang="en-US" sz="2000" dirty="0">
                <a:solidFill>
                  <a:srgbClr val="4E81BD"/>
                </a:solidFill>
              </a:rPr>
              <a:t>one page</a:t>
            </a:r>
            <a:r>
              <a:rPr lang="en-US" sz="2000" dirty="0">
                <a:solidFill>
                  <a:schemeClr val="tx1"/>
                </a:solidFill>
              </a:rPr>
              <a:t>. </a:t>
            </a:r>
          </a:p>
          <a:p>
            <a:r>
              <a:rPr lang="en-US" sz="2000" dirty="0">
                <a:solidFill>
                  <a:schemeClr val="tx1"/>
                </a:solidFill>
              </a:rPr>
              <a:t>Files in </a:t>
            </a:r>
            <a:r>
              <a:rPr lang="en-US" sz="2000" dirty="0">
                <a:solidFill>
                  <a:srgbClr val="4E81BD"/>
                </a:solidFill>
              </a:rPr>
              <a:t>pdf</a:t>
            </a:r>
            <a:r>
              <a:rPr lang="en-US" sz="2000" dirty="0">
                <a:solidFill>
                  <a:schemeClr val="tx1"/>
                </a:solidFill>
              </a:rPr>
              <a:t> and </a:t>
            </a:r>
            <a:r>
              <a:rPr lang="en-US" sz="2000" dirty="0">
                <a:solidFill>
                  <a:srgbClr val="4E81BD"/>
                </a:solidFill>
              </a:rPr>
              <a:t>postscript </a:t>
            </a:r>
            <a:r>
              <a:rPr lang="en-US" sz="2000" dirty="0">
                <a:solidFill>
                  <a:schemeClr val="tx1"/>
                </a:solidFill>
              </a:rPr>
              <a:t>formats (vector format) receive </a:t>
            </a:r>
            <a:r>
              <a:rPr lang="en-US" sz="2000" dirty="0">
                <a:solidFill>
                  <a:srgbClr val="4E81BD"/>
                </a:solidFill>
              </a:rPr>
              <a:t>multiple pages by default</a:t>
            </a:r>
            <a:r>
              <a:rPr lang="en-US" sz="2000" dirty="0">
                <a:solidFill>
                  <a:schemeClr val="tx1"/>
                </a:solidFill>
              </a:rPr>
              <a:t>. </a:t>
            </a:r>
            <a:r>
              <a:rPr lang="en-US" sz="2000" dirty="0"/>
              <a:t>You can deactivate this </a:t>
            </a:r>
            <a:r>
              <a:rPr lang="en-US" sz="2000" dirty="0" err="1"/>
              <a:t>behaviour</a:t>
            </a:r>
            <a:r>
              <a:rPr lang="en-US" sz="2000" dirty="0"/>
              <a:t> using the </a:t>
            </a:r>
            <a:r>
              <a:rPr lang="en-US" sz="2000" dirty="0" err="1"/>
              <a:t>onefile</a:t>
            </a:r>
            <a:r>
              <a:rPr lang="en-US" sz="2000" dirty="0"/>
              <a:t> argument.</a:t>
            </a:r>
          </a:p>
          <a:p>
            <a:pPr marL="0" indent="0">
              <a:buNone/>
            </a:pPr>
            <a:endParaRPr lang="en-US" sz="2000" dirty="0"/>
          </a:p>
          <a:p>
            <a:pPr marL="0" indent="0">
              <a:buNone/>
            </a:pPr>
            <a:r>
              <a:rPr lang="en-US" sz="2000" b="1" dirty="0"/>
              <a:t>One Multi-page file</a:t>
            </a:r>
          </a:p>
          <a:p>
            <a:pPr marL="0" indent="0">
              <a:buNone/>
            </a:pPr>
            <a:r>
              <a:rPr lang="en-US" sz="1800" dirty="0">
                <a:solidFill>
                  <a:srgbClr val="4F81BD"/>
                </a:solidFill>
                <a:latin typeface="Lucida Console" panose="020B0609040504020204" pitchFamily="49" charset="0"/>
                <a:cs typeface="Courier"/>
              </a:rPr>
              <a:t>&gt; </a:t>
            </a:r>
            <a:r>
              <a:rPr lang="en-US" sz="1800" b="1" dirty="0">
                <a:solidFill>
                  <a:srgbClr val="4F81BD"/>
                </a:solidFill>
                <a:latin typeface="Lucida Console" panose="020B0609040504020204" pitchFamily="49" charset="0"/>
                <a:cs typeface="Courier"/>
              </a:rPr>
              <a:t>pdf</a:t>
            </a:r>
            <a:r>
              <a:rPr lang="en-US" sz="1800" dirty="0">
                <a:solidFill>
                  <a:srgbClr val="4F81BD"/>
                </a:solidFill>
                <a:latin typeface="Lucida Console" panose="020B0609040504020204" pitchFamily="49" charset="0"/>
                <a:cs typeface="Courier"/>
              </a:rPr>
              <a:t>(file="my_file</a:t>
            </a:r>
            <a:r>
              <a:rPr lang="en-US" sz="1800" b="1" dirty="0">
                <a:solidFill>
                  <a:srgbClr val="4F81BD"/>
                </a:solidFill>
                <a:latin typeface="Lucida Console" panose="020B0609040504020204" pitchFamily="49" charset="0"/>
                <a:cs typeface="Courier"/>
              </a:rPr>
              <a:t>.pdf</a:t>
            </a:r>
            <a:r>
              <a:rPr lang="en-US" sz="1800" dirty="0">
                <a:solidFill>
                  <a:srgbClr val="4F81BD"/>
                </a:solidFill>
                <a:latin typeface="Lucida Console" panose="020B0609040504020204" pitchFamily="49" charset="0"/>
                <a:cs typeface="Courier"/>
              </a:rPr>
              <a:t>")</a:t>
            </a:r>
            <a:endParaRPr lang="en-US" sz="1800" dirty="0">
              <a:solidFill>
                <a:srgbClr val="4E81BD"/>
              </a:solidFill>
              <a:latin typeface="Lucida Console" panose="020B0609040504020204" pitchFamily="49" charset="0"/>
              <a:cs typeface="Courier"/>
            </a:endParaRPr>
          </a:p>
          <a:p>
            <a:pPr marL="0" indent="0">
              <a:buNone/>
            </a:pPr>
            <a:r>
              <a:rPr lang="en-US" sz="1800" dirty="0">
                <a:solidFill>
                  <a:srgbClr val="4E81BD"/>
                </a:solidFill>
                <a:latin typeface="Lucida Console" panose="020B0609040504020204" pitchFamily="49" charset="0"/>
                <a:cs typeface="Courier"/>
              </a:rPr>
              <a:t>...</a:t>
            </a:r>
            <a:r>
              <a:rPr lang="en-US" sz="1800" dirty="0">
                <a:solidFill>
                  <a:schemeClr val="accent3">
                    <a:lumMod val="75000"/>
                  </a:schemeClr>
                </a:solidFill>
                <a:latin typeface="Lucida Console" panose="020B0609040504020204" pitchFamily="49" charset="0"/>
                <a:cs typeface="Courier"/>
              </a:rPr>
              <a:t> </a:t>
            </a:r>
            <a:r>
              <a:rPr lang="en-US" sz="1800" dirty="0">
                <a:solidFill>
                  <a:schemeClr val="accent3">
                    <a:lumMod val="50000"/>
                  </a:schemeClr>
                </a:solidFill>
                <a:latin typeface="Lucida Console" panose="020B0609040504020204" pitchFamily="49" charset="0"/>
                <a:cs typeface="Courier"/>
              </a:rPr>
              <a:t>#make a few plots, each will go on a separate page     #in the same file</a:t>
            </a:r>
            <a:br>
              <a:rPr lang="en-US" sz="1800" dirty="0">
                <a:solidFill>
                  <a:srgbClr val="4F81BD"/>
                </a:solidFill>
                <a:latin typeface="Lucida Console" panose="020B0609040504020204" pitchFamily="49" charset="0"/>
                <a:cs typeface="Courier"/>
              </a:rPr>
            </a:br>
            <a:r>
              <a:rPr lang="en-US" sz="1800" dirty="0">
                <a:solidFill>
                  <a:srgbClr val="4F81BD"/>
                </a:solidFill>
                <a:latin typeface="Lucida Console" panose="020B0609040504020204" pitchFamily="49" charset="0"/>
                <a:cs typeface="Courier"/>
              </a:rPr>
              <a:t>&gt; </a:t>
            </a:r>
            <a:r>
              <a:rPr lang="en-US" sz="1800" dirty="0" err="1">
                <a:solidFill>
                  <a:srgbClr val="4F81BD"/>
                </a:solidFill>
                <a:latin typeface="Lucida Console" panose="020B0609040504020204" pitchFamily="49" charset="0"/>
                <a:cs typeface="Courier"/>
              </a:rPr>
              <a:t>dev.off</a:t>
            </a:r>
            <a:r>
              <a:rPr lang="en-US" sz="1800" dirty="0">
                <a:solidFill>
                  <a:srgbClr val="4F81BD"/>
                </a:solidFill>
                <a:latin typeface="Lucida Console" panose="020B0609040504020204" pitchFamily="49" charset="0"/>
                <a:cs typeface="Courier"/>
              </a:rPr>
              <a:t>()</a:t>
            </a:r>
            <a:endParaRPr lang="en-US" sz="1800" dirty="0"/>
          </a:p>
          <a:p>
            <a:pPr marL="0" indent="0">
              <a:buNone/>
            </a:pPr>
            <a:endParaRPr lang="en-US" sz="2000" dirty="0"/>
          </a:p>
          <a:p>
            <a:pPr marL="0" indent="0">
              <a:buNone/>
            </a:pPr>
            <a:r>
              <a:rPr lang="en-US" sz="2000" b="1" dirty="0"/>
              <a:t>Several one-page files</a:t>
            </a:r>
            <a:br>
              <a:rPr lang="en-US" sz="2000" dirty="0"/>
            </a:br>
            <a:r>
              <a:rPr lang="en-US" sz="1800" dirty="0">
                <a:solidFill>
                  <a:srgbClr val="4F81BD"/>
                </a:solidFill>
                <a:latin typeface="Lucida Console" panose="020B0609040504020204" pitchFamily="49" charset="0"/>
                <a:cs typeface="Courier"/>
              </a:rPr>
              <a:t>&gt; </a:t>
            </a:r>
            <a:r>
              <a:rPr lang="en-US" sz="1800" b="1" dirty="0">
                <a:solidFill>
                  <a:srgbClr val="4F81BD"/>
                </a:solidFill>
                <a:latin typeface="Lucida Console" panose="020B0609040504020204" pitchFamily="49" charset="0"/>
                <a:cs typeface="Courier"/>
              </a:rPr>
              <a:t>pdf</a:t>
            </a:r>
            <a:r>
              <a:rPr lang="en-US" sz="1800" dirty="0">
                <a:solidFill>
                  <a:srgbClr val="4F81BD"/>
                </a:solidFill>
                <a:latin typeface="Lucida Console" panose="020B0609040504020204" pitchFamily="49" charset="0"/>
                <a:cs typeface="Courier"/>
              </a:rPr>
              <a:t>(file="my_file</a:t>
            </a:r>
            <a:r>
              <a:rPr lang="en-US" sz="1800" b="1" dirty="0">
                <a:solidFill>
                  <a:srgbClr val="4F81BD"/>
                </a:solidFill>
                <a:latin typeface="Lucida Console" panose="020B0609040504020204" pitchFamily="49" charset="0"/>
                <a:cs typeface="Courier"/>
              </a:rPr>
              <a:t>_%d.pdf</a:t>
            </a:r>
            <a:r>
              <a:rPr lang="en-US" sz="1800" dirty="0">
                <a:solidFill>
                  <a:srgbClr val="4F81BD"/>
                </a:solidFill>
                <a:latin typeface="Lucida Console" panose="020B0609040504020204" pitchFamily="49" charset="0"/>
                <a:cs typeface="Courier"/>
              </a:rPr>
              <a:t>", </a:t>
            </a:r>
            <a:r>
              <a:rPr lang="en-US" sz="1800" b="1" dirty="0" err="1">
                <a:solidFill>
                  <a:srgbClr val="4F81BD"/>
                </a:solidFill>
                <a:latin typeface="Lucida Console" panose="020B0609040504020204" pitchFamily="49" charset="0"/>
                <a:cs typeface="Courier"/>
              </a:rPr>
              <a:t>onefile</a:t>
            </a:r>
            <a:r>
              <a:rPr lang="en-US" sz="1800" b="1" dirty="0">
                <a:solidFill>
                  <a:srgbClr val="4F81BD"/>
                </a:solidFill>
                <a:latin typeface="Lucida Console" panose="020B0609040504020204" pitchFamily="49" charset="0"/>
                <a:cs typeface="Courier"/>
              </a:rPr>
              <a:t>= FALSE </a:t>
            </a:r>
            <a:r>
              <a:rPr lang="en-US" sz="1800" dirty="0">
                <a:solidFill>
                  <a:srgbClr val="4F81BD"/>
                </a:solidFill>
                <a:latin typeface="Lucida Console" panose="020B0609040504020204" pitchFamily="49" charset="0"/>
                <a:cs typeface="Courier"/>
              </a:rPr>
              <a:t>)</a:t>
            </a:r>
            <a:endParaRPr lang="en-US" sz="1800" dirty="0">
              <a:solidFill>
                <a:srgbClr val="4E81BD"/>
              </a:solidFill>
              <a:latin typeface="Lucida Console" panose="020B0609040504020204" pitchFamily="49" charset="0"/>
              <a:cs typeface="Courier"/>
            </a:endParaRPr>
          </a:p>
          <a:p>
            <a:pPr marL="0" indent="0">
              <a:buNone/>
            </a:pPr>
            <a:r>
              <a:rPr lang="en-US" sz="1800" dirty="0">
                <a:solidFill>
                  <a:srgbClr val="4E81BD"/>
                </a:solidFill>
                <a:latin typeface="Lucida Console" panose="020B0609040504020204" pitchFamily="49" charset="0"/>
                <a:cs typeface="Courier"/>
              </a:rPr>
              <a:t>...</a:t>
            </a:r>
            <a:r>
              <a:rPr lang="en-US" sz="1800" dirty="0">
                <a:solidFill>
                  <a:schemeClr val="accent3">
                    <a:lumMod val="75000"/>
                  </a:schemeClr>
                </a:solidFill>
                <a:latin typeface="Lucida Console" panose="020B0609040504020204" pitchFamily="49" charset="0"/>
                <a:cs typeface="Courier"/>
              </a:rPr>
              <a:t> </a:t>
            </a:r>
            <a:r>
              <a:rPr lang="en-US" sz="1800" dirty="0">
                <a:solidFill>
                  <a:schemeClr val="accent3">
                    <a:lumMod val="50000"/>
                  </a:schemeClr>
                </a:solidFill>
                <a:latin typeface="Lucida Console" panose="020B0609040504020204" pitchFamily="49" charset="0"/>
                <a:cs typeface="Courier"/>
              </a:rPr>
              <a:t>#make a few plots, each will go into its own file</a:t>
            </a:r>
            <a:br>
              <a:rPr lang="en-US" sz="1800" dirty="0">
                <a:solidFill>
                  <a:srgbClr val="4F81BD"/>
                </a:solidFill>
                <a:latin typeface="Lucida Console" panose="020B0609040504020204" pitchFamily="49" charset="0"/>
                <a:cs typeface="Courier"/>
              </a:rPr>
            </a:br>
            <a:r>
              <a:rPr lang="en-US" sz="1800" dirty="0">
                <a:solidFill>
                  <a:srgbClr val="4F81BD"/>
                </a:solidFill>
                <a:latin typeface="Lucida Console" panose="020B0609040504020204" pitchFamily="49" charset="0"/>
                <a:cs typeface="Courier"/>
              </a:rPr>
              <a:t>&gt; </a:t>
            </a:r>
            <a:r>
              <a:rPr lang="en-US" sz="1800" dirty="0" err="1">
                <a:solidFill>
                  <a:srgbClr val="4F81BD"/>
                </a:solidFill>
                <a:latin typeface="Lucida Console" panose="020B0609040504020204" pitchFamily="49" charset="0"/>
                <a:cs typeface="Courier"/>
              </a:rPr>
              <a:t>dev.off</a:t>
            </a:r>
            <a:r>
              <a:rPr lang="en-US" sz="1800" dirty="0">
                <a:solidFill>
                  <a:srgbClr val="4F81BD"/>
                </a:solidFill>
                <a:latin typeface="Lucida Console" panose="020B0609040504020204" pitchFamily="49" charset="0"/>
                <a:cs typeface="Courier"/>
              </a:rPr>
              <a:t>()</a:t>
            </a:r>
            <a:br>
              <a:rPr lang="en-US" sz="1800" dirty="0">
                <a:solidFill>
                  <a:srgbClr val="4F81BD"/>
                </a:solidFill>
                <a:latin typeface="Lucida Console" panose="020B0609040504020204" pitchFamily="49" charset="0"/>
                <a:cs typeface="Courier"/>
              </a:rPr>
            </a:br>
            <a:endParaRPr lang="en-US" sz="2000" dirty="0">
              <a:solidFill>
                <a:schemeClr val="tx1"/>
              </a:solidFill>
            </a:endParaRPr>
          </a:p>
          <a:p>
            <a:pPr marL="0" indent="0">
              <a:buNone/>
            </a:pPr>
            <a:r>
              <a:rPr lang="en-US" sz="2000" dirty="0">
                <a:solidFill>
                  <a:schemeClr val="tx1"/>
                </a:solidFill>
              </a:rPr>
              <a:t>The format specifier %d causes the resulting files to be numbered: </a:t>
            </a:r>
          </a:p>
          <a:p>
            <a:pPr marL="0" indent="0">
              <a:buNone/>
            </a:pPr>
            <a:r>
              <a:rPr lang="en-US" sz="2000" dirty="0">
                <a:solidFill>
                  <a:schemeClr val="tx1"/>
                </a:solidFill>
              </a:rPr>
              <a:t>my_file_1.pdf, my_file_2.pdf etc. </a:t>
            </a:r>
          </a:p>
        </p:txBody>
      </p:sp>
      <p:sp>
        <p:nvSpPr>
          <p:cNvPr id="3" name="Titre 2"/>
          <p:cNvSpPr>
            <a:spLocks noGrp="1"/>
          </p:cNvSpPr>
          <p:nvPr>
            <p:ph type="ctrTitle"/>
          </p:nvPr>
        </p:nvSpPr>
        <p:spPr>
          <a:xfrm>
            <a:off x="258501" y="344402"/>
            <a:ext cx="7943178" cy="387798"/>
          </a:xfrm>
        </p:spPr>
        <p:txBody>
          <a:bodyPr/>
          <a:lstStyle/>
          <a:p>
            <a:r>
              <a:rPr lang="en-US" sz="2800" dirty="0"/>
              <a:t>Multi-page vs single page output</a:t>
            </a:r>
          </a:p>
        </p:txBody>
      </p:sp>
    </p:spTree>
    <p:extLst>
      <p:ext uri="{BB962C8B-B14F-4D97-AF65-F5344CB8AC3E}">
        <p14:creationId xmlns:p14="http://schemas.microsoft.com/office/powerpoint/2010/main" val="169834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sp>
        <p:nvSpPr>
          <p:cNvPr id="362" name="CustomShape 1"/>
          <p:cNvSpPr/>
          <p:nvPr/>
        </p:nvSpPr>
        <p:spPr>
          <a:xfrm>
            <a:off x="324720" y="111600"/>
            <a:ext cx="6774873" cy="617400"/>
          </a:xfrm>
          <a:prstGeom prst="rect">
            <a:avLst/>
          </a:prstGeom>
          <a:noFill/>
          <a:ln>
            <a:noFill/>
          </a:ln>
        </p:spPr>
        <p:style>
          <a:lnRef idx="0">
            <a:scrgbClr r="0" g="0" b="0"/>
          </a:lnRef>
          <a:fillRef idx="0">
            <a:scrgbClr r="0" g="0" b="0"/>
          </a:fillRef>
          <a:effectRef idx="0">
            <a:scrgbClr r="0" g="0" b="0"/>
          </a:effectRef>
          <a:fontRef idx="minor"/>
        </p:style>
        <p:txBody>
          <a:bodyPr lIns="144000" tIns="0" rIns="0" bIns="0" anchor="b"/>
          <a:lstStyle/>
          <a:p>
            <a:pPr>
              <a:lnSpc>
                <a:spcPct val="90000"/>
              </a:lnSpc>
              <a:spcBef>
                <a:spcPct val="0"/>
              </a:spcBef>
            </a:pPr>
            <a:r>
              <a:rPr lang="en-US" sz="2800" dirty="0">
                <a:solidFill>
                  <a:schemeClr val="accent1"/>
                </a:solidFill>
                <a:effectLst>
                  <a:outerShdw blurRad="50800" dist="38100" dir="2700000" algn="tl" rotWithShape="0">
                    <a:prstClr val="black">
                      <a:alpha val="40000"/>
                    </a:prstClr>
                  </a:outerShdw>
                </a:effectLst>
                <a:latin typeface="+mj-lt"/>
                <a:ea typeface="+mj-ea"/>
                <a:cs typeface="Arial" pitchFamily="34" charset="0"/>
              </a:rPr>
              <a:t>Choosing an image file format</a:t>
            </a:r>
          </a:p>
        </p:txBody>
      </p:sp>
      <p:sp>
        <p:nvSpPr>
          <p:cNvPr id="363" name="CustomShape 2"/>
          <p:cNvSpPr/>
          <p:nvPr/>
        </p:nvSpPr>
        <p:spPr>
          <a:xfrm>
            <a:off x="324720" y="916559"/>
            <a:ext cx="8523720" cy="5664349"/>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r>
              <a:rPr lang="en-US" sz="2200" b="0" strike="noStrike" spc="-1" dirty="0">
                <a:solidFill>
                  <a:srgbClr val="4F81BD"/>
                </a:solidFill>
                <a:latin typeface="Calibri"/>
                <a:ea typeface="DejaVu Sans"/>
              </a:rPr>
              <a:t>Raster graphics</a:t>
            </a:r>
            <a:r>
              <a:rPr lang="en-US" sz="2200" b="0" strike="noStrike" spc="-1" dirty="0">
                <a:solidFill>
                  <a:srgbClr val="000000"/>
                </a:solidFill>
                <a:latin typeface="Calibri"/>
                <a:ea typeface="DejaVu Sans"/>
              </a:rPr>
              <a:t> (</a:t>
            </a:r>
            <a:r>
              <a:rPr lang="en-US" sz="2200" b="0" strike="noStrike" spc="-1" dirty="0" err="1">
                <a:solidFill>
                  <a:srgbClr val="000000"/>
                </a:solidFill>
                <a:latin typeface="Calibri"/>
                <a:ea typeface="DejaVu Sans"/>
              </a:rPr>
              <a:t>png</a:t>
            </a:r>
            <a:r>
              <a:rPr lang="en-US" sz="2200" b="0" strike="noStrike" spc="-1" dirty="0">
                <a:solidFill>
                  <a:srgbClr val="000000"/>
                </a:solidFill>
                <a:latin typeface="Calibri"/>
                <a:ea typeface="DejaVu Sans"/>
              </a:rPr>
              <a:t>, tiff, jpeg):</a:t>
            </a:r>
            <a:endParaRPr lang="en-US" sz="2200" b="0" strike="noStrike" spc="-1" dirty="0">
              <a:latin typeface="Arial"/>
            </a:endParaRPr>
          </a:p>
          <a:p>
            <a:pPr marL="743040" lvl="1" indent="-282600">
              <a:lnSpc>
                <a:spcPct val="100000"/>
              </a:lnSpc>
              <a:buClr>
                <a:srgbClr val="000000"/>
              </a:buClr>
              <a:buFont typeface="Arial"/>
              <a:buChar char="•"/>
            </a:pPr>
            <a:r>
              <a:rPr lang="en-US" sz="2000" b="0" strike="noStrike" spc="-1" dirty="0">
                <a:solidFill>
                  <a:srgbClr val="000000"/>
                </a:solidFill>
                <a:latin typeface="Calibri"/>
                <a:ea typeface="DejaVu Sans"/>
              </a:rPr>
              <a:t>file sizes depend on the image size (number of pixels)</a:t>
            </a:r>
            <a:endParaRPr lang="en-US" sz="2000" b="0" strike="noStrike" spc="-1" dirty="0">
              <a:latin typeface="Arial"/>
            </a:endParaRPr>
          </a:p>
          <a:p>
            <a:pPr marL="743040" lvl="1" indent="-282600">
              <a:lnSpc>
                <a:spcPct val="100000"/>
              </a:lnSpc>
              <a:buClr>
                <a:srgbClr val="000000"/>
              </a:buClr>
              <a:buFont typeface="Arial"/>
              <a:buChar char="•"/>
            </a:pPr>
            <a:r>
              <a:rPr lang="en-US" sz="2000" b="0" strike="noStrike" spc="-1" dirty="0">
                <a:solidFill>
                  <a:srgbClr val="000000"/>
                </a:solidFill>
                <a:latin typeface="Calibri"/>
                <a:ea typeface="DejaVu Sans"/>
              </a:rPr>
              <a:t>once created, stretching the image leads to poor quality</a:t>
            </a:r>
          </a:p>
          <a:p>
            <a:pPr marL="460440" lvl="1">
              <a:lnSpc>
                <a:spcPct val="100000"/>
              </a:lnSpc>
              <a:buClr>
                <a:srgbClr val="000000"/>
              </a:buClr>
            </a:pPr>
            <a:endParaRPr lang="en-US" sz="2000" b="0" strike="noStrike" spc="-1" dirty="0">
              <a:latin typeface="Arial"/>
            </a:endParaRPr>
          </a:p>
          <a:p>
            <a:pPr>
              <a:lnSpc>
                <a:spcPct val="100000"/>
              </a:lnSpc>
            </a:pPr>
            <a:r>
              <a:rPr lang="en-US" sz="2200" b="0" strike="noStrike" spc="-1" dirty="0">
                <a:solidFill>
                  <a:srgbClr val="4F81BD"/>
                </a:solidFill>
                <a:latin typeface="Calibri"/>
                <a:ea typeface="DejaVu Sans"/>
              </a:rPr>
              <a:t>Vector graphics</a:t>
            </a:r>
            <a:r>
              <a:rPr lang="en-US" sz="2200" b="0" strike="noStrike" spc="-1" dirty="0">
                <a:solidFill>
                  <a:srgbClr val="000000"/>
                </a:solidFill>
                <a:latin typeface="Calibri"/>
                <a:ea typeface="DejaVu Sans"/>
              </a:rPr>
              <a:t> (pdf, </a:t>
            </a:r>
            <a:r>
              <a:rPr lang="en-US" sz="2200" b="0" strike="noStrike" spc="-1" dirty="0" err="1">
                <a:solidFill>
                  <a:srgbClr val="000000"/>
                </a:solidFill>
                <a:latin typeface="Calibri"/>
                <a:ea typeface="DejaVu Sans"/>
              </a:rPr>
              <a:t>ps</a:t>
            </a:r>
            <a:r>
              <a:rPr lang="en-US" sz="2200" b="0" strike="noStrike" spc="-1" dirty="0">
                <a:solidFill>
                  <a:srgbClr val="000000"/>
                </a:solidFill>
                <a:latin typeface="Calibri"/>
                <a:ea typeface="DejaVu Sans"/>
              </a:rPr>
              <a:t>, eps, </a:t>
            </a:r>
            <a:r>
              <a:rPr lang="en-US" sz="2200" b="0" strike="noStrike" spc="-1" dirty="0" err="1">
                <a:solidFill>
                  <a:srgbClr val="000000"/>
                </a:solidFill>
                <a:latin typeface="Calibri"/>
                <a:ea typeface="DejaVu Sans"/>
              </a:rPr>
              <a:t>svg</a:t>
            </a:r>
            <a:r>
              <a:rPr lang="en-US" sz="2200" b="0" strike="noStrike" spc="-1" dirty="0">
                <a:solidFill>
                  <a:srgbClr val="000000"/>
                </a:solidFill>
                <a:latin typeface="Calibri"/>
                <a:ea typeface="DejaVu Sans"/>
              </a:rPr>
              <a:t>):</a:t>
            </a:r>
            <a:endParaRPr lang="en-US" sz="2400" b="0" strike="noStrike" spc="-1" dirty="0">
              <a:latin typeface="Arial"/>
            </a:endParaRPr>
          </a:p>
          <a:p>
            <a:pPr marL="743040" lvl="1" indent="-282600">
              <a:lnSpc>
                <a:spcPct val="100000"/>
              </a:lnSpc>
              <a:buClr>
                <a:srgbClr val="000000"/>
              </a:buClr>
              <a:buFont typeface="Arial"/>
              <a:buChar char="•"/>
            </a:pPr>
            <a:r>
              <a:rPr lang="en-US" sz="2000" b="0" strike="noStrike" spc="-1" dirty="0">
                <a:solidFill>
                  <a:srgbClr val="000000"/>
                </a:solidFill>
                <a:latin typeface="Calibri"/>
                <a:ea typeface="DejaVu Sans"/>
              </a:rPr>
              <a:t>file sizes depend on the number of drawing actions </a:t>
            </a:r>
            <a:br>
              <a:rPr dirty="0"/>
            </a:br>
            <a:r>
              <a:rPr lang="en-US" sz="2000" b="0" strike="noStrike" spc="-1" dirty="0">
                <a:solidFill>
                  <a:srgbClr val="000000"/>
                </a:solidFill>
                <a:latin typeface="Calibri"/>
                <a:ea typeface="DejaVu Sans"/>
              </a:rPr>
              <a:t>(e.g. number of points, lines,...)</a:t>
            </a:r>
            <a:endParaRPr lang="en-US" sz="2000" b="0" strike="noStrike" spc="-1" dirty="0">
              <a:latin typeface="Arial"/>
            </a:endParaRPr>
          </a:p>
          <a:p>
            <a:pPr marL="743040" lvl="1" indent="-282600">
              <a:lnSpc>
                <a:spcPct val="100000"/>
              </a:lnSpc>
              <a:buClr>
                <a:srgbClr val="000000"/>
              </a:buClr>
              <a:buFont typeface="Arial"/>
              <a:buChar char="•"/>
            </a:pPr>
            <a:r>
              <a:rPr lang="en-US" sz="2000" b="0" strike="noStrike" spc="-1" dirty="0">
                <a:solidFill>
                  <a:srgbClr val="000000"/>
                </a:solidFill>
                <a:latin typeface="Calibri"/>
                <a:ea typeface="DejaVu Sans"/>
              </a:rPr>
              <a:t>all elements can be scaled as desired</a:t>
            </a:r>
          </a:p>
          <a:p>
            <a:pPr marL="743040" lvl="1" indent="-282600">
              <a:lnSpc>
                <a:spcPct val="100000"/>
              </a:lnSpc>
              <a:buClr>
                <a:srgbClr val="000000"/>
              </a:buClr>
              <a:buFont typeface="Arial"/>
              <a:buChar char="•"/>
            </a:pPr>
            <a:endParaRPr lang="en-US" dirty="0"/>
          </a:p>
          <a:p>
            <a:pPr marL="0" lvl="1">
              <a:buClr>
                <a:srgbClr val="000000"/>
              </a:buClr>
            </a:pPr>
            <a:r>
              <a:rPr lang="en-US" sz="2200" b="1" spc="-1" dirty="0">
                <a:latin typeface="Calibri"/>
                <a:ea typeface="DejaVu Sans"/>
              </a:rPr>
              <a:t>Embedding image files in MS Office documents (Word, PowerPoint): </a:t>
            </a:r>
          </a:p>
          <a:p>
            <a:pPr marL="803340" lvl="1" indent="-342900">
              <a:lnSpc>
                <a:spcPct val="100000"/>
              </a:lnSpc>
              <a:buClr>
                <a:srgbClr val="000000"/>
              </a:buClr>
              <a:buFont typeface="Arial" panose="020B0604020202020204" pitchFamily="34" charset="0"/>
              <a:buChar char="•"/>
            </a:pPr>
            <a:r>
              <a:rPr lang="en-US" sz="2000" dirty="0"/>
              <a:t>In Windows, </a:t>
            </a:r>
            <a:r>
              <a:rPr lang="en-US" sz="2000" dirty="0" err="1"/>
              <a:t>png</a:t>
            </a:r>
            <a:r>
              <a:rPr lang="en-US" sz="2000" dirty="0"/>
              <a:t> and tiff work best, pdf can get blurry. </a:t>
            </a:r>
          </a:p>
          <a:p>
            <a:pPr marL="803340" lvl="1" indent="-342900">
              <a:lnSpc>
                <a:spcPct val="100000"/>
              </a:lnSpc>
              <a:buClr>
                <a:srgbClr val="000000"/>
              </a:buClr>
              <a:buFont typeface="Arial" panose="020B0604020202020204" pitchFamily="34" charset="0"/>
              <a:buChar char="•"/>
            </a:pPr>
            <a:r>
              <a:rPr lang="en-US" sz="2000" dirty="0"/>
              <a:t>In macOS, pdf works well.</a:t>
            </a:r>
          </a:p>
          <a:p>
            <a:pPr marL="803340" lvl="1" indent="-342900">
              <a:lnSpc>
                <a:spcPct val="100000"/>
              </a:lnSpc>
              <a:buClr>
                <a:srgbClr val="000000"/>
              </a:buClr>
              <a:buFont typeface="Arial" panose="020B0604020202020204" pitchFamily="34" charset="0"/>
              <a:buChar char="•"/>
            </a:pPr>
            <a:r>
              <a:rPr lang="en-US" sz="2000" dirty="0"/>
              <a:t>Can also export plot from RStudio to clipboard, then paste.</a:t>
            </a:r>
          </a:p>
          <a:p>
            <a:pPr marL="460440" lvl="1">
              <a:lnSpc>
                <a:spcPct val="100000"/>
              </a:lnSpc>
              <a:buClr>
                <a:srgbClr val="000000"/>
              </a:buClr>
            </a:pPr>
            <a:endParaRPr lang="en-US" dirty="0"/>
          </a:p>
          <a:p>
            <a:pPr marL="0" lvl="1">
              <a:lnSpc>
                <a:spcPct val="100000"/>
              </a:lnSpc>
              <a:buClr>
                <a:srgbClr val="000000"/>
              </a:buClr>
            </a:pPr>
            <a:r>
              <a:rPr lang="en-US" sz="2200" b="1" spc="-1" dirty="0">
                <a:latin typeface="Calibri"/>
                <a:ea typeface="DejaVu Sans"/>
              </a:rPr>
              <a:t>Publication-quality figures:</a:t>
            </a:r>
          </a:p>
          <a:p>
            <a:pPr marL="746190" lvl="1" indent="-285750">
              <a:lnSpc>
                <a:spcPct val="100000"/>
              </a:lnSpc>
              <a:buClr>
                <a:srgbClr val="000000"/>
              </a:buClr>
              <a:buFont typeface="Arial" panose="020B0604020202020204" pitchFamily="34" charset="0"/>
              <a:buChar char="•"/>
            </a:pPr>
            <a:r>
              <a:rPr lang="en-US" dirty="0"/>
              <a:t>Vector graphics (pdf, eps) tend to be easier to adapt as they can be resized</a:t>
            </a:r>
            <a:endParaRPr lang="en-US" sz="2000" spc="-1" dirty="0">
              <a:solidFill>
                <a:srgbClr val="000000"/>
              </a:solidFill>
              <a:latin typeface="Calibri"/>
              <a:ea typeface="DejaVu Sans"/>
            </a:endParaRPr>
          </a:p>
          <a:p>
            <a:pPr marL="460440" lvl="1">
              <a:lnSpc>
                <a:spcPct val="100000"/>
              </a:lnSpc>
              <a:buClr>
                <a:srgbClr val="000000"/>
              </a:buClr>
            </a:pPr>
            <a:endParaRPr lang="en-US" sz="2000" spc="-1" dirty="0">
              <a:solidFill>
                <a:srgbClr val="000000"/>
              </a:solidFill>
              <a:latin typeface="Calibri"/>
              <a:ea typeface="DejaVu Sans"/>
            </a:endParaRPr>
          </a:p>
          <a:p>
            <a:pPr marL="0" lvl="1">
              <a:buClr>
                <a:srgbClr val="000000"/>
              </a:buClr>
            </a:pPr>
            <a:r>
              <a:rPr lang="en-US" sz="2000" b="1" spc="-1" dirty="0">
                <a:latin typeface="Calibri"/>
                <a:ea typeface="DejaVu Sans"/>
              </a:rPr>
              <a:t>File size tip: </a:t>
            </a:r>
            <a:r>
              <a:rPr lang="en-US" sz="2000" spc="-1" dirty="0">
                <a:latin typeface="Calibri"/>
                <a:ea typeface="DejaVu Sans"/>
              </a:rPr>
              <a:t>when a large number of points is plotted, pdfs can become large in file size and slow to display . When this is an issue, consider </a:t>
            </a:r>
            <a:r>
              <a:rPr lang="en-US" sz="2000" spc="-1" dirty="0" err="1">
                <a:latin typeface="Calibri"/>
                <a:ea typeface="DejaVu Sans"/>
              </a:rPr>
              <a:t>png</a:t>
            </a:r>
            <a:r>
              <a:rPr lang="en-US" sz="2000" spc="-1" dirty="0">
                <a:latin typeface="Calibri"/>
                <a:ea typeface="DejaVu Sans"/>
              </a:rPr>
              <a:t>.</a:t>
            </a:r>
          </a:p>
        </p:txBody>
      </p:sp>
    </p:spTree>
    <p:extLst>
      <p:ext uri="{BB962C8B-B14F-4D97-AF65-F5344CB8AC3E}">
        <p14:creationId xmlns:p14="http://schemas.microsoft.com/office/powerpoint/2010/main" val="354705675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CustomShape 1"/>
          <p:cNvSpPr/>
          <p:nvPr/>
        </p:nvSpPr>
        <p:spPr>
          <a:xfrm>
            <a:off x="0" y="115200"/>
            <a:ext cx="7931520" cy="489600"/>
          </a:xfrm>
          <a:prstGeom prst="rect">
            <a:avLst/>
          </a:prstGeom>
          <a:noFill/>
          <a:ln>
            <a:noFill/>
          </a:ln>
        </p:spPr>
        <p:style>
          <a:lnRef idx="0">
            <a:scrgbClr r="0" g="0" b="0"/>
          </a:lnRef>
          <a:fillRef idx="0">
            <a:scrgbClr r="0" g="0" b="0"/>
          </a:fillRef>
          <a:effectRef idx="0">
            <a:scrgbClr r="0" g="0" b="0"/>
          </a:effectRef>
          <a:fontRef idx="minor"/>
        </p:style>
        <p:txBody>
          <a:bodyPr lIns="144000" tIns="0" rIns="0" bIns="0" anchor="b"/>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4000" b="0" i="0" u="none" strike="noStrike" kern="1200" cap="none" spc="-1" normalizeH="0" baseline="0" noProof="0" dirty="0">
                <a:ln>
                  <a:noFill/>
                </a:ln>
                <a:solidFill>
                  <a:srgbClr val="4F81BD"/>
                </a:solidFill>
                <a:effectLst/>
                <a:uLnTx/>
                <a:uFillTx/>
                <a:latin typeface="Calibri"/>
                <a:ea typeface="DejaVu Sans"/>
              </a:rPr>
              <a:t>Let’s practice – 8</a:t>
            </a:r>
            <a:endParaRPr kumimoji="0" lang="en-US" sz="4000" b="0" i="0" u="none" strike="noStrike" kern="1200" cap="none" spc="-1" normalizeH="0" baseline="0" noProof="0" dirty="0">
              <a:ln>
                <a:noFill/>
              </a:ln>
              <a:solidFill>
                <a:prstClr val="black"/>
              </a:solidFill>
              <a:effectLst/>
              <a:uLnTx/>
              <a:uFillTx/>
              <a:latin typeface="Arial"/>
            </a:endParaRPr>
          </a:p>
        </p:txBody>
      </p:sp>
      <p:sp>
        <p:nvSpPr>
          <p:cNvPr id="126" name="CustomShape 2"/>
          <p:cNvSpPr/>
          <p:nvPr/>
        </p:nvSpPr>
        <p:spPr>
          <a:xfrm>
            <a:off x="209520" y="669240"/>
            <a:ext cx="8505720" cy="6013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0" marR="0" lvl="0" indent="0" algn="l" defTabSz="914400" rtl="0" eaLnBrk="1" fontAlgn="auto" latinLnBrk="0" hangingPunct="1">
              <a:lnSpc>
                <a:spcPct val="100000"/>
              </a:lnSpc>
              <a:spcBef>
                <a:spcPts val="723"/>
              </a:spcBef>
              <a:spcAft>
                <a:spcPts val="283"/>
              </a:spcAft>
              <a:buClrTx/>
              <a:buSzTx/>
              <a:buFontTx/>
              <a:buNone/>
              <a:tabLst/>
              <a:defRPr/>
            </a:pPr>
            <a:endParaRPr kumimoji="0" lang="en-US" sz="1800" b="0" i="0" u="none" strike="noStrike" kern="1200" cap="none" spc="-1" normalizeH="0" baseline="0" noProof="0" dirty="0">
              <a:ln>
                <a:noFill/>
              </a:ln>
              <a:solidFill>
                <a:prstClr val="black"/>
              </a:solidFill>
              <a:effectLst/>
              <a:uLnTx/>
              <a:uFillTx/>
              <a:latin typeface="Arial"/>
            </a:endParaRPr>
          </a:p>
          <a:p>
            <a:pPr marL="216000" marR="0" lvl="0" indent="-215640" algn="l" defTabSz="914400" rtl="0" eaLnBrk="1" fontAlgn="auto" latinLnBrk="0" hangingPunct="1">
              <a:lnSpc>
                <a:spcPct val="100000"/>
              </a:lnSpc>
              <a:spcBef>
                <a:spcPts val="723"/>
              </a:spcBef>
              <a:spcAft>
                <a:spcPts val="283"/>
              </a:spcAft>
              <a:buClr>
                <a:srgbClr val="000000"/>
              </a:buClr>
              <a:buSzTx/>
              <a:buFont typeface="StarSymbol"/>
              <a:buAutoNum type="arabicParenR"/>
              <a:tabLst/>
              <a:defRPr/>
            </a:pPr>
            <a:r>
              <a:rPr kumimoji="0" lang="en-US" sz="2000" b="0" i="0" u="none" strike="noStrike" kern="1200" cap="none" spc="-1" normalizeH="0" baseline="0" noProof="0" dirty="0">
                <a:ln>
                  <a:noFill/>
                </a:ln>
                <a:solidFill>
                  <a:srgbClr val="000000"/>
                </a:solidFill>
                <a:effectLst/>
                <a:uLnTx/>
                <a:uFillTx/>
                <a:latin typeface="Calibri"/>
                <a:ea typeface="DejaVu Sans"/>
              </a:rPr>
              <a:t>Make a multi-panel figure with the </a:t>
            </a:r>
            <a:r>
              <a:rPr kumimoji="0" lang="en-US" sz="2000" b="1" i="0" u="none" strike="noStrike" kern="1200" cap="none" spc="-1" normalizeH="0" baseline="0" noProof="0" dirty="0">
                <a:ln>
                  <a:noFill/>
                </a:ln>
                <a:solidFill>
                  <a:srgbClr val="000000"/>
                </a:solidFill>
                <a:effectLst/>
                <a:uLnTx/>
                <a:uFillTx/>
                <a:latin typeface="Calibri"/>
                <a:ea typeface="DejaVu Sans"/>
              </a:rPr>
              <a:t>four graphics (4,5,6,7 from previous exercise) on one page</a:t>
            </a:r>
            <a:r>
              <a:rPr kumimoji="0" lang="en-US" sz="2000" b="0" i="0" u="none" strike="noStrike" kern="1200" cap="none" spc="-1" normalizeH="0" baseline="0" noProof="0" dirty="0">
                <a:ln>
                  <a:noFill/>
                </a:ln>
                <a:solidFill>
                  <a:srgbClr val="000000"/>
                </a:solidFill>
                <a:effectLst/>
                <a:uLnTx/>
                <a:uFillTx/>
                <a:latin typeface="Calibri"/>
                <a:ea typeface="DejaVu Sans"/>
              </a:rPr>
              <a:t>,  exporting the figure to a </a:t>
            </a:r>
            <a:r>
              <a:rPr kumimoji="0" lang="en-US" sz="2000" b="1" i="0" u="none" strike="noStrike" kern="1200" cap="none" spc="-1" normalizeH="0" baseline="0" noProof="0" dirty="0">
                <a:ln>
                  <a:noFill/>
                </a:ln>
                <a:solidFill>
                  <a:srgbClr val="000000"/>
                </a:solidFill>
                <a:effectLst/>
                <a:uLnTx/>
                <a:uFillTx/>
                <a:latin typeface="Calibri"/>
                <a:ea typeface="DejaVu Sans"/>
              </a:rPr>
              <a:t>pdf</a:t>
            </a:r>
            <a:r>
              <a:rPr kumimoji="0" lang="en-US" sz="2000" b="0" i="0" u="none" strike="noStrike" kern="1200" cap="none" spc="-1" normalizeH="0" baseline="0" noProof="0" dirty="0">
                <a:ln>
                  <a:noFill/>
                </a:ln>
                <a:solidFill>
                  <a:srgbClr val="000000"/>
                </a:solidFill>
                <a:effectLst/>
                <a:uLnTx/>
                <a:uFillTx/>
                <a:latin typeface="Calibri"/>
                <a:ea typeface="DejaVu Sans"/>
              </a:rPr>
              <a:t> file with paper size A4. </a:t>
            </a:r>
            <a:r>
              <a:rPr lang="en-US" sz="2000" spc="-1" dirty="0">
                <a:solidFill>
                  <a:srgbClr val="000000"/>
                </a:solidFill>
                <a:latin typeface="Calibri"/>
                <a:ea typeface="DejaVu Sans"/>
              </a:rPr>
              <a:t>S</a:t>
            </a:r>
            <a:r>
              <a:rPr kumimoji="0" lang="en-US" sz="2000" b="0" i="0" u="none" strike="noStrike" kern="1200" cap="none" spc="-1" normalizeH="0" baseline="0" noProof="0" dirty="0">
                <a:ln>
                  <a:noFill/>
                </a:ln>
                <a:solidFill>
                  <a:srgbClr val="000000"/>
                </a:solidFill>
                <a:effectLst/>
                <a:uLnTx/>
                <a:uFillTx/>
                <a:latin typeface="Calibri"/>
                <a:ea typeface="DejaVu Sans"/>
              </a:rPr>
              <a:t>et width and height arguments in the call </a:t>
            </a:r>
            <a:r>
              <a:rPr kumimoji="0" lang="en-US" sz="2000" b="0" i="0" u="none" strike="noStrike" kern="1200" cap="none" spc="-1" normalizeH="0" baseline="0" noProof="0">
                <a:ln>
                  <a:noFill/>
                </a:ln>
                <a:solidFill>
                  <a:srgbClr val="000000"/>
                </a:solidFill>
                <a:effectLst/>
                <a:uLnTx/>
                <a:uFillTx/>
                <a:latin typeface="Calibri"/>
                <a:ea typeface="DejaVu Sans"/>
              </a:rPr>
              <a:t>to pdf() </a:t>
            </a:r>
            <a:r>
              <a:rPr kumimoji="0" lang="en-US" sz="2000" b="0" i="0" u="none" strike="noStrike" kern="1200" cap="none" spc="-1" normalizeH="0" baseline="0" noProof="0" dirty="0">
                <a:ln>
                  <a:noFill/>
                </a:ln>
                <a:solidFill>
                  <a:srgbClr val="000000"/>
                </a:solidFill>
                <a:effectLst/>
                <a:uLnTx/>
                <a:uFillTx/>
                <a:latin typeface="Calibri"/>
                <a:ea typeface="DejaVu Sans"/>
              </a:rPr>
              <a:t>to make it look nice.</a:t>
            </a:r>
          </a:p>
          <a:p>
            <a:pPr marL="216000" marR="0" lvl="0" indent="-215640" algn="l" defTabSz="914400" rtl="0" eaLnBrk="1" fontAlgn="auto" latinLnBrk="0" hangingPunct="1">
              <a:lnSpc>
                <a:spcPct val="100000"/>
              </a:lnSpc>
              <a:spcBef>
                <a:spcPts val="723"/>
              </a:spcBef>
              <a:spcAft>
                <a:spcPts val="283"/>
              </a:spcAft>
              <a:buClr>
                <a:srgbClr val="000000"/>
              </a:buClr>
              <a:buSzTx/>
              <a:buFont typeface="StarSymbol"/>
              <a:buAutoNum type="arabicParenR"/>
              <a:tabLst/>
              <a:defRPr/>
            </a:pPr>
            <a:r>
              <a:rPr lang="en-US" sz="2000" spc="-1" dirty="0">
                <a:solidFill>
                  <a:srgbClr val="000000"/>
                </a:solidFill>
                <a:latin typeface="Calibri"/>
                <a:ea typeface="DejaVu Sans"/>
              </a:rPr>
              <a:t> </a:t>
            </a:r>
            <a:r>
              <a:rPr kumimoji="0" lang="en-US" sz="2000" b="1" i="0" u="none" strike="noStrike" kern="1200" cap="none" spc="-1" normalizeH="0" baseline="0" noProof="0" dirty="0">
                <a:ln>
                  <a:noFill/>
                </a:ln>
                <a:solidFill>
                  <a:srgbClr val="000000"/>
                </a:solidFill>
                <a:effectLst/>
                <a:uLnTx/>
                <a:uFillTx/>
                <a:latin typeface="Calibri"/>
                <a:ea typeface="DejaVu Sans"/>
              </a:rPr>
              <a:t>Optional: </a:t>
            </a:r>
            <a:r>
              <a:rPr kumimoji="0" lang="en-US" sz="2000" i="0" u="none" strike="noStrike" kern="1200" cap="none" spc="-1" normalizeH="0" baseline="0" noProof="0" dirty="0">
                <a:ln>
                  <a:noFill/>
                </a:ln>
                <a:solidFill>
                  <a:srgbClr val="000000"/>
                </a:solidFill>
                <a:effectLst/>
                <a:uLnTx/>
                <a:uFillTx/>
                <a:latin typeface="Calibri"/>
                <a:ea typeface="DejaVu Sans"/>
              </a:rPr>
              <a:t>Export the histogram (3 from previous exercise) to a </a:t>
            </a:r>
            <a:r>
              <a:rPr kumimoji="0" lang="en-US" sz="2000" b="1" i="0" u="none" strike="noStrike" kern="1200" cap="none" spc="-1" normalizeH="0" baseline="0" noProof="0" dirty="0" err="1">
                <a:ln>
                  <a:noFill/>
                </a:ln>
                <a:solidFill>
                  <a:srgbClr val="000000"/>
                </a:solidFill>
                <a:effectLst/>
                <a:uLnTx/>
                <a:uFillTx/>
                <a:latin typeface="Calibri"/>
                <a:ea typeface="DejaVu Sans"/>
              </a:rPr>
              <a:t>png</a:t>
            </a:r>
            <a:r>
              <a:rPr kumimoji="0" lang="en-US" sz="2000" b="1" i="0" u="none" strike="noStrike" kern="1200" cap="none" spc="-1" normalizeH="0" baseline="0" noProof="0" dirty="0">
                <a:ln>
                  <a:noFill/>
                </a:ln>
                <a:solidFill>
                  <a:srgbClr val="000000"/>
                </a:solidFill>
                <a:effectLst/>
                <a:uLnTx/>
                <a:uFillTx/>
                <a:latin typeface="Calibri"/>
                <a:ea typeface="DejaVu Sans"/>
              </a:rPr>
              <a:t> </a:t>
            </a:r>
            <a:r>
              <a:rPr kumimoji="0" lang="en-US" sz="2000" i="0" u="none" strike="noStrike" kern="1200" cap="none" spc="-1" normalizeH="0" baseline="0" noProof="0" dirty="0">
                <a:ln>
                  <a:noFill/>
                </a:ln>
                <a:solidFill>
                  <a:srgbClr val="000000"/>
                </a:solidFill>
                <a:effectLst/>
                <a:uLnTx/>
                <a:uFillTx/>
                <a:latin typeface="Calibri"/>
                <a:ea typeface="DejaVu Sans"/>
              </a:rPr>
              <a:t>file</a:t>
            </a:r>
            <a:r>
              <a:rPr kumimoji="0" lang="en-US" sz="2000" b="1" i="0" u="none" strike="noStrike" kern="1200" cap="none" spc="-1" normalizeH="0" baseline="0" noProof="0" dirty="0">
                <a:ln>
                  <a:noFill/>
                </a:ln>
                <a:solidFill>
                  <a:srgbClr val="000000"/>
                </a:solidFill>
                <a:effectLst/>
                <a:uLnTx/>
                <a:uFillTx/>
                <a:latin typeface="Calibri"/>
                <a:ea typeface="DejaVu Sans"/>
              </a:rPr>
              <a:t>.</a:t>
            </a:r>
            <a:r>
              <a:rPr kumimoji="0" lang="en-US" sz="2000" b="0" i="0" u="none" strike="noStrike" kern="1200" cap="none" spc="-1" normalizeH="0" baseline="0" noProof="0" dirty="0">
                <a:ln>
                  <a:noFill/>
                </a:ln>
                <a:solidFill>
                  <a:srgbClr val="000000"/>
                </a:solidFill>
                <a:effectLst/>
                <a:uLnTx/>
                <a:uFillTx/>
                <a:latin typeface="Calibri"/>
                <a:ea typeface="DejaVu Sans"/>
              </a:rPr>
              <a:t> </a:t>
            </a:r>
            <a:r>
              <a:rPr lang="en-US" sz="2000" spc="-1" dirty="0">
                <a:solidFill>
                  <a:srgbClr val="000000"/>
                </a:solidFill>
                <a:latin typeface="Calibri"/>
                <a:ea typeface="DejaVu Sans"/>
              </a:rPr>
              <a:t>S</a:t>
            </a:r>
            <a:r>
              <a:rPr kumimoji="0" lang="en-US" sz="2000" b="0" i="0" u="none" strike="noStrike" kern="1200" cap="none" spc="-1" normalizeH="0" baseline="0" noProof="0" dirty="0">
                <a:ln>
                  <a:noFill/>
                </a:ln>
                <a:solidFill>
                  <a:srgbClr val="000000"/>
                </a:solidFill>
                <a:effectLst/>
                <a:uLnTx/>
                <a:uFillTx/>
                <a:latin typeface="Calibri"/>
                <a:ea typeface="DejaVu Sans"/>
              </a:rPr>
              <a:t>et width and height arguments in the call to </a:t>
            </a:r>
            <a:r>
              <a:rPr kumimoji="0" lang="en-US" sz="2000" b="0" i="0" u="none" strike="noStrike" kern="1200" cap="none" spc="-1" normalizeH="0" baseline="0" noProof="0" dirty="0" err="1">
                <a:ln>
                  <a:noFill/>
                </a:ln>
                <a:solidFill>
                  <a:srgbClr val="000000"/>
                </a:solidFill>
                <a:effectLst/>
                <a:uLnTx/>
                <a:uFillTx/>
                <a:latin typeface="Calibri"/>
                <a:ea typeface="DejaVu Sans"/>
              </a:rPr>
              <a:t>png</a:t>
            </a:r>
            <a:r>
              <a:rPr kumimoji="0" lang="en-US" sz="2000" b="0" i="0" u="none" strike="noStrike" kern="1200" cap="none" spc="-1" normalizeH="0" baseline="0" noProof="0" dirty="0">
                <a:ln>
                  <a:noFill/>
                </a:ln>
                <a:solidFill>
                  <a:srgbClr val="000000"/>
                </a:solidFill>
                <a:effectLst/>
                <a:uLnTx/>
                <a:uFillTx/>
                <a:latin typeface="Calibri"/>
                <a:ea typeface="DejaVu Sans"/>
              </a:rPr>
              <a:t>() to make it look nice.</a:t>
            </a:r>
            <a:endParaRPr kumimoji="0" lang="en-US" sz="2000" b="0" i="0" u="none" strike="noStrike" kern="1200" cap="none" spc="-1" normalizeH="0" baseline="0" noProof="0" dirty="0">
              <a:ln>
                <a:noFill/>
              </a:ln>
              <a:solidFill>
                <a:prstClr val="black"/>
              </a:solidFill>
              <a:effectLst/>
              <a:uLnTx/>
              <a:uFillTx/>
              <a:latin typeface="Arial"/>
            </a:endParaRPr>
          </a:p>
          <a:p>
            <a:pPr marL="360" marR="0" lvl="0" algn="l" defTabSz="914400" rtl="0" eaLnBrk="1" fontAlgn="auto" latinLnBrk="0" hangingPunct="1">
              <a:lnSpc>
                <a:spcPct val="100000"/>
              </a:lnSpc>
              <a:spcBef>
                <a:spcPts val="723"/>
              </a:spcBef>
              <a:spcAft>
                <a:spcPts val="283"/>
              </a:spcAft>
              <a:buClr>
                <a:srgbClr val="000000"/>
              </a:buClr>
              <a:buSzTx/>
              <a:tabLst/>
              <a:defRPr/>
            </a:pPr>
            <a:r>
              <a:rPr kumimoji="0" lang="en-US" sz="2000" b="1" i="0" u="none" strike="noStrike" kern="1200" cap="none" spc="-1" normalizeH="0" baseline="0" noProof="0" dirty="0">
                <a:ln>
                  <a:noFill/>
                </a:ln>
                <a:solidFill>
                  <a:srgbClr val="000000"/>
                </a:solidFill>
                <a:effectLst/>
                <a:uLnTx/>
                <a:uFillTx/>
                <a:latin typeface="Calibri"/>
                <a:ea typeface="DejaVu Sans"/>
              </a:rPr>
              <a:t>3) Optional:</a:t>
            </a:r>
            <a:r>
              <a:rPr kumimoji="0" lang="en-US" sz="2000" b="0" i="0" u="none" strike="noStrike" kern="1200" cap="none" spc="-1" normalizeH="0" baseline="0" noProof="0" dirty="0">
                <a:ln>
                  <a:noFill/>
                </a:ln>
                <a:solidFill>
                  <a:srgbClr val="000000"/>
                </a:solidFill>
                <a:effectLst/>
                <a:uLnTx/>
                <a:uFillTx/>
                <a:latin typeface="Calibri"/>
                <a:ea typeface="DejaVu Sans"/>
              </a:rPr>
              <a:t> Look at the multi-panel figure. Are your impressions about mouse weight from yesterday's exploration of data summaries confirmed by today's visualizations? </a:t>
            </a:r>
            <a:endParaRPr kumimoji="0" lang="en-US" sz="2000" b="0" i="0" u="none" strike="noStrike" kern="1200" cap="none" spc="-1" normalizeH="0" baseline="0" noProof="0" dirty="0">
              <a:ln>
                <a:noFill/>
              </a:ln>
              <a:solidFill>
                <a:prstClr val="black"/>
              </a:solidFill>
              <a:effectLst/>
              <a:uLnTx/>
              <a:uFillTx/>
              <a:latin typeface="Arial"/>
            </a:endParaRPr>
          </a:p>
          <a:p>
            <a:pPr marL="0" marR="0" lvl="0" indent="0" algn="l" defTabSz="914400" rtl="0" eaLnBrk="1" fontAlgn="auto" latinLnBrk="0" hangingPunct="1">
              <a:lnSpc>
                <a:spcPct val="100000"/>
              </a:lnSpc>
              <a:spcBef>
                <a:spcPts val="723"/>
              </a:spcBef>
              <a:spcAft>
                <a:spcPts val="283"/>
              </a:spcAft>
              <a:buClrTx/>
              <a:buSzTx/>
              <a:buFontTx/>
              <a:buNone/>
              <a:tabLst/>
              <a:defRPr/>
            </a:pPr>
            <a:endParaRPr kumimoji="0" lang="en-US" sz="2000" b="0" i="0" u="none" strike="noStrike" kern="1200" cap="none" spc="-1" normalizeH="0" baseline="0" noProof="0" dirty="0">
              <a:ln>
                <a:noFill/>
              </a:ln>
              <a:solidFill>
                <a:prstClr val="black"/>
              </a:solidFill>
              <a:effectLst/>
              <a:uLnTx/>
              <a:uFillTx/>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E7E0EC"/>
        </a:solidFill>
        <a:effectLst/>
      </p:bgPr>
    </p:bg>
    <p:spTree>
      <p:nvGrpSpPr>
        <p:cNvPr id="1" name=""/>
        <p:cNvGrpSpPr/>
        <p:nvPr/>
      </p:nvGrpSpPr>
      <p:grpSpPr>
        <a:xfrm>
          <a:off x="0" y="0"/>
          <a:ext cx="0" cy="0"/>
          <a:chOff x="0" y="0"/>
          <a:chExt cx="0" cy="0"/>
        </a:xfrm>
      </p:grpSpPr>
      <p:sp>
        <p:nvSpPr>
          <p:cNvPr id="5" name="Rectangle 4"/>
          <p:cNvSpPr/>
          <p:nvPr/>
        </p:nvSpPr>
        <p:spPr>
          <a:xfrm>
            <a:off x="258501" y="216816"/>
            <a:ext cx="8640402" cy="63819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4" name="Espace réservé du contenu 3"/>
          <p:cNvSpPr>
            <a:spLocks noGrp="1"/>
          </p:cNvSpPr>
          <p:nvPr>
            <p:ph idx="1"/>
          </p:nvPr>
        </p:nvSpPr>
        <p:spPr>
          <a:xfrm>
            <a:off x="258501" y="216816"/>
            <a:ext cx="8539753" cy="4993491"/>
          </a:xfrm>
        </p:spPr>
        <p:txBody>
          <a:bodyPr anchor="ctr"/>
          <a:lstStyle/>
          <a:p>
            <a:r>
              <a:rPr lang="en-US" sz="2400" dirty="0"/>
              <a:t>Introduction to </a:t>
            </a:r>
            <a:r>
              <a:rPr lang="en-US" sz="2400" dirty="0">
                <a:solidFill>
                  <a:srgbClr val="4F81BD"/>
                </a:solidFill>
              </a:rPr>
              <a:t>high-level and low-level plotting functions </a:t>
            </a:r>
            <a:r>
              <a:rPr lang="en-US" sz="2400" dirty="0"/>
              <a:t>in R</a:t>
            </a:r>
          </a:p>
          <a:p>
            <a:pPr lvl="1"/>
            <a:r>
              <a:rPr lang="en-US" sz="2000" dirty="0"/>
              <a:t>plot(), lines(), points(), </a:t>
            </a:r>
            <a:r>
              <a:rPr lang="en-US" sz="2000" dirty="0" err="1"/>
              <a:t>hist</a:t>
            </a:r>
            <a:r>
              <a:rPr lang="en-US" sz="2000" dirty="0"/>
              <a:t>(), </a:t>
            </a:r>
            <a:r>
              <a:rPr lang="en-US" sz="2000" dirty="0" err="1"/>
              <a:t>barplot</a:t>
            </a:r>
            <a:r>
              <a:rPr lang="en-US" sz="2000" dirty="0"/>
              <a:t>(), boxplot() …</a:t>
            </a:r>
          </a:p>
          <a:p>
            <a:r>
              <a:rPr lang="en-US" sz="2400" dirty="0">
                <a:solidFill>
                  <a:schemeClr val="accent1"/>
                </a:solidFill>
              </a:rPr>
              <a:t>Customization</a:t>
            </a:r>
            <a:r>
              <a:rPr lang="en-US" sz="2400" dirty="0"/>
              <a:t> of plotting functions </a:t>
            </a:r>
          </a:p>
          <a:p>
            <a:pPr lvl="1"/>
            <a:r>
              <a:rPr lang="en-US" sz="2000" dirty="0" err="1"/>
              <a:t>Colours</a:t>
            </a:r>
            <a:r>
              <a:rPr lang="en-US" sz="2000" dirty="0"/>
              <a:t>, line types, line widths, plotting characters…</a:t>
            </a:r>
          </a:p>
          <a:p>
            <a:pPr lvl="1"/>
            <a:r>
              <a:rPr lang="en-US" sz="2000" dirty="0"/>
              <a:t>Titles, labels, legend…</a:t>
            </a:r>
          </a:p>
          <a:p>
            <a:r>
              <a:rPr lang="en-US" sz="2400" dirty="0">
                <a:solidFill>
                  <a:srgbClr val="4F81BD"/>
                </a:solidFill>
              </a:rPr>
              <a:t>Permanent graphic changes</a:t>
            </a:r>
          </a:p>
          <a:p>
            <a:r>
              <a:rPr lang="en-US" sz="2400" dirty="0">
                <a:solidFill>
                  <a:srgbClr val="4F81BD"/>
                </a:solidFill>
              </a:rPr>
              <a:t>Exporting graphics </a:t>
            </a:r>
            <a:r>
              <a:rPr lang="en-US" sz="2400" dirty="0"/>
              <a:t>in different formats</a:t>
            </a:r>
          </a:p>
        </p:txBody>
      </p:sp>
      <p:sp>
        <p:nvSpPr>
          <p:cNvPr id="3" name="Titre 2"/>
          <p:cNvSpPr>
            <a:spLocks noGrp="1"/>
          </p:cNvSpPr>
          <p:nvPr>
            <p:ph type="ctrTitle"/>
          </p:nvPr>
        </p:nvSpPr>
        <p:spPr>
          <a:xfrm>
            <a:off x="258501" y="216816"/>
            <a:ext cx="7943178" cy="620683"/>
          </a:xfrm>
        </p:spPr>
        <p:txBody>
          <a:bodyPr/>
          <a:lstStyle/>
          <a:p>
            <a:r>
              <a:rPr lang="en-US"/>
              <a:t>In a nutshell</a:t>
            </a:r>
            <a:endParaRPr lang="en-US" dirty="0"/>
          </a:p>
        </p:txBody>
      </p:sp>
      <p:sp>
        <p:nvSpPr>
          <p:cNvPr id="6" name="ZoneTexte 5">
            <a:extLst>
              <a:ext uri="{FF2B5EF4-FFF2-40B4-BE49-F238E27FC236}">
                <a16:creationId xmlns:a16="http://schemas.microsoft.com/office/drawing/2014/main" id="{51405BC9-EAF6-09DC-F929-AD584FB85024}"/>
              </a:ext>
            </a:extLst>
          </p:cNvPr>
          <p:cNvSpPr txBox="1"/>
          <p:nvPr/>
        </p:nvSpPr>
        <p:spPr>
          <a:xfrm>
            <a:off x="245097" y="5952432"/>
            <a:ext cx="8294915" cy="646331"/>
          </a:xfrm>
          <a:prstGeom prst="rect">
            <a:avLst/>
          </a:prstGeom>
          <a:noFill/>
        </p:spPr>
        <p:txBody>
          <a:bodyPr wrap="square">
            <a:spAutoFit/>
          </a:bodyPr>
          <a:lstStyle/>
          <a:p>
            <a:r>
              <a:rPr lang="en-GB" b="0" i="0" dirty="0">
                <a:solidFill>
                  <a:srgbClr val="1F2328"/>
                </a:solidFill>
                <a:effectLst/>
                <a:latin typeface="-apple-system"/>
              </a:rPr>
              <a:t>A nice resource  you may want to use as inspiration and reference for plotting:</a:t>
            </a:r>
            <a:br>
              <a:rPr lang="en-GB" b="0" i="0" dirty="0">
                <a:solidFill>
                  <a:srgbClr val="1F2328"/>
                </a:solidFill>
                <a:effectLst/>
                <a:latin typeface="-apple-system"/>
              </a:rPr>
            </a:br>
            <a:r>
              <a:rPr lang="en-GB" b="0" i="0" dirty="0">
                <a:solidFill>
                  <a:srgbClr val="1F2328"/>
                </a:solidFill>
                <a:effectLst/>
                <a:latin typeface="-apple-system"/>
              </a:rPr>
              <a:t> </a:t>
            </a:r>
            <a:r>
              <a:rPr lang="en-GB" b="0" i="0" u="none" strike="noStrike" dirty="0">
                <a:effectLst/>
                <a:latin typeface="-apple-system"/>
                <a:hlinkClick r:id="rId3"/>
              </a:rPr>
              <a:t>https://r-graph-gallery.com/index.html</a:t>
            </a:r>
            <a:endParaRPr lang="en-GB" dirty="0"/>
          </a:p>
        </p:txBody>
      </p:sp>
    </p:spTree>
    <p:extLst>
      <p:ext uri="{BB962C8B-B14F-4D97-AF65-F5344CB8AC3E}">
        <p14:creationId xmlns:p14="http://schemas.microsoft.com/office/powerpoint/2010/main" val="1124563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rved Up Arrow 1"/>
          <p:cNvSpPr/>
          <p:nvPr/>
        </p:nvSpPr>
        <p:spPr>
          <a:xfrm rot="13238110">
            <a:off x="2719789" y="2608453"/>
            <a:ext cx="929795" cy="685102"/>
          </a:xfrm>
          <a:prstGeom prst="curvedUpArrow">
            <a:avLst>
              <a:gd name="adj1" fmla="val 15475"/>
              <a:gd name="adj2" fmla="val 53339"/>
              <a:gd name="adj3" fmla="val 25000"/>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solidFill>
                <a:schemeClr val="tx1"/>
              </a:solidFill>
            </a:endParaRPr>
          </a:p>
        </p:txBody>
      </p:sp>
      <p:graphicFrame>
        <p:nvGraphicFramePr>
          <p:cNvPr id="29" name="Diagram 28"/>
          <p:cNvGraphicFramePr/>
          <p:nvPr/>
        </p:nvGraphicFramePr>
        <p:xfrm>
          <a:off x="173696" y="1502171"/>
          <a:ext cx="8695677" cy="41819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itre 2"/>
          <p:cNvSpPr txBox="1">
            <a:spLocks/>
          </p:cNvSpPr>
          <p:nvPr/>
        </p:nvSpPr>
        <p:spPr>
          <a:xfrm>
            <a:off x="313029" y="186213"/>
            <a:ext cx="8556344" cy="620683"/>
          </a:xfrm>
          <a:prstGeom prst="rect">
            <a:avLst/>
          </a:prstGeom>
        </p:spPr>
        <p:txBody>
          <a:bodyPr wrap="square" lIns="144000" tIns="0" rIns="0" bIns="0" anchor="b" anchorCtr="0">
            <a:spAutoFit/>
          </a:bodyPr>
          <a:lstStyle>
            <a:lvl1pPr algn="l" defTabSz="914400" rtl="0" eaLnBrk="1" latinLnBrk="0" hangingPunct="1">
              <a:lnSpc>
                <a:spcPct val="90000"/>
              </a:lnSpc>
              <a:spcBef>
                <a:spcPct val="0"/>
              </a:spcBef>
              <a:buNone/>
              <a:defRPr sz="4400" b="0" kern="1200">
                <a:solidFill>
                  <a:schemeClr val="accent1"/>
                </a:solidFill>
                <a:effectLst>
                  <a:outerShdw blurRad="50800" dist="38100" dir="2700000" algn="tl" rotWithShape="0">
                    <a:prstClr val="black">
                      <a:alpha val="40000"/>
                    </a:prstClr>
                  </a:outerShdw>
                </a:effectLst>
                <a:latin typeface="+mj-lt"/>
                <a:ea typeface="+mj-ea"/>
                <a:cs typeface="Arial" pitchFamily="34" charset="0"/>
              </a:defRPr>
            </a:lvl1pPr>
          </a:lstStyle>
          <a:p>
            <a:r>
              <a:rPr lang="en-US"/>
              <a:t>Taking advantage of R for your work</a:t>
            </a:r>
            <a:endParaRPr lang="en-US" dirty="0"/>
          </a:p>
        </p:txBody>
      </p:sp>
      <p:sp>
        <p:nvSpPr>
          <p:cNvPr id="6" name="TextBox 5"/>
          <p:cNvSpPr txBox="1"/>
          <p:nvPr/>
        </p:nvSpPr>
        <p:spPr>
          <a:xfrm>
            <a:off x="2608805" y="2146169"/>
            <a:ext cx="1497171" cy="523220"/>
          </a:xfrm>
          <a:prstGeom prst="rect">
            <a:avLst/>
          </a:prstGeom>
          <a:noFill/>
        </p:spPr>
        <p:txBody>
          <a:bodyPr wrap="square" rtlCol="0">
            <a:spAutoFit/>
          </a:bodyPr>
          <a:lstStyle/>
          <a:p>
            <a:r>
              <a:rPr lang="en-US" sz="1400"/>
              <a:t>Tidying &amp; data manipulation</a:t>
            </a:r>
            <a:endParaRPr lang="en-US" sz="1400" dirty="0"/>
          </a:p>
        </p:txBody>
      </p:sp>
      <p:sp>
        <p:nvSpPr>
          <p:cNvPr id="8" name="Bent Arrow 7"/>
          <p:cNvSpPr/>
          <p:nvPr/>
        </p:nvSpPr>
        <p:spPr>
          <a:xfrm>
            <a:off x="4391732" y="2486802"/>
            <a:ext cx="3038604" cy="587576"/>
          </a:xfrm>
          <a:prstGeom prst="bentArrow">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solidFill>
                <a:schemeClr val="tx1"/>
              </a:solidFill>
            </a:endParaRPr>
          </a:p>
        </p:txBody>
      </p:sp>
      <p:sp>
        <p:nvSpPr>
          <p:cNvPr id="9" name="Bent Arrow 8"/>
          <p:cNvSpPr/>
          <p:nvPr/>
        </p:nvSpPr>
        <p:spPr>
          <a:xfrm rot="10800000" flipH="1" flipV="1">
            <a:off x="2193374" y="1804268"/>
            <a:ext cx="5236962" cy="1365072"/>
          </a:xfrm>
          <a:prstGeom prst="bentArrow">
            <a:avLst>
              <a:gd name="adj1" fmla="val 14216"/>
              <a:gd name="adj2" fmla="val 13071"/>
              <a:gd name="adj3" fmla="val 16324"/>
              <a:gd name="adj4" fmla="val 43750"/>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solidFill>
                <a:schemeClr val="tx1"/>
              </a:solidFill>
            </a:endParaRPr>
          </a:p>
        </p:txBody>
      </p:sp>
      <p:sp>
        <p:nvSpPr>
          <p:cNvPr id="36" name="Rectangle 35"/>
          <p:cNvSpPr/>
          <p:nvPr/>
        </p:nvSpPr>
        <p:spPr>
          <a:xfrm>
            <a:off x="3104638" y="4108277"/>
            <a:ext cx="1287094" cy="369332"/>
          </a:xfrm>
          <a:prstGeom prst="rect">
            <a:avLst/>
          </a:prstGeom>
        </p:spPr>
        <p:txBody>
          <a:bodyPr wrap="none">
            <a:spAutoFit/>
          </a:bodyPr>
          <a:lstStyle/>
          <a:p>
            <a:r>
              <a:rPr lang="en-GB" b="1" dirty="0">
                <a:solidFill>
                  <a:srgbClr val="FF0000"/>
                </a:solidFill>
              </a:rPr>
              <a:t>Exploration</a:t>
            </a:r>
          </a:p>
        </p:txBody>
      </p:sp>
      <p:sp>
        <p:nvSpPr>
          <p:cNvPr id="37" name="Rectangle 36"/>
          <p:cNvSpPr/>
          <p:nvPr/>
        </p:nvSpPr>
        <p:spPr>
          <a:xfrm>
            <a:off x="4805808" y="4108277"/>
            <a:ext cx="1159292" cy="369332"/>
          </a:xfrm>
          <a:prstGeom prst="rect">
            <a:avLst/>
          </a:prstGeom>
        </p:spPr>
        <p:txBody>
          <a:bodyPr wrap="none">
            <a:spAutoFit/>
          </a:bodyPr>
          <a:lstStyle/>
          <a:p>
            <a:r>
              <a:rPr lang="en-GB" b="1" dirty="0">
                <a:solidFill>
                  <a:srgbClr val="FF0000"/>
                </a:solidFill>
              </a:rPr>
              <a:t>Modelling</a:t>
            </a:r>
          </a:p>
        </p:txBody>
      </p:sp>
      <p:sp>
        <p:nvSpPr>
          <p:cNvPr id="39" name="Rectangle 38"/>
          <p:cNvSpPr/>
          <p:nvPr/>
        </p:nvSpPr>
        <p:spPr>
          <a:xfrm>
            <a:off x="6765993" y="4108277"/>
            <a:ext cx="813369" cy="369332"/>
          </a:xfrm>
          <a:prstGeom prst="rect">
            <a:avLst/>
          </a:prstGeom>
        </p:spPr>
        <p:txBody>
          <a:bodyPr wrap="none">
            <a:spAutoFit/>
          </a:bodyPr>
          <a:lstStyle/>
          <a:p>
            <a:r>
              <a:rPr lang="en-GB" b="1" dirty="0">
                <a:solidFill>
                  <a:srgbClr val="FF0000"/>
                </a:solidFill>
              </a:rPr>
              <a:t>Export</a:t>
            </a:r>
          </a:p>
        </p:txBody>
      </p:sp>
      <p:sp>
        <p:nvSpPr>
          <p:cNvPr id="10" name="Rectangle 9"/>
          <p:cNvSpPr/>
          <p:nvPr/>
        </p:nvSpPr>
        <p:spPr>
          <a:xfrm>
            <a:off x="1099515" y="4108277"/>
            <a:ext cx="1261884" cy="369332"/>
          </a:xfrm>
          <a:prstGeom prst="rect">
            <a:avLst/>
          </a:prstGeom>
        </p:spPr>
        <p:txBody>
          <a:bodyPr wrap="none">
            <a:spAutoFit/>
          </a:bodyPr>
          <a:lstStyle/>
          <a:p>
            <a:r>
              <a:rPr lang="en-GB" b="1">
                <a:solidFill>
                  <a:srgbClr val="FF0000"/>
                </a:solidFill>
              </a:rPr>
              <a:t>Import in R</a:t>
            </a:r>
            <a:endParaRPr lang="en-GB" b="1" dirty="0">
              <a:solidFill>
                <a:srgbClr val="FF0000"/>
              </a:solidFill>
            </a:endParaRPr>
          </a:p>
        </p:txBody>
      </p:sp>
    </p:spTree>
    <p:extLst>
      <p:ext uri="{BB962C8B-B14F-4D97-AF65-F5344CB8AC3E}">
        <p14:creationId xmlns:p14="http://schemas.microsoft.com/office/powerpoint/2010/main" val="146477060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Forme libre 13"/>
          <p:cNvSpPr/>
          <p:nvPr/>
        </p:nvSpPr>
        <p:spPr>
          <a:xfrm>
            <a:off x="3863414" y="3198292"/>
            <a:ext cx="1316240" cy="789744"/>
          </a:xfrm>
          <a:custGeom>
            <a:avLst/>
            <a:gdLst>
              <a:gd name="connsiteX0" fmla="*/ 0 w 1316240"/>
              <a:gd name="connsiteY0" fmla="*/ 78974 h 789744"/>
              <a:gd name="connsiteX1" fmla="*/ 78974 w 1316240"/>
              <a:gd name="connsiteY1" fmla="*/ 0 h 789744"/>
              <a:gd name="connsiteX2" fmla="*/ 1237266 w 1316240"/>
              <a:gd name="connsiteY2" fmla="*/ 0 h 789744"/>
              <a:gd name="connsiteX3" fmla="*/ 1316240 w 1316240"/>
              <a:gd name="connsiteY3" fmla="*/ 78974 h 789744"/>
              <a:gd name="connsiteX4" fmla="*/ 1316240 w 1316240"/>
              <a:gd name="connsiteY4" fmla="*/ 710770 h 789744"/>
              <a:gd name="connsiteX5" fmla="*/ 1237266 w 1316240"/>
              <a:gd name="connsiteY5" fmla="*/ 789744 h 789744"/>
              <a:gd name="connsiteX6" fmla="*/ 78974 w 1316240"/>
              <a:gd name="connsiteY6" fmla="*/ 789744 h 789744"/>
              <a:gd name="connsiteX7" fmla="*/ 0 w 1316240"/>
              <a:gd name="connsiteY7" fmla="*/ 710770 h 789744"/>
              <a:gd name="connsiteX8" fmla="*/ 0 w 1316240"/>
              <a:gd name="connsiteY8" fmla="*/ 78974 h 789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6240" h="789744">
                <a:moveTo>
                  <a:pt x="0" y="78974"/>
                </a:moveTo>
                <a:cubicBezTo>
                  <a:pt x="0" y="35358"/>
                  <a:pt x="35358" y="0"/>
                  <a:pt x="78974" y="0"/>
                </a:cubicBezTo>
                <a:lnTo>
                  <a:pt x="1237266" y="0"/>
                </a:lnTo>
                <a:cubicBezTo>
                  <a:pt x="1280882" y="0"/>
                  <a:pt x="1316240" y="35358"/>
                  <a:pt x="1316240" y="78974"/>
                </a:cubicBezTo>
                <a:lnTo>
                  <a:pt x="1316240" y="710770"/>
                </a:lnTo>
                <a:cubicBezTo>
                  <a:pt x="1316240" y="754386"/>
                  <a:pt x="1280882" y="789744"/>
                  <a:pt x="1237266" y="789744"/>
                </a:cubicBezTo>
                <a:lnTo>
                  <a:pt x="78974" y="789744"/>
                </a:lnTo>
                <a:cubicBezTo>
                  <a:pt x="35358" y="789744"/>
                  <a:pt x="0" y="754386"/>
                  <a:pt x="0" y="710770"/>
                </a:cubicBezTo>
                <a:lnTo>
                  <a:pt x="0" y="78974"/>
                </a:lnTo>
                <a:close/>
              </a:path>
            </a:pathLst>
          </a:custGeom>
          <a:solidFill>
            <a:schemeClr val="bg1">
              <a:lumMod val="85000"/>
            </a:schemeClr>
          </a:solidFill>
        </p:spPr>
        <p:style>
          <a:lnRef idx="0">
            <a:schemeClr val="lt1">
              <a:hueOff val="0"/>
              <a:satOff val="0"/>
              <a:lumOff val="0"/>
              <a:alphaOff val="0"/>
            </a:schemeClr>
          </a:lnRef>
          <a:fillRef idx="3">
            <a:schemeClr val="accent4">
              <a:hueOff val="0"/>
              <a:satOff val="0"/>
              <a:lumOff val="0"/>
              <a:alphaOff val="0"/>
            </a:schemeClr>
          </a:fillRef>
          <a:effectRef idx="2">
            <a:schemeClr val="accent4">
              <a:hueOff val="0"/>
              <a:satOff val="0"/>
              <a:lumOff val="0"/>
              <a:alphaOff val="0"/>
            </a:schemeClr>
          </a:effectRef>
          <a:fontRef idx="minor">
            <a:schemeClr val="lt1"/>
          </a:fontRef>
        </p:style>
        <p:txBody>
          <a:bodyPr spcFirstLastPara="0" vert="horz" wrap="square" lIns="80281" tIns="80281" rIns="80281" bIns="80281" numCol="1" spcCol="1270" anchor="ctr" anchorCtr="0">
            <a:noAutofit/>
          </a:bodyPr>
          <a:lstStyle/>
          <a:p>
            <a:pPr lvl="0" algn="ctr" defTabSz="666750">
              <a:lnSpc>
                <a:spcPct val="90000"/>
              </a:lnSpc>
              <a:spcBef>
                <a:spcPct val="0"/>
              </a:spcBef>
              <a:spcAft>
                <a:spcPct val="35000"/>
              </a:spcAft>
            </a:pPr>
            <a:r>
              <a:rPr lang="en-US" sz="1500" kern="1200">
                <a:solidFill>
                  <a:schemeClr val="bg1">
                    <a:lumMod val="50000"/>
                  </a:schemeClr>
                </a:solidFill>
              </a:rPr>
              <a:t>Data representation</a:t>
            </a:r>
            <a:endParaRPr lang="en-US" sz="1500" kern="1200" dirty="0">
              <a:solidFill>
                <a:schemeClr val="bg1">
                  <a:lumMod val="50000"/>
                </a:schemeClr>
              </a:solidFill>
            </a:endParaRPr>
          </a:p>
        </p:txBody>
      </p:sp>
      <p:sp>
        <p:nvSpPr>
          <p:cNvPr id="15" name="Forme libre 14"/>
          <p:cNvSpPr/>
          <p:nvPr/>
        </p:nvSpPr>
        <p:spPr>
          <a:xfrm>
            <a:off x="5311278" y="3429950"/>
            <a:ext cx="279042" cy="326427"/>
          </a:xfrm>
          <a:custGeom>
            <a:avLst/>
            <a:gdLst>
              <a:gd name="connsiteX0" fmla="*/ 0 w 279042"/>
              <a:gd name="connsiteY0" fmla="*/ 65285 h 326427"/>
              <a:gd name="connsiteX1" fmla="*/ 139521 w 279042"/>
              <a:gd name="connsiteY1" fmla="*/ 65285 h 326427"/>
              <a:gd name="connsiteX2" fmla="*/ 139521 w 279042"/>
              <a:gd name="connsiteY2" fmla="*/ 0 h 326427"/>
              <a:gd name="connsiteX3" fmla="*/ 279042 w 279042"/>
              <a:gd name="connsiteY3" fmla="*/ 163214 h 326427"/>
              <a:gd name="connsiteX4" fmla="*/ 139521 w 279042"/>
              <a:gd name="connsiteY4" fmla="*/ 326427 h 326427"/>
              <a:gd name="connsiteX5" fmla="*/ 139521 w 279042"/>
              <a:gd name="connsiteY5" fmla="*/ 261142 h 326427"/>
              <a:gd name="connsiteX6" fmla="*/ 0 w 279042"/>
              <a:gd name="connsiteY6" fmla="*/ 261142 h 326427"/>
              <a:gd name="connsiteX7" fmla="*/ 0 w 279042"/>
              <a:gd name="connsiteY7" fmla="*/ 65285 h 326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9042" h="326427">
                <a:moveTo>
                  <a:pt x="0" y="65285"/>
                </a:moveTo>
                <a:lnTo>
                  <a:pt x="139521" y="65285"/>
                </a:lnTo>
                <a:lnTo>
                  <a:pt x="139521" y="0"/>
                </a:lnTo>
                <a:lnTo>
                  <a:pt x="279042" y="163214"/>
                </a:lnTo>
                <a:lnTo>
                  <a:pt x="139521" y="326427"/>
                </a:lnTo>
                <a:lnTo>
                  <a:pt x="139521" y="261142"/>
                </a:lnTo>
                <a:lnTo>
                  <a:pt x="0" y="261142"/>
                </a:lnTo>
                <a:lnTo>
                  <a:pt x="0" y="65285"/>
                </a:lnTo>
                <a:close/>
              </a:path>
            </a:pathLst>
          </a:custGeom>
          <a:solidFill>
            <a:schemeClr val="bg1">
              <a:lumMod val="85000"/>
            </a:schemeClr>
          </a:solidFill>
        </p:spPr>
        <p:style>
          <a:lnRef idx="0">
            <a:schemeClr val="lt1">
              <a:hueOff val="0"/>
              <a:satOff val="0"/>
              <a:lumOff val="0"/>
              <a:alphaOff val="0"/>
            </a:schemeClr>
          </a:lnRef>
          <a:fillRef idx="3">
            <a:schemeClr val="accent4">
              <a:hueOff val="0"/>
              <a:satOff val="0"/>
              <a:lumOff val="0"/>
              <a:alphaOff val="0"/>
            </a:schemeClr>
          </a:fillRef>
          <a:effectRef idx="2">
            <a:schemeClr val="accent4">
              <a:hueOff val="0"/>
              <a:satOff val="0"/>
              <a:lumOff val="0"/>
              <a:alphaOff val="0"/>
            </a:schemeClr>
          </a:effectRef>
          <a:fontRef idx="minor">
            <a:schemeClr val="lt1"/>
          </a:fontRef>
        </p:style>
        <p:txBody>
          <a:bodyPr spcFirstLastPara="0" vert="horz" wrap="square" lIns="0" tIns="65285" rIns="83713" bIns="65285" numCol="1" spcCol="1270" anchor="ctr" anchorCtr="0">
            <a:noAutofit/>
          </a:bodyPr>
          <a:lstStyle/>
          <a:p>
            <a:pPr lvl="0" algn="ctr" defTabSz="533400">
              <a:lnSpc>
                <a:spcPct val="90000"/>
              </a:lnSpc>
              <a:spcBef>
                <a:spcPct val="0"/>
              </a:spcBef>
              <a:spcAft>
                <a:spcPct val="35000"/>
              </a:spcAft>
            </a:pPr>
            <a:endParaRPr lang="en-US" sz="1200" kern="1200"/>
          </a:p>
        </p:txBody>
      </p:sp>
      <p:sp>
        <p:nvSpPr>
          <p:cNvPr id="16" name="Forme libre 15"/>
          <p:cNvSpPr/>
          <p:nvPr/>
        </p:nvSpPr>
        <p:spPr>
          <a:xfrm>
            <a:off x="5706150" y="3198292"/>
            <a:ext cx="1316240" cy="789744"/>
          </a:xfrm>
          <a:custGeom>
            <a:avLst/>
            <a:gdLst>
              <a:gd name="connsiteX0" fmla="*/ 0 w 1316240"/>
              <a:gd name="connsiteY0" fmla="*/ 78974 h 789744"/>
              <a:gd name="connsiteX1" fmla="*/ 78974 w 1316240"/>
              <a:gd name="connsiteY1" fmla="*/ 0 h 789744"/>
              <a:gd name="connsiteX2" fmla="*/ 1237266 w 1316240"/>
              <a:gd name="connsiteY2" fmla="*/ 0 h 789744"/>
              <a:gd name="connsiteX3" fmla="*/ 1316240 w 1316240"/>
              <a:gd name="connsiteY3" fmla="*/ 78974 h 789744"/>
              <a:gd name="connsiteX4" fmla="*/ 1316240 w 1316240"/>
              <a:gd name="connsiteY4" fmla="*/ 710770 h 789744"/>
              <a:gd name="connsiteX5" fmla="*/ 1237266 w 1316240"/>
              <a:gd name="connsiteY5" fmla="*/ 789744 h 789744"/>
              <a:gd name="connsiteX6" fmla="*/ 78974 w 1316240"/>
              <a:gd name="connsiteY6" fmla="*/ 789744 h 789744"/>
              <a:gd name="connsiteX7" fmla="*/ 0 w 1316240"/>
              <a:gd name="connsiteY7" fmla="*/ 710770 h 789744"/>
              <a:gd name="connsiteX8" fmla="*/ 0 w 1316240"/>
              <a:gd name="connsiteY8" fmla="*/ 78974 h 789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6240" h="789744">
                <a:moveTo>
                  <a:pt x="0" y="78974"/>
                </a:moveTo>
                <a:cubicBezTo>
                  <a:pt x="0" y="35358"/>
                  <a:pt x="35358" y="0"/>
                  <a:pt x="78974" y="0"/>
                </a:cubicBezTo>
                <a:lnTo>
                  <a:pt x="1237266" y="0"/>
                </a:lnTo>
                <a:cubicBezTo>
                  <a:pt x="1280882" y="0"/>
                  <a:pt x="1316240" y="35358"/>
                  <a:pt x="1316240" y="78974"/>
                </a:cubicBezTo>
                <a:lnTo>
                  <a:pt x="1316240" y="710770"/>
                </a:lnTo>
                <a:cubicBezTo>
                  <a:pt x="1316240" y="754386"/>
                  <a:pt x="1280882" y="789744"/>
                  <a:pt x="1237266" y="789744"/>
                </a:cubicBezTo>
                <a:lnTo>
                  <a:pt x="78974" y="789744"/>
                </a:lnTo>
                <a:cubicBezTo>
                  <a:pt x="35358" y="789744"/>
                  <a:pt x="0" y="754386"/>
                  <a:pt x="0" y="710770"/>
                </a:cubicBezTo>
                <a:lnTo>
                  <a:pt x="0" y="78974"/>
                </a:lnTo>
                <a:close/>
              </a:path>
            </a:pathLst>
          </a:custGeom>
        </p:spPr>
        <p:style>
          <a:lnRef idx="0">
            <a:schemeClr val="lt1">
              <a:hueOff val="0"/>
              <a:satOff val="0"/>
              <a:lumOff val="0"/>
              <a:alphaOff val="0"/>
            </a:schemeClr>
          </a:lnRef>
          <a:fillRef idx="3">
            <a:schemeClr val="accent5">
              <a:hueOff val="0"/>
              <a:satOff val="0"/>
              <a:lumOff val="0"/>
              <a:alphaOff val="0"/>
            </a:schemeClr>
          </a:fillRef>
          <a:effectRef idx="2">
            <a:schemeClr val="accent5">
              <a:hueOff val="0"/>
              <a:satOff val="0"/>
              <a:lumOff val="0"/>
              <a:alphaOff val="0"/>
            </a:schemeClr>
          </a:effectRef>
          <a:fontRef idx="minor">
            <a:schemeClr val="lt1"/>
          </a:fontRef>
        </p:style>
        <p:txBody>
          <a:bodyPr spcFirstLastPara="0" vert="horz" wrap="square" lIns="80281" tIns="80281" rIns="80281" bIns="80281" numCol="1" spcCol="1270" anchor="ctr" anchorCtr="0">
            <a:noAutofit/>
          </a:bodyPr>
          <a:lstStyle/>
          <a:p>
            <a:pPr lvl="0" algn="ctr" defTabSz="666750">
              <a:lnSpc>
                <a:spcPct val="90000"/>
              </a:lnSpc>
              <a:spcBef>
                <a:spcPct val="0"/>
              </a:spcBef>
              <a:spcAft>
                <a:spcPct val="35000"/>
              </a:spcAft>
            </a:pPr>
            <a:r>
              <a:rPr lang="en-US" sz="1500" kern="1200">
                <a:solidFill>
                  <a:srgbClr val="000000"/>
                </a:solidFill>
              </a:rPr>
              <a:t>Statistical analysis</a:t>
            </a:r>
            <a:endParaRPr lang="en-US" sz="1500" kern="1200" dirty="0">
              <a:solidFill>
                <a:srgbClr val="000000"/>
              </a:solidFill>
            </a:endParaRPr>
          </a:p>
        </p:txBody>
      </p:sp>
      <p:sp>
        <p:nvSpPr>
          <p:cNvPr id="17" name="Forme libre 16"/>
          <p:cNvSpPr/>
          <p:nvPr/>
        </p:nvSpPr>
        <p:spPr>
          <a:xfrm>
            <a:off x="7154014" y="3429950"/>
            <a:ext cx="279042" cy="326427"/>
          </a:xfrm>
          <a:custGeom>
            <a:avLst/>
            <a:gdLst>
              <a:gd name="connsiteX0" fmla="*/ 0 w 279042"/>
              <a:gd name="connsiteY0" fmla="*/ 65285 h 326427"/>
              <a:gd name="connsiteX1" fmla="*/ 139521 w 279042"/>
              <a:gd name="connsiteY1" fmla="*/ 65285 h 326427"/>
              <a:gd name="connsiteX2" fmla="*/ 139521 w 279042"/>
              <a:gd name="connsiteY2" fmla="*/ 0 h 326427"/>
              <a:gd name="connsiteX3" fmla="*/ 279042 w 279042"/>
              <a:gd name="connsiteY3" fmla="*/ 163214 h 326427"/>
              <a:gd name="connsiteX4" fmla="*/ 139521 w 279042"/>
              <a:gd name="connsiteY4" fmla="*/ 326427 h 326427"/>
              <a:gd name="connsiteX5" fmla="*/ 139521 w 279042"/>
              <a:gd name="connsiteY5" fmla="*/ 261142 h 326427"/>
              <a:gd name="connsiteX6" fmla="*/ 0 w 279042"/>
              <a:gd name="connsiteY6" fmla="*/ 261142 h 326427"/>
              <a:gd name="connsiteX7" fmla="*/ 0 w 279042"/>
              <a:gd name="connsiteY7" fmla="*/ 65285 h 326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9042" h="326427">
                <a:moveTo>
                  <a:pt x="0" y="65285"/>
                </a:moveTo>
                <a:lnTo>
                  <a:pt x="139521" y="65285"/>
                </a:lnTo>
                <a:lnTo>
                  <a:pt x="139521" y="0"/>
                </a:lnTo>
                <a:lnTo>
                  <a:pt x="279042" y="163214"/>
                </a:lnTo>
                <a:lnTo>
                  <a:pt x="139521" y="326427"/>
                </a:lnTo>
                <a:lnTo>
                  <a:pt x="139521" y="261142"/>
                </a:lnTo>
                <a:lnTo>
                  <a:pt x="0" y="261142"/>
                </a:lnTo>
                <a:lnTo>
                  <a:pt x="0" y="65285"/>
                </a:lnTo>
                <a:close/>
              </a:path>
            </a:pathLst>
          </a:custGeom>
        </p:spPr>
        <p:style>
          <a:lnRef idx="0">
            <a:schemeClr val="lt1">
              <a:hueOff val="0"/>
              <a:satOff val="0"/>
              <a:lumOff val="0"/>
              <a:alphaOff val="0"/>
            </a:schemeClr>
          </a:lnRef>
          <a:fillRef idx="3">
            <a:schemeClr val="accent5">
              <a:hueOff val="0"/>
              <a:satOff val="0"/>
              <a:lumOff val="0"/>
              <a:alphaOff val="0"/>
            </a:schemeClr>
          </a:fillRef>
          <a:effectRef idx="2">
            <a:schemeClr val="accent5">
              <a:hueOff val="0"/>
              <a:satOff val="0"/>
              <a:lumOff val="0"/>
              <a:alphaOff val="0"/>
            </a:schemeClr>
          </a:effectRef>
          <a:fontRef idx="minor">
            <a:schemeClr val="lt1"/>
          </a:fontRef>
        </p:style>
        <p:txBody>
          <a:bodyPr spcFirstLastPara="0" vert="horz" wrap="square" lIns="0" tIns="65285" rIns="83713" bIns="65285" numCol="1" spcCol="1270" anchor="ctr" anchorCtr="0">
            <a:noAutofit/>
          </a:bodyPr>
          <a:lstStyle/>
          <a:p>
            <a:pPr lvl="0" algn="ctr" defTabSz="533400">
              <a:lnSpc>
                <a:spcPct val="90000"/>
              </a:lnSpc>
              <a:spcBef>
                <a:spcPct val="0"/>
              </a:spcBef>
              <a:spcAft>
                <a:spcPct val="35000"/>
              </a:spcAft>
            </a:pPr>
            <a:endParaRPr lang="en-US" sz="1200" kern="1200"/>
          </a:p>
        </p:txBody>
      </p:sp>
      <p:sp>
        <p:nvSpPr>
          <p:cNvPr id="18" name="Forme libre 17"/>
          <p:cNvSpPr/>
          <p:nvPr/>
        </p:nvSpPr>
        <p:spPr>
          <a:xfrm>
            <a:off x="7548886" y="1832327"/>
            <a:ext cx="1316240" cy="3521674"/>
          </a:xfrm>
          <a:custGeom>
            <a:avLst/>
            <a:gdLst>
              <a:gd name="connsiteX0" fmla="*/ 0 w 1316240"/>
              <a:gd name="connsiteY0" fmla="*/ 131624 h 3521674"/>
              <a:gd name="connsiteX1" fmla="*/ 131624 w 1316240"/>
              <a:gd name="connsiteY1" fmla="*/ 0 h 3521674"/>
              <a:gd name="connsiteX2" fmla="*/ 1184616 w 1316240"/>
              <a:gd name="connsiteY2" fmla="*/ 0 h 3521674"/>
              <a:gd name="connsiteX3" fmla="*/ 1316240 w 1316240"/>
              <a:gd name="connsiteY3" fmla="*/ 131624 h 3521674"/>
              <a:gd name="connsiteX4" fmla="*/ 1316240 w 1316240"/>
              <a:gd name="connsiteY4" fmla="*/ 3390050 h 3521674"/>
              <a:gd name="connsiteX5" fmla="*/ 1184616 w 1316240"/>
              <a:gd name="connsiteY5" fmla="*/ 3521674 h 3521674"/>
              <a:gd name="connsiteX6" fmla="*/ 131624 w 1316240"/>
              <a:gd name="connsiteY6" fmla="*/ 3521674 h 3521674"/>
              <a:gd name="connsiteX7" fmla="*/ 0 w 1316240"/>
              <a:gd name="connsiteY7" fmla="*/ 3390050 h 3521674"/>
              <a:gd name="connsiteX8" fmla="*/ 0 w 1316240"/>
              <a:gd name="connsiteY8" fmla="*/ 131624 h 3521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6240" h="3521674">
                <a:moveTo>
                  <a:pt x="0" y="131624"/>
                </a:moveTo>
                <a:cubicBezTo>
                  <a:pt x="0" y="58930"/>
                  <a:pt x="58930" y="0"/>
                  <a:pt x="131624" y="0"/>
                </a:cubicBezTo>
                <a:lnTo>
                  <a:pt x="1184616" y="0"/>
                </a:lnTo>
                <a:cubicBezTo>
                  <a:pt x="1257310" y="0"/>
                  <a:pt x="1316240" y="58930"/>
                  <a:pt x="1316240" y="131624"/>
                </a:cubicBezTo>
                <a:lnTo>
                  <a:pt x="1316240" y="3390050"/>
                </a:lnTo>
                <a:cubicBezTo>
                  <a:pt x="1316240" y="3462744"/>
                  <a:pt x="1257310" y="3521674"/>
                  <a:pt x="1184616" y="3521674"/>
                </a:cubicBezTo>
                <a:lnTo>
                  <a:pt x="131624" y="3521674"/>
                </a:lnTo>
                <a:cubicBezTo>
                  <a:pt x="58930" y="3521674"/>
                  <a:pt x="0" y="3462744"/>
                  <a:pt x="0" y="3390050"/>
                </a:cubicBezTo>
                <a:lnTo>
                  <a:pt x="0" y="131624"/>
                </a:lnTo>
                <a:close/>
              </a:path>
            </a:pathLst>
          </a:custGeom>
        </p:spPr>
        <p:style>
          <a:lnRef idx="0">
            <a:schemeClr val="lt1">
              <a:hueOff val="0"/>
              <a:satOff val="0"/>
              <a:lumOff val="0"/>
              <a:alphaOff val="0"/>
            </a:schemeClr>
          </a:lnRef>
          <a:fillRef idx="3">
            <a:schemeClr val="accent6">
              <a:hueOff val="0"/>
              <a:satOff val="0"/>
              <a:lumOff val="0"/>
              <a:alphaOff val="0"/>
            </a:schemeClr>
          </a:fillRef>
          <a:effectRef idx="2">
            <a:schemeClr val="accent6">
              <a:hueOff val="0"/>
              <a:satOff val="0"/>
              <a:lumOff val="0"/>
              <a:alphaOff val="0"/>
            </a:schemeClr>
          </a:effectRef>
          <a:fontRef idx="minor">
            <a:schemeClr val="lt1"/>
          </a:fontRef>
        </p:style>
        <p:txBody>
          <a:bodyPr spcFirstLastPara="0" vert="horz" wrap="square" lIns="95701" tIns="95701" rIns="95701" bIns="95701" numCol="1" spcCol="1270" anchor="ctr" anchorCtr="0">
            <a:noAutofit/>
          </a:bodyPr>
          <a:lstStyle/>
          <a:p>
            <a:pPr lvl="0" algn="ctr" defTabSz="666750">
              <a:lnSpc>
                <a:spcPct val="90000"/>
              </a:lnSpc>
              <a:spcBef>
                <a:spcPct val="0"/>
              </a:spcBef>
              <a:spcAft>
                <a:spcPct val="35000"/>
              </a:spcAft>
            </a:pPr>
            <a:r>
              <a:rPr lang="en-US" sz="1500" kern="1200" dirty="0">
                <a:solidFill>
                  <a:srgbClr val="000000"/>
                </a:solidFill>
              </a:rPr>
              <a:t>Communicate</a:t>
            </a:r>
          </a:p>
        </p:txBody>
      </p:sp>
      <p:sp>
        <p:nvSpPr>
          <p:cNvPr id="4" name="Titre 2"/>
          <p:cNvSpPr txBox="1">
            <a:spLocks/>
          </p:cNvSpPr>
          <p:nvPr/>
        </p:nvSpPr>
        <p:spPr>
          <a:xfrm>
            <a:off x="313029" y="186213"/>
            <a:ext cx="8556344" cy="620683"/>
          </a:xfrm>
          <a:prstGeom prst="rect">
            <a:avLst/>
          </a:prstGeom>
        </p:spPr>
        <p:txBody>
          <a:bodyPr wrap="square" lIns="144000" tIns="0" rIns="0" bIns="0" anchor="b" anchorCtr="0">
            <a:spAutoFit/>
          </a:bodyPr>
          <a:lstStyle>
            <a:lvl1pPr algn="l" defTabSz="914400" rtl="0" eaLnBrk="1" latinLnBrk="0" hangingPunct="1">
              <a:lnSpc>
                <a:spcPct val="90000"/>
              </a:lnSpc>
              <a:spcBef>
                <a:spcPct val="0"/>
              </a:spcBef>
              <a:buNone/>
              <a:defRPr sz="4400" b="0" kern="1200">
                <a:solidFill>
                  <a:schemeClr val="accent1"/>
                </a:solidFill>
                <a:effectLst>
                  <a:outerShdw blurRad="50800" dist="38100" dir="2700000" algn="tl" rotWithShape="0">
                    <a:prstClr val="black">
                      <a:alpha val="40000"/>
                    </a:prstClr>
                  </a:outerShdw>
                </a:effectLst>
                <a:latin typeface="+mj-lt"/>
                <a:ea typeface="+mj-ea"/>
                <a:cs typeface="Arial" pitchFamily="34" charset="0"/>
              </a:defRPr>
            </a:lvl1pPr>
          </a:lstStyle>
          <a:p>
            <a:r>
              <a:rPr lang="en-US"/>
              <a:t>Taking advantage of R for your work</a:t>
            </a:r>
            <a:endParaRPr lang="en-US" dirty="0"/>
          </a:p>
        </p:txBody>
      </p:sp>
      <p:sp>
        <p:nvSpPr>
          <p:cNvPr id="6" name="TextBox 5"/>
          <p:cNvSpPr txBox="1"/>
          <p:nvPr/>
        </p:nvSpPr>
        <p:spPr>
          <a:xfrm>
            <a:off x="2608805" y="2157458"/>
            <a:ext cx="1497171" cy="523220"/>
          </a:xfrm>
          <a:prstGeom prst="rect">
            <a:avLst/>
          </a:prstGeom>
          <a:noFill/>
        </p:spPr>
        <p:txBody>
          <a:bodyPr wrap="square" rtlCol="0">
            <a:spAutoFit/>
          </a:bodyPr>
          <a:lstStyle/>
          <a:p>
            <a:r>
              <a:rPr lang="en-US" sz="1400">
                <a:solidFill>
                  <a:schemeClr val="bg1">
                    <a:lumMod val="50000"/>
                  </a:schemeClr>
                </a:solidFill>
              </a:rPr>
              <a:t>Tidying &amp; data manipulation</a:t>
            </a:r>
            <a:endParaRPr lang="en-US" sz="1400" dirty="0">
              <a:solidFill>
                <a:schemeClr val="bg1">
                  <a:lumMod val="50000"/>
                </a:schemeClr>
              </a:solidFill>
            </a:endParaRPr>
          </a:p>
        </p:txBody>
      </p:sp>
      <p:sp>
        <p:nvSpPr>
          <p:cNvPr id="8" name="Bent Arrow 7"/>
          <p:cNvSpPr/>
          <p:nvPr/>
        </p:nvSpPr>
        <p:spPr>
          <a:xfrm>
            <a:off x="4391732" y="2486802"/>
            <a:ext cx="3038604" cy="587576"/>
          </a:xfrm>
          <a:prstGeom prst="bentArrow">
            <a:avLst/>
          </a:prstGeom>
          <a:solidFill>
            <a:schemeClr val="bg1">
              <a:lumMod val="85000"/>
            </a:schemeClr>
          </a:solidFill>
          <a:ln>
            <a:no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solidFill>
                <a:schemeClr val="tx1"/>
              </a:solidFill>
            </a:endParaRPr>
          </a:p>
        </p:txBody>
      </p:sp>
      <p:grpSp>
        <p:nvGrpSpPr>
          <p:cNvPr id="19" name="Grouper 18"/>
          <p:cNvGrpSpPr/>
          <p:nvPr/>
        </p:nvGrpSpPr>
        <p:grpSpPr>
          <a:xfrm>
            <a:off x="177941" y="1804268"/>
            <a:ext cx="7252395" cy="2183768"/>
            <a:chOff x="177941" y="1804268"/>
            <a:chExt cx="7252395" cy="2183768"/>
          </a:xfrm>
          <a:solidFill>
            <a:schemeClr val="bg1">
              <a:lumMod val="85000"/>
            </a:schemeClr>
          </a:solidFill>
        </p:grpSpPr>
        <p:sp>
          <p:nvSpPr>
            <p:cNvPr id="2" name="Curved Up Arrow 1"/>
            <p:cNvSpPr/>
            <p:nvPr/>
          </p:nvSpPr>
          <p:spPr>
            <a:xfrm rot="13238110">
              <a:off x="2719789" y="2608453"/>
              <a:ext cx="929795" cy="685102"/>
            </a:xfrm>
            <a:prstGeom prst="curvedUpArrow">
              <a:avLst>
                <a:gd name="adj1" fmla="val 15475"/>
                <a:gd name="adj2" fmla="val 53339"/>
                <a:gd name="adj3" fmla="val 25000"/>
              </a:avLst>
            </a:prstGeom>
            <a:grpFill/>
            <a:ln>
              <a:no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solidFill>
                  <a:schemeClr val="bg1">
                    <a:lumMod val="50000"/>
                  </a:schemeClr>
                </a:solidFill>
              </a:endParaRPr>
            </a:p>
          </p:txBody>
        </p:sp>
        <p:sp>
          <p:nvSpPr>
            <p:cNvPr id="7" name="Forme libre 6"/>
            <p:cNvSpPr/>
            <p:nvPr/>
          </p:nvSpPr>
          <p:spPr>
            <a:xfrm>
              <a:off x="177941" y="3198292"/>
              <a:ext cx="1316240" cy="789744"/>
            </a:xfrm>
            <a:custGeom>
              <a:avLst/>
              <a:gdLst>
                <a:gd name="connsiteX0" fmla="*/ 0 w 1316240"/>
                <a:gd name="connsiteY0" fmla="*/ 78974 h 789744"/>
                <a:gd name="connsiteX1" fmla="*/ 78974 w 1316240"/>
                <a:gd name="connsiteY1" fmla="*/ 0 h 789744"/>
                <a:gd name="connsiteX2" fmla="*/ 1237266 w 1316240"/>
                <a:gd name="connsiteY2" fmla="*/ 0 h 789744"/>
                <a:gd name="connsiteX3" fmla="*/ 1316240 w 1316240"/>
                <a:gd name="connsiteY3" fmla="*/ 78974 h 789744"/>
                <a:gd name="connsiteX4" fmla="*/ 1316240 w 1316240"/>
                <a:gd name="connsiteY4" fmla="*/ 710770 h 789744"/>
                <a:gd name="connsiteX5" fmla="*/ 1237266 w 1316240"/>
                <a:gd name="connsiteY5" fmla="*/ 789744 h 789744"/>
                <a:gd name="connsiteX6" fmla="*/ 78974 w 1316240"/>
                <a:gd name="connsiteY6" fmla="*/ 789744 h 789744"/>
                <a:gd name="connsiteX7" fmla="*/ 0 w 1316240"/>
                <a:gd name="connsiteY7" fmla="*/ 710770 h 789744"/>
                <a:gd name="connsiteX8" fmla="*/ 0 w 1316240"/>
                <a:gd name="connsiteY8" fmla="*/ 78974 h 789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6240" h="789744">
                  <a:moveTo>
                    <a:pt x="0" y="78974"/>
                  </a:moveTo>
                  <a:cubicBezTo>
                    <a:pt x="0" y="35358"/>
                    <a:pt x="35358" y="0"/>
                    <a:pt x="78974" y="0"/>
                  </a:cubicBezTo>
                  <a:lnTo>
                    <a:pt x="1237266" y="0"/>
                  </a:lnTo>
                  <a:cubicBezTo>
                    <a:pt x="1280882" y="0"/>
                    <a:pt x="1316240" y="35358"/>
                    <a:pt x="1316240" y="78974"/>
                  </a:cubicBezTo>
                  <a:lnTo>
                    <a:pt x="1316240" y="710770"/>
                  </a:lnTo>
                  <a:cubicBezTo>
                    <a:pt x="1316240" y="754386"/>
                    <a:pt x="1280882" y="789744"/>
                    <a:pt x="1237266" y="789744"/>
                  </a:cubicBezTo>
                  <a:lnTo>
                    <a:pt x="78974" y="789744"/>
                  </a:lnTo>
                  <a:cubicBezTo>
                    <a:pt x="35358" y="789744"/>
                    <a:pt x="0" y="754386"/>
                    <a:pt x="0" y="710770"/>
                  </a:cubicBezTo>
                  <a:lnTo>
                    <a:pt x="0" y="78974"/>
                  </a:lnTo>
                  <a:close/>
                </a:path>
              </a:pathLst>
            </a:custGeom>
            <a:grpFill/>
            <a:ln>
              <a:noFill/>
            </a:ln>
          </p:spPr>
          <p:style>
            <a:lnRef idx="0">
              <a:schemeClr val="lt1">
                <a:hueOff val="0"/>
                <a:satOff val="0"/>
                <a:lumOff val="0"/>
                <a:alphaOff val="0"/>
              </a:schemeClr>
            </a:lnRef>
            <a:fillRef idx="3">
              <a:schemeClr val="accent2">
                <a:hueOff val="0"/>
                <a:satOff val="0"/>
                <a:lumOff val="0"/>
                <a:alphaOff val="0"/>
              </a:schemeClr>
            </a:fillRef>
            <a:effectRef idx="2">
              <a:schemeClr val="accent2">
                <a:hueOff val="0"/>
                <a:satOff val="0"/>
                <a:lumOff val="0"/>
                <a:alphaOff val="0"/>
              </a:schemeClr>
            </a:effectRef>
            <a:fontRef idx="minor">
              <a:schemeClr val="lt1"/>
            </a:fontRef>
          </p:style>
          <p:txBody>
            <a:bodyPr spcFirstLastPara="0" vert="horz" wrap="square" lIns="80281" tIns="80281" rIns="80281" bIns="80281" numCol="1" spcCol="1270" anchor="ctr" anchorCtr="0">
              <a:noAutofit/>
            </a:bodyPr>
            <a:lstStyle/>
            <a:p>
              <a:pPr lvl="0" algn="ctr" defTabSz="666750">
                <a:lnSpc>
                  <a:spcPct val="90000"/>
                </a:lnSpc>
                <a:spcBef>
                  <a:spcPct val="0"/>
                </a:spcBef>
                <a:spcAft>
                  <a:spcPct val="35000"/>
                </a:spcAft>
              </a:pPr>
              <a:r>
                <a:rPr lang="en-US" sz="1500" kern="1200">
                  <a:solidFill>
                    <a:schemeClr val="bg1">
                      <a:lumMod val="50000"/>
                    </a:schemeClr>
                  </a:solidFill>
                </a:rPr>
                <a:t>Scientific question</a:t>
              </a:r>
              <a:endParaRPr lang="en-US" sz="1500" kern="1200" dirty="0">
                <a:solidFill>
                  <a:schemeClr val="bg1">
                    <a:lumMod val="50000"/>
                  </a:schemeClr>
                </a:solidFill>
              </a:endParaRPr>
            </a:p>
          </p:txBody>
        </p:sp>
        <p:sp>
          <p:nvSpPr>
            <p:cNvPr id="11" name="Forme libre 10"/>
            <p:cNvSpPr/>
            <p:nvPr/>
          </p:nvSpPr>
          <p:spPr>
            <a:xfrm>
              <a:off x="1625806" y="3429950"/>
              <a:ext cx="279042" cy="326427"/>
            </a:xfrm>
            <a:custGeom>
              <a:avLst/>
              <a:gdLst>
                <a:gd name="connsiteX0" fmla="*/ 0 w 279042"/>
                <a:gd name="connsiteY0" fmla="*/ 65285 h 326427"/>
                <a:gd name="connsiteX1" fmla="*/ 139521 w 279042"/>
                <a:gd name="connsiteY1" fmla="*/ 65285 h 326427"/>
                <a:gd name="connsiteX2" fmla="*/ 139521 w 279042"/>
                <a:gd name="connsiteY2" fmla="*/ 0 h 326427"/>
                <a:gd name="connsiteX3" fmla="*/ 279042 w 279042"/>
                <a:gd name="connsiteY3" fmla="*/ 163214 h 326427"/>
                <a:gd name="connsiteX4" fmla="*/ 139521 w 279042"/>
                <a:gd name="connsiteY4" fmla="*/ 326427 h 326427"/>
                <a:gd name="connsiteX5" fmla="*/ 139521 w 279042"/>
                <a:gd name="connsiteY5" fmla="*/ 261142 h 326427"/>
                <a:gd name="connsiteX6" fmla="*/ 0 w 279042"/>
                <a:gd name="connsiteY6" fmla="*/ 261142 h 326427"/>
                <a:gd name="connsiteX7" fmla="*/ 0 w 279042"/>
                <a:gd name="connsiteY7" fmla="*/ 65285 h 326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9042" h="326427">
                  <a:moveTo>
                    <a:pt x="0" y="65285"/>
                  </a:moveTo>
                  <a:lnTo>
                    <a:pt x="139521" y="65285"/>
                  </a:lnTo>
                  <a:lnTo>
                    <a:pt x="139521" y="0"/>
                  </a:lnTo>
                  <a:lnTo>
                    <a:pt x="279042" y="163214"/>
                  </a:lnTo>
                  <a:lnTo>
                    <a:pt x="139521" y="326427"/>
                  </a:lnTo>
                  <a:lnTo>
                    <a:pt x="139521" y="261142"/>
                  </a:lnTo>
                  <a:lnTo>
                    <a:pt x="0" y="261142"/>
                  </a:lnTo>
                  <a:lnTo>
                    <a:pt x="0" y="65285"/>
                  </a:lnTo>
                  <a:close/>
                </a:path>
              </a:pathLst>
            </a:custGeom>
            <a:grpFill/>
            <a:ln>
              <a:noFill/>
            </a:ln>
          </p:spPr>
          <p:style>
            <a:lnRef idx="0">
              <a:schemeClr val="lt1">
                <a:hueOff val="0"/>
                <a:satOff val="0"/>
                <a:lumOff val="0"/>
                <a:alphaOff val="0"/>
              </a:schemeClr>
            </a:lnRef>
            <a:fillRef idx="3">
              <a:schemeClr val="accent2">
                <a:hueOff val="0"/>
                <a:satOff val="0"/>
                <a:lumOff val="0"/>
                <a:alphaOff val="0"/>
              </a:schemeClr>
            </a:fillRef>
            <a:effectRef idx="2">
              <a:schemeClr val="accent2">
                <a:hueOff val="0"/>
                <a:satOff val="0"/>
                <a:lumOff val="0"/>
                <a:alphaOff val="0"/>
              </a:schemeClr>
            </a:effectRef>
            <a:fontRef idx="minor">
              <a:schemeClr val="lt1"/>
            </a:fontRef>
          </p:style>
          <p:txBody>
            <a:bodyPr spcFirstLastPara="0" vert="horz" wrap="square" lIns="0" tIns="65285" rIns="83713" bIns="65285" numCol="1" spcCol="1270" anchor="ctr" anchorCtr="0">
              <a:noAutofit/>
            </a:bodyPr>
            <a:lstStyle/>
            <a:p>
              <a:pPr lvl="0" algn="ctr" defTabSz="533400">
                <a:lnSpc>
                  <a:spcPct val="90000"/>
                </a:lnSpc>
                <a:spcBef>
                  <a:spcPct val="0"/>
                </a:spcBef>
                <a:spcAft>
                  <a:spcPct val="35000"/>
                </a:spcAft>
              </a:pPr>
              <a:endParaRPr lang="en-US" sz="1200" kern="1200">
                <a:solidFill>
                  <a:schemeClr val="bg1">
                    <a:lumMod val="50000"/>
                  </a:schemeClr>
                </a:solidFill>
              </a:endParaRPr>
            </a:p>
          </p:txBody>
        </p:sp>
        <p:sp>
          <p:nvSpPr>
            <p:cNvPr id="12" name="Forme libre 11"/>
            <p:cNvSpPr/>
            <p:nvPr/>
          </p:nvSpPr>
          <p:spPr>
            <a:xfrm>
              <a:off x="2020678" y="3198292"/>
              <a:ext cx="1316240" cy="789744"/>
            </a:xfrm>
            <a:custGeom>
              <a:avLst/>
              <a:gdLst>
                <a:gd name="connsiteX0" fmla="*/ 0 w 1316240"/>
                <a:gd name="connsiteY0" fmla="*/ 78974 h 789744"/>
                <a:gd name="connsiteX1" fmla="*/ 78974 w 1316240"/>
                <a:gd name="connsiteY1" fmla="*/ 0 h 789744"/>
                <a:gd name="connsiteX2" fmla="*/ 1237266 w 1316240"/>
                <a:gd name="connsiteY2" fmla="*/ 0 h 789744"/>
                <a:gd name="connsiteX3" fmla="*/ 1316240 w 1316240"/>
                <a:gd name="connsiteY3" fmla="*/ 78974 h 789744"/>
                <a:gd name="connsiteX4" fmla="*/ 1316240 w 1316240"/>
                <a:gd name="connsiteY4" fmla="*/ 710770 h 789744"/>
                <a:gd name="connsiteX5" fmla="*/ 1237266 w 1316240"/>
                <a:gd name="connsiteY5" fmla="*/ 789744 h 789744"/>
                <a:gd name="connsiteX6" fmla="*/ 78974 w 1316240"/>
                <a:gd name="connsiteY6" fmla="*/ 789744 h 789744"/>
                <a:gd name="connsiteX7" fmla="*/ 0 w 1316240"/>
                <a:gd name="connsiteY7" fmla="*/ 710770 h 789744"/>
                <a:gd name="connsiteX8" fmla="*/ 0 w 1316240"/>
                <a:gd name="connsiteY8" fmla="*/ 78974 h 789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6240" h="789744">
                  <a:moveTo>
                    <a:pt x="0" y="78974"/>
                  </a:moveTo>
                  <a:cubicBezTo>
                    <a:pt x="0" y="35358"/>
                    <a:pt x="35358" y="0"/>
                    <a:pt x="78974" y="0"/>
                  </a:cubicBezTo>
                  <a:lnTo>
                    <a:pt x="1237266" y="0"/>
                  </a:lnTo>
                  <a:cubicBezTo>
                    <a:pt x="1280882" y="0"/>
                    <a:pt x="1316240" y="35358"/>
                    <a:pt x="1316240" y="78974"/>
                  </a:cubicBezTo>
                  <a:lnTo>
                    <a:pt x="1316240" y="710770"/>
                  </a:lnTo>
                  <a:cubicBezTo>
                    <a:pt x="1316240" y="754386"/>
                    <a:pt x="1280882" y="789744"/>
                    <a:pt x="1237266" y="789744"/>
                  </a:cubicBezTo>
                  <a:lnTo>
                    <a:pt x="78974" y="789744"/>
                  </a:lnTo>
                  <a:cubicBezTo>
                    <a:pt x="35358" y="789744"/>
                    <a:pt x="0" y="754386"/>
                    <a:pt x="0" y="710770"/>
                  </a:cubicBezTo>
                  <a:lnTo>
                    <a:pt x="0" y="78974"/>
                  </a:lnTo>
                  <a:close/>
                </a:path>
              </a:pathLst>
            </a:custGeom>
            <a:grpFill/>
            <a:ln>
              <a:noFill/>
            </a:ln>
          </p:spPr>
          <p:style>
            <a:lnRef idx="0">
              <a:schemeClr val="lt1">
                <a:hueOff val="0"/>
                <a:satOff val="0"/>
                <a:lumOff val="0"/>
                <a:alphaOff val="0"/>
              </a:schemeClr>
            </a:lnRef>
            <a:fillRef idx="3">
              <a:schemeClr val="accent3">
                <a:hueOff val="0"/>
                <a:satOff val="0"/>
                <a:lumOff val="0"/>
                <a:alphaOff val="0"/>
              </a:schemeClr>
            </a:fillRef>
            <a:effectRef idx="2">
              <a:schemeClr val="accent3">
                <a:hueOff val="0"/>
                <a:satOff val="0"/>
                <a:lumOff val="0"/>
                <a:alphaOff val="0"/>
              </a:schemeClr>
            </a:effectRef>
            <a:fontRef idx="minor">
              <a:schemeClr val="lt1"/>
            </a:fontRef>
          </p:style>
          <p:txBody>
            <a:bodyPr spcFirstLastPara="0" vert="horz" wrap="square" lIns="80281" tIns="80281" rIns="80281" bIns="80281" numCol="1" spcCol="1270" anchor="ctr" anchorCtr="0">
              <a:noAutofit/>
            </a:bodyPr>
            <a:lstStyle/>
            <a:p>
              <a:pPr lvl="0" algn="ctr" defTabSz="666750">
                <a:lnSpc>
                  <a:spcPct val="90000"/>
                </a:lnSpc>
                <a:spcBef>
                  <a:spcPct val="0"/>
                </a:spcBef>
                <a:spcAft>
                  <a:spcPct val="35000"/>
                </a:spcAft>
              </a:pPr>
              <a:r>
                <a:rPr lang="en-US" sz="1500" kern="1200">
                  <a:solidFill>
                    <a:schemeClr val="bg1">
                      <a:lumMod val="50000"/>
                    </a:schemeClr>
                  </a:solidFill>
                </a:rPr>
                <a:t>Formatted Data In R</a:t>
              </a:r>
              <a:endParaRPr lang="en-US" sz="1500" kern="1200" dirty="0">
                <a:solidFill>
                  <a:schemeClr val="bg1">
                    <a:lumMod val="50000"/>
                  </a:schemeClr>
                </a:solidFill>
              </a:endParaRPr>
            </a:p>
          </p:txBody>
        </p:sp>
        <p:sp>
          <p:nvSpPr>
            <p:cNvPr id="13" name="Forme libre 12"/>
            <p:cNvSpPr/>
            <p:nvPr/>
          </p:nvSpPr>
          <p:spPr>
            <a:xfrm>
              <a:off x="3468542" y="3429950"/>
              <a:ext cx="279042" cy="326427"/>
            </a:xfrm>
            <a:custGeom>
              <a:avLst/>
              <a:gdLst>
                <a:gd name="connsiteX0" fmla="*/ 0 w 279042"/>
                <a:gd name="connsiteY0" fmla="*/ 65285 h 326427"/>
                <a:gd name="connsiteX1" fmla="*/ 139521 w 279042"/>
                <a:gd name="connsiteY1" fmla="*/ 65285 h 326427"/>
                <a:gd name="connsiteX2" fmla="*/ 139521 w 279042"/>
                <a:gd name="connsiteY2" fmla="*/ 0 h 326427"/>
                <a:gd name="connsiteX3" fmla="*/ 279042 w 279042"/>
                <a:gd name="connsiteY3" fmla="*/ 163214 h 326427"/>
                <a:gd name="connsiteX4" fmla="*/ 139521 w 279042"/>
                <a:gd name="connsiteY4" fmla="*/ 326427 h 326427"/>
                <a:gd name="connsiteX5" fmla="*/ 139521 w 279042"/>
                <a:gd name="connsiteY5" fmla="*/ 261142 h 326427"/>
                <a:gd name="connsiteX6" fmla="*/ 0 w 279042"/>
                <a:gd name="connsiteY6" fmla="*/ 261142 h 326427"/>
                <a:gd name="connsiteX7" fmla="*/ 0 w 279042"/>
                <a:gd name="connsiteY7" fmla="*/ 65285 h 326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9042" h="326427">
                  <a:moveTo>
                    <a:pt x="0" y="65285"/>
                  </a:moveTo>
                  <a:lnTo>
                    <a:pt x="139521" y="65285"/>
                  </a:lnTo>
                  <a:lnTo>
                    <a:pt x="139521" y="0"/>
                  </a:lnTo>
                  <a:lnTo>
                    <a:pt x="279042" y="163214"/>
                  </a:lnTo>
                  <a:lnTo>
                    <a:pt x="139521" y="326427"/>
                  </a:lnTo>
                  <a:lnTo>
                    <a:pt x="139521" y="261142"/>
                  </a:lnTo>
                  <a:lnTo>
                    <a:pt x="0" y="261142"/>
                  </a:lnTo>
                  <a:lnTo>
                    <a:pt x="0" y="65285"/>
                  </a:lnTo>
                  <a:close/>
                </a:path>
              </a:pathLst>
            </a:custGeom>
            <a:grpFill/>
            <a:ln>
              <a:noFill/>
            </a:ln>
          </p:spPr>
          <p:style>
            <a:lnRef idx="0">
              <a:schemeClr val="lt1">
                <a:hueOff val="0"/>
                <a:satOff val="0"/>
                <a:lumOff val="0"/>
                <a:alphaOff val="0"/>
              </a:schemeClr>
            </a:lnRef>
            <a:fillRef idx="3">
              <a:schemeClr val="accent3">
                <a:hueOff val="0"/>
                <a:satOff val="0"/>
                <a:lumOff val="0"/>
                <a:alphaOff val="0"/>
              </a:schemeClr>
            </a:fillRef>
            <a:effectRef idx="2">
              <a:schemeClr val="accent3">
                <a:hueOff val="0"/>
                <a:satOff val="0"/>
                <a:lumOff val="0"/>
                <a:alphaOff val="0"/>
              </a:schemeClr>
            </a:effectRef>
            <a:fontRef idx="minor">
              <a:schemeClr val="lt1"/>
            </a:fontRef>
          </p:style>
          <p:txBody>
            <a:bodyPr spcFirstLastPara="0" vert="horz" wrap="square" lIns="0" tIns="65285" rIns="83713" bIns="65285" numCol="1" spcCol="1270" anchor="ctr" anchorCtr="0">
              <a:noAutofit/>
            </a:bodyPr>
            <a:lstStyle/>
            <a:p>
              <a:pPr lvl="0" algn="ctr" defTabSz="533400">
                <a:lnSpc>
                  <a:spcPct val="90000"/>
                </a:lnSpc>
                <a:spcBef>
                  <a:spcPct val="0"/>
                </a:spcBef>
                <a:spcAft>
                  <a:spcPct val="35000"/>
                </a:spcAft>
              </a:pPr>
              <a:endParaRPr lang="en-US" sz="1200" kern="1200">
                <a:solidFill>
                  <a:schemeClr val="bg1">
                    <a:lumMod val="50000"/>
                  </a:schemeClr>
                </a:solidFill>
              </a:endParaRPr>
            </a:p>
          </p:txBody>
        </p:sp>
        <p:sp>
          <p:nvSpPr>
            <p:cNvPr id="9" name="Bent Arrow 8"/>
            <p:cNvSpPr/>
            <p:nvPr/>
          </p:nvSpPr>
          <p:spPr>
            <a:xfrm rot="10800000" flipH="1" flipV="1">
              <a:off x="2193374" y="1804268"/>
              <a:ext cx="5236962" cy="1365072"/>
            </a:xfrm>
            <a:prstGeom prst="bentArrow">
              <a:avLst>
                <a:gd name="adj1" fmla="val 14216"/>
                <a:gd name="adj2" fmla="val 13071"/>
                <a:gd name="adj3" fmla="val 16324"/>
                <a:gd name="adj4" fmla="val 43750"/>
              </a:avLst>
            </a:prstGeom>
            <a:grpFill/>
            <a:ln>
              <a:no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solidFill>
                  <a:schemeClr val="bg1">
                    <a:lumMod val="50000"/>
                  </a:schemeClr>
                </a:solidFill>
              </a:endParaRPr>
            </a:p>
          </p:txBody>
        </p:sp>
      </p:grpSp>
      <p:sp>
        <p:nvSpPr>
          <p:cNvPr id="36" name="Rectangle 35"/>
          <p:cNvSpPr/>
          <p:nvPr/>
        </p:nvSpPr>
        <p:spPr>
          <a:xfrm>
            <a:off x="3104638" y="4108277"/>
            <a:ext cx="1287094" cy="369332"/>
          </a:xfrm>
          <a:prstGeom prst="rect">
            <a:avLst/>
          </a:prstGeom>
        </p:spPr>
        <p:txBody>
          <a:bodyPr wrap="none">
            <a:spAutoFit/>
          </a:bodyPr>
          <a:lstStyle/>
          <a:p>
            <a:r>
              <a:rPr lang="en-GB" b="1" dirty="0">
                <a:solidFill>
                  <a:schemeClr val="bg1">
                    <a:lumMod val="50000"/>
                  </a:schemeClr>
                </a:solidFill>
              </a:rPr>
              <a:t>Exploration</a:t>
            </a:r>
          </a:p>
        </p:txBody>
      </p:sp>
      <p:sp>
        <p:nvSpPr>
          <p:cNvPr id="37" name="Rectangle 36"/>
          <p:cNvSpPr/>
          <p:nvPr/>
        </p:nvSpPr>
        <p:spPr>
          <a:xfrm>
            <a:off x="4805808" y="4108277"/>
            <a:ext cx="1159292" cy="369332"/>
          </a:xfrm>
          <a:prstGeom prst="rect">
            <a:avLst/>
          </a:prstGeom>
        </p:spPr>
        <p:txBody>
          <a:bodyPr wrap="none">
            <a:spAutoFit/>
          </a:bodyPr>
          <a:lstStyle/>
          <a:p>
            <a:r>
              <a:rPr lang="en-GB" b="1" dirty="0">
                <a:solidFill>
                  <a:srgbClr val="E60003"/>
                </a:solidFill>
              </a:rPr>
              <a:t>Modelling</a:t>
            </a:r>
          </a:p>
        </p:txBody>
      </p:sp>
      <p:sp>
        <p:nvSpPr>
          <p:cNvPr id="39" name="Rectangle 38"/>
          <p:cNvSpPr/>
          <p:nvPr/>
        </p:nvSpPr>
        <p:spPr>
          <a:xfrm>
            <a:off x="6765993" y="4108277"/>
            <a:ext cx="813369" cy="369332"/>
          </a:xfrm>
          <a:prstGeom prst="rect">
            <a:avLst/>
          </a:prstGeom>
        </p:spPr>
        <p:txBody>
          <a:bodyPr wrap="none">
            <a:spAutoFit/>
          </a:bodyPr>
          <a:lstStyle/>
          <a:p>
            <a:r>
              <a:rPr lang="en-GB" b="1" dirty="0">
                <a:solidFill>
                  <a:srgbClr val="FF0000"/>
                </a:solidFill>
              </a:rPr>
              <a:t>Export</a:t>
            </a:r>
          </a:p>
        </p:txBody>
      </p:sp>
      <p:sp>
        <p:nvSpPr>
          <p:cNvPr id="10" name="Rectangle 9"/>
          <p:cNvSpPr/>
          <p:nvPr/>
        </p:nvSpPr>
        <p:spPr>
          <a:xfrm>
            <a:off x="1099515" y="4108277"/>
            <a:ext cx="1261884" cy="369332"/>
          </a:xfrm>
          <a:prstGeom prst="rect">
            <a:avLst/>
          </a:prstGeom>
        </p:spPr>
        <p:txBody>
          <a:bodyPr wrap="none">
            <a:spAutoFit/>
          </a:bodyPr>
          <a:lstStyle/>
          <a:p>
            <a:r>
              <a:rPr lang="en-GB" b="1">
                <a:solidFill>
                  <a:schemeClr val="bg1">
                    <a:lumMod val="50000"/>
                  </a:schemeClr>
                </a:solidFill>
              </a:rPr>
              <a:t>Import in R</a:t>
            </a:r>
            <a:endParaRPr lang="en-GB" b="1" dirty="0">
              <a:solidFill>
                <a:schemeClr val="bg1">
                  <a:lumMod val="50000"/>
                </a:schemeClr>
              </a:solidFill>
            </a:endParaRPr>
          </a:p>
        </p:txBody>
      </p:sp>
      <p:sp>
        <p:nvSpPr>
          <p:cNvPr id="21" name="Forme libre 14"/>
          <p:cNvSpPr/>
          <p:nvPr/>
        </p:nvSpPr>
        <p:spPr>
          <a:xfrm>
            <a:off x="5311278" y="3442686"/>
            <a:ext cx="279042" cy="326427"/>
          </a:xfrm>
          <a:custGeom>
            <a:avLst/>
            <a:gdLst>
              <a:gd name="connsiteX0" fmla="*/ 0 w 279042"/>
              <a:gd name="connsiteY0" fmla="*/ 65285 h 326427"/>
              <a:gd name="connsiteX1" fmla="*/ 139521 w 279042"/>
              <a:gd name="connsiteY1" fmla="*/ 65285 h 326427"/>
              <a:gd name="connsiteX2" fmla="*/ 139521 w 279042"/>
              <a:gd name="connsiteY2" fmla="*/ 0 h 326427"/>
              <a:gd name="connsiteX3" fmla="*/ 279042 w 279042"/>
              <a:gd name="connsiteY3" fmla="*/ 163214 h 326427"/>
              <a:gd name="connsiteX4" fmla="*/ 139521 w 279042"/>
              <a:gd name="connsiteY4" fmla="*/ 326427 h 326427"/>
              <a:gd name="connsiteX5" fmla="*/ 139521 w 279042"/>
              <a:gd name="connsiteY5" fmla="*/ 261142 h 326427"/>
              <a:gd name="connsiteX6" fmla="*/ 0 w 279042"/>
              <a:gd name="connsiteY6" fmla="*/ 261142 h 326427"/>
              <a:gd name="connsiteX7" fmla="*/ 0 w 279042"/>
              <a:gd name="connsiteY7" fmla="*/ 65285 h 326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9042" h="326427">
                <a:moveTo>
                  <a:pt x="0" y="65285"/>
                </a:moveTo>
                <a:lnTo>
                  <a:pt x="139521" y="65285"/>
                </a:lnTo>
                <a:lnTo>
                  <a:pt x="139521" y="0"/>
                </a:lnTo>
                <a:lnTo>
                  <a:pt x="279042" y="163214"/>
                </a:lnTo>
                <a:lnTo>
                  <a:pt x="139521" y="326427"/>
                </a:lnTo>
                <a:lnTo>
                  <a:pt x="139521" y="261142"/>
                </a:lnTo>
                <a:lnTo>
                  <a:pt x="0" y="261142"/>
                </a:lnTo>
                <a:lnTo>
                  <a:pt x="0" y="65285"/>
                </a:lnTo>
                <a:close/>
              </a:path>
            </a:pathLst>
          </a:custGeom>
          <a:solidFill>
            <a:srgbClr val="7030A0"/>
          </a:solidFill>
        </p:spPr>
        <p:style>
          <a:lnRef idx="0">
            <a:schemeClr val="lt1">
              <a:hueOff val="0"/>
              <a:satOff val="0"/>
              <a:lumOff val="0"/>
              <a:alphaOff val="0"/>
            </a:schemeClr>
          </a:lnRef>
          <a:fillRef idx="3">
            <a:schemeClr val="accent4">
              <a:hueOff val="0"/>
              <a:satOff val="0"/>
              <a:lumOff val="0"/>
              <a:alphaOff val="0"/>
            </a:schemeClr>
          </a:fillRef>
          <a:effectRef idx="2">
            <a:schemeClr val="accent4">
              <a:hueOff val="0"/>
              <a:satOff val="0"/>
              <a:lumOff val="0"/>
              <a:alphaOff val="0"/>
            </a:schemeClr>
          </a:effectRef>
          <a:fontRef idx="minor">
            <a:schemeClr val="lt1"/>
          </a:fontRef>
        </p:style>
        <p:txBody>
          <a:bodyPr spcFirstLastPara="0" vert="horz" wrap="square" lIns="0" tIns="65285" rIns="83713" bIns="65285" numCol="1" spcCol="1270" anchor="ctr" anchorCtr="0">
            <a:noAutofit/>
          </a:bodyPr>
          <a:lstStyle/>
          <a:p>
            <a:pPr lvl="0"/>
            <a:endParaRPr lang="en-US" sz="1200"/>
          </a:p>
        </p:txBody>
      </p:sp>
    </p:spTree>
    <p:extLst>
      <p:ext uri="{BB962C8B-B14F-4D97-AF65-F5344CB8AC3E}">
        <p14:creationId xmlns:p14="http://schemas.microsoft.com/office/powerpoint/2010/main" val="6382957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GB" sz="3600">
                <a:latin typeface="Calibri" charset="0"/>
                <a:ea typeface="Calibri" charset="0"/>
                <a:cs typeface="Calibri" charset="0"/>
              </a:rPr>
              <a:t>Building graphics in R</a:t>
            </a:r>
            <a:endParaRPr lang="en-GB" sz="3600" dirty="0">
              <a:latin typeface="Calibri" charset="0"/>
              <a:ea typeface="Calibri" charset="0"/>
              <a:cs typeface="Calibri" charset="0"/>
            </a:endParaRPr>
          </a:p>
        </p:txBody>
      </p:sp>
      <p:sp>
        <p:nvSpPr>
          <p:cNvPr id="3" name="Rounded Rectangle 19"/>
          <p:cNvSpPr/>
          <p:nvPr/>
        </p:nvSpPr>
        <p:spPr>
          <a:xfrm>
            <a:off x="1752735" y="3537044"/>
            <a:ext cx="576000" cy="576000"/>
          </a:xfrm>
          <a:prstGeom prst="roundRect">
            <a:avLst/>
          </a:prstGeom>
          <a:solidFill>
            <a:srgbClr val="575757"/>
          </a:solidFill>
          <a:ln w="76200">
            <a:solidFill>
              <a:schemeClr val="bg1"/>
            </a:solidFill>
          </a:ln>
          <a:effectLst>
            <a:outerShdw blurRad="50800" dist="38100" dir="5400000" algn="t" rotWithShape="0">
              <a:prstClr val="black">
                <a:alpha val="40000"/>
              </a:prstClr>
            </a:outerShdw>
          </a:effectLst>
        </p:spPr>
        <p:style>
          <a:lnRef idx="2">
            <a:schemeClr val="accent5"/>
          </a:lnRef>
          <a:fillRef idx="1">
            <a:schemeClr val="lt1"/>
          </a:fillRef>
          <a:effectRef idx="0">
            <a:schemeClr val="accent5"/>
          </a:effectRef>
          <a:fontRef idx="minor">
            <a:schemeClr val="dk1"/>
          </a:fontRef>
        </p:style>
        <p:txBody>
          <a:bodyPr rtlCol="0" anchor="ctr"/>
          <a:lstStyle/>
          <a:p>
            <a:pPr algn="ctr" defTabSz="457200"/>
            <a:r>
              <a:rPr lang="en-US" sz="2000" b="1" dirty="0">
                <a:solidFill>
                  <a:schemeClr val="bg1"/>
                </a:solidFill>
                <a:latin typeface="Arial"/>
                <a:cs typeface="Arial"/>
              </a:rPr>
              <a:t>06</a:t>
            </a:r>
          </a:p>
        </p:txBody>
      </p:sp>
    </p:spTree>
    <p:extLst>
      <p:ext uri="{BB962C8B-B14F-4D97-AF65-F5344CB8AC3E}">
        <p14:creationId xmlns:p14="http://schemas.microsoft.com/office/powerpoint/2010/main" val="31579680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contenu 4"/>
          <p:cNvSpPr>
            <a:spLocks noGrp="1"/>
          </p:cNvSpPr>
          <p:nvPr>
            <p:ph idx="1"/>
          </p:nvPr>
        </p:nvSpPr>
        <p:spPr>
          <a:xfrm>
            <a:off x="393504" y="1010137"/>
            <a:ext cx="7879296" cy="4044463"/>
          </a:xfrm>
        </p:spPr>
        <p:txBody>
          <a:bodyPr/>
          <a:lstStyle/>
          <a:p>
            <a:pPr marL="0" indent="0">
              <a:buNone/>
            </a:pPr>
            <a:r>
              <a:rPr lang="en-US" sz="2400" dirty="0"/>
              <a:t>R </a:t>
            </a:r>
            <a:r>
              <a:rPr lang="en-US" sz="2400" dirty="0">
                <a:solidFill>
                  <a:schemeClr val="tx1"/>
                </a:solidFill>
              </a:rPr>
              <a:t>is powerful </a:t>
            </a:r>
            <a:r>
              <a:rPr lang="en-US" sz="2400" dirty="0"/>
              <a:t>for</a:t>
            </a:r>
            <a:r>
              <a:rPr lang="en-US" sz="2400" dirty="0">
                <a:solidFill>
                  <a:schemeClr val="accent1"/>
                </a:solidFill>
              </a:rPr>
              <a:t> plotting </a:t>
            </a:r>
            <a:r>
              <a:rPr lang="en-US" sz="2400" dirty="0"/>
              <a:t>graphs and figures. It provides several plotting systems:</a:t>
            </a:r>
          </a:p>
          <a:p>
            <a:r>
              <a:rPr lang="en-US" sz="2400" dirty="0"/>
              <a:t>base         (widely used, comes with basic R installation)</a:t>
            </a:r>
          </a:p>
          <a:p>
            <a:r>
              <a:rPr lang="en-US" sz="2400" dirty="0"/>
              <a:t>ggplot2    (widely used, implements the </a:t>
            </a:r>
            <a:r>
              <a:rPr lang="en-US" sz="2400" i="1" dirty="0"/>
              <a:t>Grammar of    Graphics </a:t>
            </a:r>
            <a:r>
              <a:rPr lang="en-US" sz="2400" dirty="0"/>
              <a:t>(Wilkinson, Springer (2005)))</a:t>
            </a:r>
          </a:p>
          <a:p>
            <a:r>
              <a:rPr lang="en-US" sz="2400" dirty="0"/>
              <a:t>lattice       (mainly used for specialized needs, e.g. 3D plots)</a:t>
            </a:r>
          </a:p>
          <a:p>
            <a:endParaRPr lang="en-US" sz="2400" dirty="0"/>
          </a:p>
          <a:p>
            <a:pPr marL="0" indent="0">
              <a:buNone/>
            </a:pPr>
            <a:r>
              <a:rPr lang="en-US" sz="2400" dirty="0"/>
              <a:t>They have very different syntaxes, </a:t>
            </a:r>
            <a:r>
              <a:rPr lang="en-US" sz="2400" dirty="0">
                <a:solidFill>
                  <a:srgbClr val="4E81BD"/>
                </a:solidFill>
              </a:rPr>
              <a:t>cannot be mixed</a:t>
            </a:r>
            <a:r>
              <a:rPr lang="en-US" sz="2400" dirty="0"/>
              <a:t>, and need to be learned separately. </a:t>
            </a:r>
            <a:r>
              <a:rPr lang="en-US" sz="2400" dirty="0">
                <a:solidFill>
                  <a:schemeClr val="tx1"/>
                </a:solidFill>
              </a:rPr>
              <a:t>This course introduces the </a:t>
            </a:r>
            <a:r>
              <a:rPr lang="en-US" sz="2400" dirty="0">
                <a:solidFill>
                  <a:srgbClr val="4E81BD"/>
                </a:solidFill>
              </a:rPr>
              <a:t>R base plotting system</a:t>
            </a:r>
            <a:r>
              <a:rPr lang="en-US" sz="2400" dirty="0">
                <a:solidFill>
                  <a:schemeClr val="tx1"/>
                </a:solidFill>
              </a:rPr>
              <a:t>.</a:t>
            </a:r>
          </a:p>
        </p:txBody>
      </p:sp>
      <p:sp>
        <p:nvSpPr>
          <p:cNvPr id="4" name="Titre 3"/>
          <p:cNvSpPr>
            <a:spLocks noGrp="1"/>
          </p:cNvSpPr>
          <p:nvPr>
            <p:ph type="ctrTitle"/>
          </p:nvPr>
        </p:nvSpPr>
        <p:spPr>
          <a:xfrm>
            <a:off x="258501" y="344402"/>
            <a:ext cx="7943178" cy="387798"/>
          </a:xfrm>
        </p:spPr>
        <p:txBody>
          <a:bodyPr/>
          <a:lstStyle/>
          <a:p>
            <a:r>
              <a:rPr lang="en-US" sz="2800" dirty="0"/>
              <a:t>R graphics</a:t>
            </a:r>
          </a:p>
        </p:txBody>
      </p:sp>
    </p:spTree>
    <p:extLst>
      <p:ext uri="{BB962C8B-B14F-4D97-AF65-F5344CB8AC3E}">
        <p14:creationId xmlns:p14="http://schemas.microsoft.com/office/powerpoint/2010/main" val="332800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contenu 4"/>
          <p:cNvSpPr>
            <a:spLocks noGrp="1"/>
          </p:cNvSpPr>
          <p:nvPr>
            <p:ph idx="1"/>
          </p:nvPr>
        </p:nvSpPr>
        <p:spPr>
          <a:xfrm>
            <a:off x="393504" y="1010137"/>
            <a:ext cx="8500329" cy="3206263"/>
          </a:xfrm>
        </p:spPr>
        <p:txBody>
          <a:bodyPr/>
          <a:lstStyle/>
          <a:p>
            <a:pPr marL="0" indent="0">
              <a:buNone/>
            </a:pPr>
            <a:endParaRPr lang="en-US" sz="2400" dirty="0">
              <a:solidFill>
                <a:schemeClr val="accent1"/>
              </a:solidFill>
            </a:endParaRPr>
          </a:p>
          <a:p>
            <a:pPr marL="0" indent="0">
              <a:buNone/>
            </a:pPr>
            <a:r>
              <a:rPr lang="en-US" sz="2400" dirty="0">
                <a:solidFill>
                  <a:schemeClr val="tx1"/>
                </a:solidFill>
              </a:rPr>
              <a:t>Plots are built up step by step with multiple function calls.</a:t>
            </a:r>
          </a:p>
          <a:p>
            <a:pPr>
              <a:spcBef>
                <a:spcPts val="1200"/>
              </a:spcBef>
            </a:pPr>
            <a:r>
              <a:rPr lang="en-US" sz="2400" dirty="0">
                <a:solidFill>
                  <a:schemeClr val="accent1"/>
                </a:solidFill>
              </a:rPr>
              <a:t>High-level graphics functions:</a:t>
            </a:r>
          </a:p>
          <a:p>
            <a:pPr lvl="1"/>
            <a:r>
              <a:rPr lang="en-US" sz="2000" dirty="0"/>
              <a:t>Draw a new plot. Tailor its appearance with optional arguments.</a:t>
            </a:r>
          </a:p>
          <a:p>
            <a:pPr marL="266700" lvl="1" indent="0">
              <a:buNone/>
            </a:pPr>
            <a:endParaRPr lang="en-US" sz="2000" dirty="0">
              <a:solidFill>
                <a:srgbClr val="4F81BD"/>
              </a:solidFill>
            </a:endParaRPr>
          </a:p>
          <a:p>
            <a:pPr marL="266700" lvl="1" indent="-266700">
              <a:spcBef>
                <a:spcPts val="1200"/>
              </a:spcBef>
            </a:pPr>
            <a:r>
              <a:rPr lang="en-US" dirty="0">
                <a:solidFill>
                  <a:schemeClr val="accent1"/>
                </a:solidFill>
              </a:rPr>
              <a:t>Low-level graphics functions: </a:t>
            </a:r>
          </a:p>
          <a:p>
            <a:pPr lvl="1"/>
            <a:r>
              <a:rPr lang="en-US" sz="2000" dirty="0"/>
              <a:t>Add graphical elements to an existing plot, piece by piece.</a:t>
            </a:r>
          </a:p>
          <a:p>
            <a:pPr marL="266700" lvl="1" indent="0">
              <a:buNone/>
            </a:pPr>
            <a:endParaRPr lang="en-US" dirty="0"/>
          </a:p>
          <a:p>
            <a:pPr marL="266700" lvl="1" indent="0">
              <a:buNone/>
            </a:pPr>
            <a:endParaRPr lang="en-US" dirty="0"/>
          </a:p>
        </p:txBody>
      </p:sp>
      <p:sp>
        <p:nvSpPr>
          <p:cNvPr id="4" name="Titre 3"/>
          <p:cNvSpPr>
            <a:spLocks noGrp="1"/>
          </p:cNvSpPr>
          <p:nvPr>
            <p:ph type="ctrTitle"/>
          </p:nvPr>
        </p:nvSpPr>
        <p:spPr>
          <a:xfrm>
            <a:off x="258501" y="344402"/>
            <a:ext cx="7943178" cy="387798"/>
          </a:xfrm>
        </p:spPr>
        <p:txBody>
          <a:bodyPr/>
          <a:lstStyle/>
          <a:p>
            <a:r>
              <a:rPr lang="en-US" sz="2800" dirty="0"/>
              <a:t>R base plotting system</a:t>
            </a:r>
          </a:p>
        </p:txBody>
      </p:sp>
    </p:spTree>
    <p:extLst>
      <p:ext uri="{BB962C8B-B14F-4D97-AF65-F5344CB8AC3E}">
        <p14:creationId xmlns:p14="http://schemas.microsoft.com/office/powerpoint/2010/main" val="2056396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p:txBody>
          <a:bodyPr/>
          <a:lstStyle/>
          <a:p>
            <a:r>
              <a:rPr lang="en-US" sz="2000" dirty="0"/>
              <a:t>The generic function is </a:t>
            </a:r>
            <a:r>
              <a:rPr lang="en-US" sz="2000" b="1" dirty="0">
                <a:solidFill>
                  <a:srgbClr val="4F81BD"/>
                </a:solidFill>
              </a:rPr>
              <a:t>plot()</a:t>
            </a:r>
            <a:r>
              <a:rPr lang="en-US" sz="2000" dirty="0"/>
              <a:t>, which plots a variable </a:t>
            </a:r>
            <a:r>
              <a:rPr lang="en-US" sz="2000" i="1" dirty="0"/>
              <a:t>y</a:t>
            </a:r>
            <a:r>
              <a:rPr lang="en-US" sz="2000" dirty="0"/>
              <a:t> against a variable </a:t>
            </a:r>
            <a:r>
              <a:rPr lang="en-US" sz="2000" i="1" dirty="0"/>
              <a:t>x</a:t>
            </a:r>
            <a:r>
              <a:rPr lang="en-US" sz="2000" dirty="0"/>
              <a:t>.</a:t>
            </a:r>
          </a:p>
          <a:p>
            <a:r>
              <a:rPr lang="en-US" sz="2000" dirty="0"/>
              <a:t>Takes the argument </a:t>
            </a:r>
            <a:r>
              <a:rPr lang="en-US" sz="2000" b="1" dirty="0"/>
              <a:t>type</a:t>
            </a:r>
            <a:r>
              <a:rPr lang="en-US" sz="2000" dirty="0"/>
              <a:t> to indicate the </a:t>
            </a:r>
            <a:r>
              <a:rPr lang="en-US" sz="2000" dirty="0">
                <a:solidFill>
                  <a:srgbClr val="4F81BD"/>
                </a:solidFill>
              </a:rPr>
              <a:t>type of plot </a:t>
            </a:r>
            <a:r>
              <a:rPr lang="en-US" sz="2000" dirty="0"/>
              <a:t>("</a:t>
            </a:r>
            <a:r>
              <a:rPr lang="en-US" sz="2000" b="1" dirty="0"/>
              <a:t>l"</a:t>
            </a:r>
            <a:r>
              <a:rPr lang="en-US" sz="2000" dirty="0"/>
              <a:t> for lines, "</a:t>
            </a:r>
            <a:r>
              <a:rPr lang="en-US" sz="2000" b="1" dirty="0"/>
              <a:t>p"</a:t>
            </a:r>
            <a:r>
              <a:rPr lang="en-US" sz="2000" dirty="0"/>
              <a:t> for points, "</a:t>
            </a:r>
            <a:r>
              <a:rPr lang="en-US" sz="2000" b="1" dirty="0"/>
              <a:t>b"</a:t>
            </a:r>
            <a:r>
              <a:rPr lang="en-US" sz="2000" dirty="0"/>
              <a:t> for both, etc.). The default is </a:t>
            </a:r>
            <a:r>
              <a:rPr lang="en-US" sz="2000" b="1" dirty="0"/>
              <a:t>points</a:t>
            </a:r>
            <a:r>
              <a:rPr lang="en-US" sz="2000" dirty="0"/>
              <a:t>.</a:t>
            </a:r>
          </a:p>
          <a:p>
            <a:pPr marL="0" indent="0">
              <a:buNone/>
            </a:pPr>
            <a:endParaRPr lang="en-US" sz="2000" dirty="0">
              <a:latin typeface="Courier" charset="0"/>
              <a:ea typeface="Courier" charset="0"/>
              <a:cs typeface="Courier" charset="0"/>
            </a:endParaRPr>
          </a:p>
          <a:p>
            <a:pPr marL="0" indent="0">
              <a:buNone/>
            </a:pPr>
            <a:r>
              <a:rPr lang="fr-FR" sz="1800" dirty="0">
                <a:solidFill>
                  <a:srgbClr val="4F81BD"/>
                </a:solidFill>
                <a:latin typeface="Lucida Console" panose="020B0609040504020204" pitchFamily="49" charset="0"/>
                <a:ea typeface="Courier" charset="0"/>
                <a:cs typeface="Courier" charset="0"/>
              </a:rPr>
              <a:t>&gt; x &lt;- 1:100</a:t>
            </a:r>
          </a:p>
          <a:p>
            <a:pPr marL="0" indent="0">
              <a:buNone/>
            </a:pPr>
            <a:r>
              <a:rPr lang="es-ES_tradnl" sz="1800" dirty="0">
                <a:solidFill>
                  <a:srgbClr val="4F81BD"/>
                </a:solidFill>
                <a:latin typeface="Lucida Console" panose="020B0609040504020204" pitchFamily="49" charset="0"/>
                <a:ea typeface="Courier" charset="0"/>
                <a:cs typeface="Courier" charset="0"/>
              </a:rPr>
              <a:t>&gt; y &lt;- log(x) + (x/100)^5</a:t>
            </a:r>
          </a:p>
          <a:p>
            <a:pPr marL="0" indent="0">
              <a:buNone/>
            </a:pPr>
            <a:r>
              <a:rPr lang="es-ES_tradnl" sz="1800" dirty="0">
                <a:solidFill>
                  <a:srgbClr val="4F81BD"/>
                </a:solidFill>
                <a:latin typeface="Lucida Console" panose="020B0609040504020204" pitchFamily="49" charset="0"/>
                <a:ea typeface="Courier" charset="0"/>
                <a:cs typeface="Courier" charset="0"/>
              </a:rPr>
              <a:t>&gt; </a:t>
            </a:r>
            <a:r>
              <a:rPr lang="es-ES_tradnl" sz="1800" dirty="0" err="1">
                <a:solidFill>
                  <a:srgbClr val="4F81BD"/>
                </a:solidFill>
                <a:latin typeface="Lucida Console" panose="020B0609040504020204" pitchFamily="49" charset="0"/>
                <a:ea typeface="Courier" charset="0"/>
                <a:cs typeface="Courier" charset="0"/>
              </a:rPr>
              <a:t>plot</a:t>
            </a:r>
            <a:r>
              <a:rPr lang="es-ES_tradnl" sz="1800" dirty="0">
                <a:solidFill>
                  <a:srgbClr val="4F81BD"/>
                </a:solidFill>
                <a:latin typeface="Lucida Console" panose="020B0609040504020204" pitchFamily="49" charset="0"/>
                <a:ea typeface="Courier" charset="0"/>
                <a:cs typeface="Courier" charset="0"/>
              </a:rPr>
              <a:t>(</a:t>
            </a:r>
            <a:r>
              <a:rPr lang="es-ES_tradnl" sz="1800" dirty="0" err="1">
                <a:solidFill>
                  <a:srgbClr val="4F81BD"/>
                </a:solidFill>
                <a:latin typeface="Lucida Console" panose="020B0609040504020204" pitchFamily="49" charset="0"/>
                <a:ea typeface="Courier" charset="0"/>
                <a:cs typeface="Courier" charset="0"/>
              </a:rPr>
              <a:t>x,y</a:t>
            </a:r>
            <a:r>
              <a:rPr lang="es-ES_tradnl" sz="1800" dirty="0">
                <a:solidFill>
                  <a:srgbClr val="4F81BD"/>
                </a:solidFill>
                <a:latin typeface="Lucida Console" panose="020B0609040504020204" pitchFamily="49" charset="0"/>
                <a:ea typeface="Courier" charset="0"/>
                <a:cs typeface="Courier" charset="0"/>
              </a:rPr>
              <a:t>) </a:t>
            </a:r>
            <a:r>
              <a:rPr lang="es-ES_tradnl" sz="1800" dirty="0">
                <a:solidFill>
                  <a:schemeClr val="accent3">
                    <a:lumMod val="75000"/>
                  </a:schemeClr>
                </a:solidFill>
                <a:latin typeface="Lucida Console" panose="020B0609040504020204" pitchFamily="49" charset="0"/>
                <a:ea typeface="Courier" charset="0"/>
                <a:cs typeface="Courier" charset="0"/>
              </a:rPr>
              <a:t># </a:t>
            </a:r>
            <a:r>
              <a:rPr lang="es-ES_tradnl" sz="1800" dirty="0" err="1">
                <a:solidFill>
                  <a:schemeClr val="accent3">
                    <a:lumMod val="75000"/>
                  </a:schemeClr>
                </a:solidFill>
                <a:latin typeface="Lucida Console" panose="020B0609040504020204" pitchFamily="49" charset="0"/>
                <a:ea typeface="Courier" charset="0"/>
                <a:cs typeface="Courier" charset="0"/>
              </a:rPr>
              <a:t>equivalent</a:t>
            </a:r>
            <a:r>
              <a:rPr lang="es-ES_tradnl" sz="1800" dirty="0">
                <a:solidFill>
                  <a:schemeClr val="accent3">
                    <a:lumMod val="75000"/>
                  </a:schemeClr>
                </a:solidFill>
                <a:latin typeface="Lucida Console" panose="020B0609040504020204" pitchFamily="49" charset="0"/>
                <a:ea typeface="Courier" charset="0"/>
                <a:cs typeface="Courier" charset="0"/>
              </a:rPr>
              <a:t> to </a:t>
            </a:r>
            <a:r>
              <a:rPr lang="es-ES_tradnl" sz="1800" dirty="0" err="1">
                <a:solidFill>
                  <a:schemeClr val="accent3">
                    <a:lumMod val="75000"/>
                  </a:schemeClr>
                </a:solidFill>
                <a:latin typeface="Lucida Console" panose="020B0609040504020204" pitchFamily="49" charset="0"/>
                <a:ea typeface="Courier" charset="0"/>
                <a:cs typeface="Courier" charset="0"/>
              </a:rPr>
              <a:t>plot</a:t>
            </a:r>
            <a:r>
              <a:rPr lang="es-ES_tradnl" sz="1800" dirty="0">
                <a:solidFill>
                  <a:schemeClr val="accent3">
                    <a:lumMod val="75000"/>
                  </a:schemeClr>
                </a:solidFill>
                <a:latin typeface="Lucida Console" panose="020B0609040504020204" pitchFamily="49" charset="0"/>
                <a:ea typeface="Courier" charset="0"/>
                <a:cs typeface="Courier" charset="0"/>
              </a:rPr>
              <a:t>(x, y, </a:t>
            </a:r>
            <a:r>
              <a:rPr lang="es-ES_tradnl" sz="1800" dirty="0" err="1">
                <a:solidFill>
                  <a:schemeClr val="accent3">
                    <a:lumMod val="75000"/>
                  </a:schemeClr>
                </a:solidFill>
                <a:latin typeface="Lucida Console" panose="020B0609040504020204" pitchFamily="49" charset="0"/>
                <a:ea typeface="Courier" charset="0"/>
                <a:cs typeface="Courier" charset="0"/>
              </a:rPr>
              <a:t>type</a:t>
            </a:r>
            <a:r>
              <a:rPr lang="es-ES_tradnl" sz="1800" dirty="0">
                <a:solidFill>
                  <a:schemeClr val="accent3">
                    <a:lumMod val="75000"/>
                  </a:schemeClr>
                </a:solidFill>
                <a:latin typeface="Lucida Console" panose="020B0609040504020204" pitchFamily="49" charset="0"/>
                <a:ea typeface="Courier" charset="0"/>
                <a:cs typeface="Courier" charset="0"/>
              </a:rPr>
              <a:t>="p")</a:t>
            </a:r>
            <a:endParaRPr lang="en-US" sz="1800" dirty="0">
              <a:solidFill>
                <a:schemeClr val="accent3">
                  <a:lumMod val="75000"/>
                </a:schemeClr>
              </a:solidFill>
              <a:latin typeface="Lucida Console" panose="020B0609040504020204" pitchFamily="49" charset="0"/>
              <a:ea typeface="Courier" charset="0"/>
              <a:cs typeface="Courier" charset="0"/>
            </a:endParaRPr>
          </a:p>
        </p:txBody>
      </p:sp>
      <p:sp>
        <p:nvSpPr>
          <p:cNvPr id="3" name="Titre 2"/>
          <p:cNvSpPr>
            <a:spLocks noGrp="1"/>
          </p:cNvSpPr>
          <p:nvPr>
            <p:ph type="ctrTitle"/>
          </p:nvPr>
        </p:nvSpPr>
        <p:spPr>
          <a:xfrm>
            <a:off x="258501" y="344402"/>
            <a:ext cx="7943178" cy="387798"/>
          </a:xfrm>
        </p:spPr>
        <p:txBody>
          <a:bodyPr/>
          <a:lstStyle/>
          <a:p>
            <a:r>
              <a:rPr lang="en-US" sz="2800" dirty="0"/>
              <a:t>Plotting - the basics</a:t>
            </a:r>
          </a:p>
        </p:txBody>
      </p:sp>
      <p:pic>
        <p:nvPicPr>
          <p:cNvPr id="5" name="Image 4" descr="plot1.Rplot.pdf"/>
          <p:cNvPicPr>
            <a:picLocks noChangeAspect="1"/>
          </p:cNvPicPr>
          <p:nvPr/>
        </p:nvPicPr>
        <p:blipFill rotWithShape="1">
          <a:blip r:embed="rId3">
            <a:extLst>
              <a:ext uri="{28A0092B-C50C-407E-A947-70E740481C1C}">
                <a14:useLocalDpi xmlns:a14="http://schemas.microsoft.com/office/drawing/2010/main" val="0"/>
              </a:ext>
            </a:extLst>
          </a:blip>
          <a:srcRect t="13780" r="3258" b="4724"/>
          <a:stretch/>
        </p:blipFill>
        <p:spPr>
          <a:xfrm>
            <a:off x="1037841" y="4017433"/>
            <a:ext cx="7163838" cy="2628900"/>
          </a:xfrm>
          <a:prstGeom prst="rect">
            <a:avLst/>
          </a:prstGeom>
        </p:spPr>
      </p:pic>
    </p:spTree>
    <p:extLst>
      <p:ext uri="{BB962C8B-B14F-4D97-AF65-F5344CB8AC3E}">
        <p14:creationId xmlns:p14="http://schemas.microsoft.com/office/powerpoint/2010/main" val="354398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Conception personnalisé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Conception personnalisé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IB Template">
  <a:themeElements>
    <a:clrScheme name="SIB Colours">
      <a:dk1>
        <a:srgbClr val="323232"/>
      </a:dk1>
      <a:lt1>
        <a:srgbClr val="FFFFFF"/>
      </a:lt1>
      <a:dk2>
        <a:srgbClr val="AE191A"/>
      </a:dk2>
      <a:lt2>
        <a:srgbClr val="575757"/>
      </a:lt2>
      <a:accent1>
        <a:srgbClr val="E30613"/>
      </a:accent1>
      <a:accent2>
        <a:srgbClr val="EA5297"/>
      </a:accent2>
      <a:accent3>
        <a:srgbClr val="EE7659"/>
      </a:accent3>
      <a:accent4>
        <a:srgbClr val="009FE3"/>
      </a:accent4>
      <a:accent5>
        <a:srgbClr val="009A93"/>
      </a:accent5>
      <a:accent6>
        <a:srgbClr val="2E2C7E"/>
      </a:accent6>
      <a:hlink>
        <a:srgbClr val="575757"/>
      </a:hlink>
      <a:folHlink>
        <a:srgbClr val="787878"/>
      </a:folHlink>
    </a:clrScheme>
    <a:fontScheme name="SIB fon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outerShdw blurRad="50800" dist="38100" dir="5400000" algn="t" rotWithShape="0">
            <a:prstClr val="black">
              <a:alpha val="40000"/>
            </a:prstClr>
          </a:outerShdw>
        </a:effectLst>
      </a:spPr>
      <a:bodyPr rtlCol="0" anchor="ctr"/>
      <a:lstStyle>
        <a:defPPr algn="ctr" defTabSz="457200">
          <a:defRPr sz="2400" b="1" dirty="0" smtClean="0">
            <a:solidFill>
              <a:schemeClr val="bg1"/>
            </a:solidFill>
          </a:defRPr>
        </a:defPPr>
      </a:lstStyle>
      <a:style>
        <a:lnRef idx="2">
          <a:schemeClr val="accent5"/>
        </a:lnRef>
        <a:fillRef idx="1">
          <a:schemeClr val="lt1"/>
        </a:fillRef>
        <a:effectRef idx="0">
          <a:schemeClr val="accent5"/>
        </a:effectRef>
        <a:fontRef idx="minor">
          <a:schemeClr val="dk1"/>
        </a:fontRef>
      </a:style>
    </a:spDef>
    <a:lnDef>
      <a:spPr>
        <a:ln w="19050">
          <a:solidFill>
            <a:srgbClr val="E30613"/>
          </a:solidFill>
        </a:ln>
      </a:spPr>
      <a:bodyPr/>
      <a:lstStyle/>
      <a:style>
        <a:lnRef idx="1">
          <a:schemeClr val="accent6"/>
        </a:lnRef>
        <a:fillRef idx="0">
          <a:schemeClr val="accent6"/>
        </a:fillRef>
        <a:effectRef idx="0">
          <a:schemeClr val="accent6"/>
        </a:effectRef>
        <a:fontRef idx="minor">
          <a:schemeClr val="tx1"/>
        </a:fontRef>
      </a:style>
    </a:lnDef>
    <a:txDef>
      <a:spPr>
        <a:noFill/>
      </a:spPr>
      <a:bodyPr wrap="square" lIns="0" tIns="0" rIns="0" bIns="0" rtlCol="0">
        <a:spAutoFit/>
      </a:bodyPr>
      <a:lstStyle>
        <a:defPPr>
          <a:defRPr dirty="0" err="1" smtClean="0">
            <a:effectLst>
              <a:outerShdw blurRad="38100" dist="12700" dir="2700000" algn="ctr" rotWithShape="0">
                <a:srgbClr val="000000">
                  <a:alpha val="50000"/>
                </a:srgbClr>
              </a:outerShdw>
            </a:effectLst>
          </a:defRPr>
        </a:defPPr>
      </a:lstStyle>
    </a:tx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201611_nofrills">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20161121_network_analysis_course.pptx" id="{47CF159A-AF29-452A-AEAF-93745055383E}" vid="{E6BFC192-08A6-4E7F-9643-BD5C72BF8AA0}"/>
    </a:ext>
  </a:extLst>
</a:theme>
</file>

<file path=ppt/theme/theme6.xml><?xml version="1.0" encoding="utf-8"?>
<a:theme xmlns:a="http://schemas.openxmlformats.org/drawingml/2006/main" name="Thème Office">
  <a:themeElements>
    <a:clrScheme name="Bureau">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13</TotalTime>
  <Words>10433</Words>
  <Application>Microsoft Macintosh PowerPoint</Application>
  <PresentationFormat>Affichage à l'écran (4:3)</PresentationFormat>
  <Paragraphs>966</Paragraphs>
  <Slides>56</Slides>
  <Notes>53</Notes>
  <HiddenSlides>11</HiddenSlides>
  <MMClips>0</MMClips>
  <ScaleCrop>false</ScaleCrop>
  <HeadingPairs>
    <vt:vector size="8" baseType="variant">
      <vt:variant>
        <vt:lpstr>Polices utilisées</vt:lpstr>
      </vt:variant>
      <vt:variant>
        <vt:i4>11</vt:i4>
      </vt:variant>
      <vt:variant>
        <vt:lpstr>Thème</vt:lpstr>
      </vt:variant>
      <vt:variant>
        <vt:i4>5</vt:i4>
      </vt:variant>
      <vt:variant>
        <vt:lpstr>Serveurs OLE incorporés</vt:lpstr>
      </vt:variant>
      <vt:variant>
        <vt:i4>1</vt:i4>
      </vt:variant>
      <vt:variant>
        <vt:lpstr>Titres des diapositives</vt:lpstr>
      </vt:variant>
      <vt:variant>
        <vt:i4>56</vt:i4>
      </vt:variant>
    </vt:vector>
  </HeadingPairs>
  <TitlesOfParts>
    <vt:vector size="73" baseType="lpstr">
      <vt:lpstr>-apple-system</vt:lpstr>
      <vt:lpstr>Arial</vt:lpstr>
      <vt:lpstr>Arial Narrow</vt:lpstr>
      <vt:lpstr>Calibri</vt:lpstr>
      <vt:lpstr>Calibri Light</vt:lpstr>
      <vt:lpstr>Comic Sans MS</vt:lpstr>
      <vt:lpstr>Courier</vt:lpstr>
      <vt:lpstr>Lucida Console</vt:lpstr>
      <vt:lpstr>StarSymbol</vt:lpstr>
      <vt:lpstr>Symbol</vt:lpstr>
      <vt:lpstr>Wingdings</vt:lpstr>
      <vt:lpstr>Conception personnalisée</vt:lpstr>
      <vt:lpstr>1_Conception personnalisée</vt:lpstr>
      <vt:lpstr>SIB Template</vt:lpstr>
      <vt:lpstr>Office Theme</vt:lpstr>
      <vt:lpstr>201611_nofrills</vt:lpstr>
      <vt:lpstr>Image</vt:lpstr>
      <vt:lpstr>First steps with R in Life Sciences: Graphics</vt:lpstr>
      <vt:lpstr>Présentation PowerPoint</vt:lpstr>
      <vt:lpstr>Présentation PowerPoint</vt:lpstr>
      <vt:lpstr>Présentation PowerPoint</vt:lpstr>
      <vt:lpstr>Présentation PowerPoint</vt:lpstr>
      <vt:lpstr>Building graphics in R</vt:lpstr>
      <vt:lpstr>R graphics</vt:lpstr>
      <vt:lpstr>R base plotting system</vt:lpstr>
      <vt:lpstr>Plotting - the basics</vt:lpstr>
      <vt:lpstr>Adding elements to a plot</vt:lpstr>
      <vt:lpstr>Customizing plots – Part 1</vt:lpstr>
      <vt:lpstr>R line types, to use with lty</vt:lpstr>
      <vt:lpstr>R plotting characters, to use with pch</vt:lpstr>
      <vt:lpstr>R color names</vt:lpstr>
      <vt:lpstr>Customizing plots – Part 2</vt:lpstr>
      <vt:lpstr>Customizing plots – Part 3</vt:lpstr>
      <vt:lpstr>How to get data for practicing and playing – Part 1</vt:lpstr>
      <vt:lpstr>How to get data for practicing and playing – Part 2</vt:lpstr>
      <vt:lpstr>How to get data for practicing and playing – Part 2</vt:lpstr>
      <vt:lpstr>The hist() function</vt:lpstr>
      <vt:lpstr>The hist() and density() functions</vt:lpstr>
      <vt:lpstr>The boxplot() function</vt:lpstr>
      <vt:lpstr>The boxplot() function</vt:lpstr>
      <vt:lpstr>Boxplot: data and plotting code</vt:lpstr>
      <vt:lpstr>More boxplots</vt:lpstr>
      <vt:lpstr>More boxplots: data preparation</vt:lpstr>
      <vt:lpstr>More boxplots: plotting code</vt:lpstr>
      <vt:lpstr>The abline() function</vt:lpstr>
      <vt:lpstr>Example 1: Horizontal and vertical lines</vt:lpstr>
      <vt:lpstr>Example 2: Fitting a trend line</vt:lpstr>
      <vt:lpstr>Draftsman's or Pairs Scatter Plots</vt:lpstr>
      <vt:lpstr>Présentation PowerPoint</vt:lpstr>
      <vt:lpstr>Excursus: Coloring data points in the iris data(I)</vt:lpstr>
      <vt:lpstr>Excursus: Coloring data points in the iris data</vt:lpstr>
      <vt:lpstr>Présentation PowerPoint</vt:lpstr>
      <vt:lpstr>The barplot() function</vt:lpstr>
      <vt:lpstr>Customized barplot with sd error bars</vt:lpstr>
      <vt:lpstr>Customized barplot with sd error bars (I)</vt:lpstr>
      <vt:lpstr>Customized barplots with sd error bars (II) </vt:lpstr>
      <vt:lpstr>Customized barplots with sd error bars (III)</vt:lpstr>
      <vt:lpstr>Customized barplots with sd error bars (IV)</vt:lpstr>
      <vt:lpstr>Customized barplot with sd error bars</vt:lpstr>
      <vt:lpstr>Barplot digression… </vt:lpstr>
      <vt:lpstr>Présentation PowerPoint</vt:lpstr>
      <vt:lpstr>Permanent Graphic Changes (I)</vt:lpstr>
      <vt:lpstr>Présentation PowerPoint</vt:lpstr>
      <vt:lpstr>Permanent Graphic Changes (II)</vt:lpstr>
      <vt:lpstr>Resetting par()</vt:lpstr>
      <vt:lpstr>Saving figures to files</vt:lpstr>
      <vt:lpstr>Arguments to graphics export functions</vt:lpstr>
      <vt:lpstr>Multi-page vs single page output</vt:lpstr>
      <vt:lpstr>Présentation PowerPoint</vt:lpstr>
      <vt:lpstr>Présentation PowerPoint</vt:lpstr>
      <vt:lpstr>In a nutshell</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DM, LW, WD;TJ</dc:creator>
  <cp:lastModifiedBy>Diana Marek</cp:lastModifiedBy>
  <cp:revision>3222</cp:revision>
  <cp:lastPrinted>2018-12-05T15:04:36Z</cp:lastPrinted>
  <dcterms:created xsi:type="dcterms:W3CDTF">2012-01-20T09:16:18Z</dcterms:created>
  <dcterms:modified xsi:type="dcterms:W3CDTF">2023-06-07T12:28:28Z</dcterms:modified>
</cp:coreProperties>
</file>